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28"/>
  </p:notesMasterIdLst>
  <p:handoutMasterIdLst>
    <p:handoutMasterId r:id="rId129"/>
  </p:handoutMasterIdLst>
  <p:sldIdLst>
    <p:sldId id="256" r:id="rId5"/>
    <p:sldId id="314" r:id="rId6"/>
    <p:sldId id="319" r:id="rId7"/>
    <p:sldId id="315" r:id="rId8"/>
    <p:sldId id="316" r:id="rId9"/>
    <p:sldId id="318" r:id="rId10"/>
    <p:sldId id="317" r:id="rId11"/>
    <p:sldId id="258" r:id="rId12"/>
    <p:sldId id="264" r:id="rId13"/>
    <p:sldId id="265" r:id="rId14"/>
    <p:sldId id="276" r:id="rId15"/>
    <p:sldId id="277" r:id="rId16"/>
    <p:sldId id="296" r:id="rId17"/>
    <p:sldId id="266" r:id="rId18"/>
    <p:sldId id="278" r:id="rId19"/>
    <p:sldId id="287" r:id="rId20"/>
    <p:sldId id="279" r:id="rId21"/>
    <p:sldId id="281" r:id="rId22"/>
    <p:sldId id="280" r:id="rId23"/>
    <p:sldId id="331" r:id="rId24"/>
    <p:sldId id="283" r:id="rId25"/>
    <p:sldId id="284" r:id="rId26"/>
    <p:sldId id="285" r:id="rId27"/>
    <p:sldId id="282" r:id="rId28"/>
    <p:sldId id="286" r:id="rId29"/>
    <p:sldId id="324" r:id="rId30"/>
    <p:sldId id="269" r:id="rId31"/>
    <p:sldId id="270" r:id="rId32"/>
    <p:sldId id="323" r:id="rId33"/>
    <p:sldId id="271" r:id="rId34"/>
    <p:sldId id="272" r:id="rId35"/>
    <p:sldId id="325" r:id="rId36"/>
    <p:sldId id="273" r:id="rId37"/>
    <p:sldId id="326" r:id="rId38"/>
    <p:sldId id="274" r:id="rId39"/>
    <p:sldId id="275" r:id="rId40"/>
    <p:sldId id="267" r:id="rId41"/>
    <p:sldId id="288" r:id="rId42"/>
    <p:sldId id="327" r:id="rId43"/>
    <p:sldId id="328" r:id="rId44"/>
    <p:sldId id="329" r:id="rId45"/>
    <p:sldId id="297" r:id="rId46"/>
    <p:sldId id="335" r:id="rId47"/>
    <p:sldId id="290" r:id="rId48"/>
    <p:sldId id="332" r:id="rId49"/>
    <p:sldId id="289" r:id="rId50"/>
    <p:sldId id="292" r:id="rId51"/>
    <p:sldId id="291" r:id="rId52"/>
    <p:sldId id="333" r:id="rId53"/>
    <p:sldId id="334" r:id="rId54"/>
    <p:sldId id="300" r:id="rId55"/>
    <p:sldId id="303" r:id="rId56"/>
    <p:sldId id="304" r:id="rId57"/>
    <p:sldId id="305" r:id="rId58"/>
    <p:sldId id="337" r:id="rId59"/>
    <p:sldId id="306" r:id="rId60"/>
    <p:sldId id="336" r:id="rId61"/>
    <p:sldId id="268" r:id="rId62"/>
    <p:sldId id="338" r:id="rId63"/>
    <p:sldId id="340" r:id="rId64"/>
    <p:sldId id="341" r:id="rId65"/>
    <p:sldId id="339" r:id="rId66"/>
    <p:sldId id="310" r:id="rId67"/>
    <p:sldId id="311" r:id="rId68"/>
    <p:sldId id="302" r:id="rId69"/>
    <p:sldId id="307" r:id="rId70"/>
    <p:sldId id="308" r:id="rId71"/>
    <p:sldId id="309" r:id="rId72"/>
    <p:sldId id="293" r:id="rId73"/>
    <p:sldId id="345" r:id="rId74"/>
    <p:sldId id="347" r:id="rId75"/>
    <p:sldId id="346" r:id="rId76"/>
    <p:sldId id="348" r:id="rId77"/>
    <p:sldId id="295" r:id="rId78"/>
    <p:sldId id="294" r:id="rId79"/>
    <p:sldId id="299" r:id="rId80"/>
    <p:sldId id="343" r:id="rId81"/>
    <p:sldId id="349" r:id="rId82"/>
    <p:sldId id="320" r:id="rId83"/>
    <p:sldId id="321" r:id="rId84"/>
    <p:sldId id="322" r:id="rId85"/>
    <p:sldId id="352" r:id="rId86"/>
    <p:sldId id="350" r:id="rId87"/>
    <p:sldId id="351" r:id="rId88"/>
    <p:sldId id="342" r:id="rId89"/>
    <p:sldId id="353" r:id="rId90"/>
    <p:sldId id="354" r:id="rId91"/>
    <p:sldId id="356" r:id="rId92"/>
    <p:sldId id="357" r:id="rId93"/>
    <p:sldId id="355" r:id="rId94"/>
    <p:sldId id="366" r:id="rId95"/>
    <p:sldId id="358" r:id="rId96"/>
    <p:sldId id="359" r:id="rId97"/>
    <p:sldId id="364" r:id="rId98"/>
    <p:sldId id="360" r:id="rId99"/>
    <p:sldId id="362" r:id="rId100"/>
    <p:sldId id="363" r:id="rId101"/>
    <p:sldId id="361" r:id="rId102"/>
    <p:sldId id="367" r:id="rId103"/>
    <p:sldId id="365" r:id="rId104"/>
    <p:sldId id="368" r:id="rId105"/>
    <p:sldId id="370" r:id="rId106"/>
    <p:sldId id="371" r:id="rId107"/>
    <p:sldId id="372" r:id="rId108"/>
    <p:sldId id="373" r:id="rId109"/>
    <p:sldId id="374" r:id="rId110"/>
    <p:sldId id="376" r:id="rId111"/>
    <p:sldId id="375" r:id="rId112"/>
    <p:sldId id="369" r:id="rId113"/>
    <p:sldId id="298" r:id="rId114"/>
    <p:sldId id="377" r:id="rId115"/>
    <p:sldId id="378" r:id="rId116"/>
    <p:sldId id="379" r:id="rId117"/>
    <p:sldId id="380" r:id="rId118"/>
    <p:sldId id="381" r:id="rId119"/>
    <p:sldId id="312" r:id="rId120"/>
    <p:sldId id="384" r:id="rId121"/>
    <p:sldId id="383" r:id="rId122"/>
    <p:sldId id="385" r:id="rId123"/>
    <p:sldId id="382" r:id="rId124"/>
    <p:sldId id="313" r:id="rId125"/>
    <p:sldId id="386" r:id="rId126"/>
    <p:sldId id="387" r:id="rId1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B049A8-2413-E587-2776-0BEA363211FE}" name="Kiana Kholousi" initials="KK" userId="da4974250f6fd07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8/10/relationships/authors" Targe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9/1/2022</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Scientific Association of Robotics and Mechatronic of Alzahra University</a:t>
            </a:r>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9/1/2022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Scientific Association of Robotics and Mechatronic of Alzahra University</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99A215E-7494-462C-9A21-FD0B5EC20AB4}" type="datetime1">
              <a:rPr lang="en-US" smtClean="0"/>
              <a:t>9/1/2022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Scientific Association of Robotics and Mechatronic of Alzahra University</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4266A7-6CD8-4D8C-9F0C-C94CF87CACD4}" type="datetime1">
              <a:rPr lang="en-US" smtClean="0"/>
              <a:t>9/1/2022</a:t>
            </a:fld>
            <a:endParaRPr lang="en-US" dirty="0"/>
          </a:p>
        </p:txBody>
      </p:sp>
      <p:sp>
        <p:nvSpPr>
          <p:cNvPr id="6" name="Footer Placeholder 5"/>
          <p:cNvSpPr>
            <a:spLocks noGrp="1"/>
          </p:cNvSpPr>
          <p:nvPr>
            <p:ph type="ftr" sz="quarter" idx="11"/>
          </p:nvPr>
        </p:nvSpPr>
        <p:spPr/>
        <p:txBody>
          <a:bodyPr/>
          <a:lstStyle/>
          <a:p>
            <a:r>
              <a:rPr lang="en-US"/>
              <a:t>Scientific Association of Robotics and Mechatronic of Alzahra University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EC62E5-FB5B-4F12-8E2E-21BF9ECFA92C}" type="datetime1">
              <a:rPr lang="en-US" smtClean="0"/>
              <a:t>9/1/2022</a:t>
            </a:fld>
            <a:endParaRPr lang="en-US" dirty="0"/>
          </a:p>
        </p:txBody>
      </p:sp>
      <p:sp>
        <p:nvSpPr>
          <p:cNvPr id="6" name="Footer Placeholder 5"/>
          <p:cNvSpPr>
            <a:spLocks noGrp="1"/>
          </p:cNvSpPr>
          <p:nvPr>
            <p:ph type="ftr" sz="quarter" idx="11"/>
          </p:nvPr>
        </p:nvSpPr>
        <p:spPr/>
        <p:txBody>
          <a:bodyPr/>
          <a:lstStyle/>
          <a:p>
            <a:r>
              <a:rPr lang="en-US"/>
              <a:t>Scientific Association of Robotics and Mechatronic of Alzahra University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58229A-A16E-4FCA-9A75-655A9960ABED}" type="datetime1">
              <a:rPr lang="en-US" smtClean="0"/>
              <a:t>9/1/2022</a:t>
            </a:fld>
            <a:endParaRPr lang="en-US" dirty="0"/>
          </a:p>
        </p:txBody>
      </p:sp>
      <p:sp>
        <p:nvSpPr>
          <p:cNvPr id="6" name="Footer Placeholder 5"/>
          <p:cNvSpPr>
            <a:spLocks noGrp="1"/>
          </p:cNvSpPr>
          <p:nvPr>
            <p:ph type="ftr" sz="quarter" idx="11"/>
          </p:nvPr>
        </p:nvSpPr>
        <p:spPr/>
        <p:txBody>
          <a:bodyPr/>
          <a:lstStyle/>
          <a:p>
            <a:r>
              <a:rPr lang="en-US"/>
              <a:t>Scientific Association of Robotics and Mechatronic of Alzahra University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8F5463-23F8-4A7A-BD2F-75552669ECAB}" type="datetime1">
              <a:rPr lang="en-US" smtClean="0"/>
              <a:t>9/1/2022</a:t>
            </a:fld>
            <a:endParaRPr lang="en-US" dirty="0"/>
          </a:p>
        </p:txBody>
      </p:sp>
      <p:sp>
        <p:nvSpPr>
          <p:cNvPr id="6" name="Footer Placeholder 5"/>
          <p:cNvSpPr>
            <a:spLocks noGrp="1"/>
          </p:cNvSpPr>
          <p:nvPr>
            <p:ph type="ftr" sz="quarter" idx="11"/>
          </p:nvPr>
        </p:nvSpPr>
        <p:spPr/>
        <p:txBody>
          <a:bodyPr/>
          <a:lstStyle/>
          <a:p>
            <a:r>
              <a:rPr lang="en-US"/>
              <a:t>Scientific Association of Robotics and Mechatronic of Alzahra University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DE95E6-443F-4AD2-84F9-4DBE421DF181}" type="datetime1">
              <a:rPr lang="en-US" smtClean="0"/>
              <a:t>9/1/2022</a:t>
            </a:fld>
            <a:endParaRPr lang="en-US" dirty="0"/>
          </a:p>
        </p:txBody>
      </p:sp>
      <p:sp>
        <p:nvSpPr>
          <p:cNvPr id="4" name="Footer Placeholder 3"/>
          <p:cNvSpPr>
            <a:spLocks noGrp="1"/>
          </p:cNvSpPr>
          <p:nvPr>
            <p:ph type="ftr" sz="quarter" idx="11"/>
          </p:nvPr>
        </p:nvSpPr>
        <p:spPr/>
        <p:txBody>
          <a:bodyPr/>
          <a:lstStyle/>
          <a:p>
            <a:r>
              <a:rPr lang="en-US"/>
              <a:t>Scientific Association of Robotics and Mechatronic of Alzahra University</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CCFAA23-725F-4253-89EA-783699421EAA}" type="datetime1">
              <a:rPr lang="en-US" smtClean="0"/>
              <a:t>9/1/2022</a:t>
            </a:fld>
            <a:endParaRPr lang="en-US" dirty="0"/>
          </a:p>
        </p:txBody>
      </p:sp>
      <p:sp>
        <p:nvSpPr>
          <p:cNvPr id="4" name="Footer Placeholder 3"/>
          <p:cNvSpPr>
            <a:spLocks noGrp="1"/>
          </p:cNvSpPr>
          <p:nvPr>
            <p:ph type="ftr" sz="quarter" idx="11"/>
          </p:nvPr>
        </p:nvSpPr>
        <p:spPr/>
        <p:txBody>
          <a:bodyPr/>
          <a:lstStyle/>
          <a:p>
            <a:r>
              <a:rPr lang="en-US"/>
              <a:t>Scientific Association of Robotics and Mechatronic of Alzahra University</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FB9BE-849F-49D5-940A-7CC2A934B5DE}" type="datetime1">
              <a:rPr lang="en-US" smtClean="0"/>
              <a:t>9/1/2022</a:t>
            </a:fld>
            <a:endParaRPr lang="en-US" dirty="0"/>
          </a:p>
        </p:txBody>
      </p:sp>
      <p:sp>
        <p:nvSpPr>
          <p:cNvPr id="5" name="Footer Placeholder 4"/>
          <p:cNvSpPr>
            <a:spLocks noGrp="1"/>
          </p:cNvSpPr>
          <p:nvPr>
            <p:ph type="ftr" sz="quarter" idx="11"/>
          </p:nvPr>
        </p:nvSpPr>
        <p:spPr/>
        <p:txBody>
          <a:bodyPr/>
          <a:lstStyle/>
          <a:p>
            <a:r>
              <a:rPr lang="en-US"/>
              <a:t>Scientific Association of Robotics and Mechatronic of Alzahra University</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643A8D-D10F-45BD-9754-3654752AB435}" type="datetime1">
              <a:rPr lang="en-US" smtClean="0"/>
              <a:t>9/1/2022</a:t>
            </a:fld>
            <a:endParaRPr lang="en-US" dirty="0"/>
          </a:p>
        </p:txBody>
      </p:sp>
      <p:sp>
        <p:nvSpPr>
          <p:cNvPr id="5" name="Footer Placeholder 4"/>
          <p:cNvSpPr>
            <a:spLocks noGrp="1"/>
          </p:cNvSpPr>
          <p:nvPr>
            <p:ph type="ftr" sz="quarter" idx="11"/>
          </p:nvPr>
        </p:nvSpPr>
        <p:spPr/>
        <p:txBody>
          <a:bodyPr/>
          <a:lstStyle/>
          <a:p>
            <a:r>
              <a:rPr lang="en-US"/>
              <a:t>Scientific Association of Robotics and Mechatronic of Alzahra University</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5893D4-F621-4A46-80DC-3AF05BDC1A32}" type="datetime1">
              <a:rPr lang="en-US" smtClean="0"/>
              <a:t>9/1/2022</a:t>
            </a:fld>
            <a:endParaRPr lang="en-US" dirty="0"/>
          </a:p>
        </p:txBody>
      </p:sp>
      <p:sp>
        <p:nvSpPr>
          <p:cNvPr id="5" name="Footer Placeholder 4"/>
          <p:cNvSpPr>
            <a:spLocks noGrp="1"/>
          </p:cNvSpPr>
          <p:nvPr>
            <p:ph type="ftr" sz="quarter" idx="11"/>
          </p:nvPr>
        </p:nvSpPr>
        <p:spPr/>
        <p:txBody>
          <a:bodyPr/>
          <a:lstStyle/>
          <a:p>
            <a:r>
              <a:rPr lang="en-US"/>
              <a:t>Scientific Association of Robotics and Mechatronic of Alzahra University</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22D4CE-8CB7-4D8C-9EC7-AD300647E840}" type="datetime1">
              <a:rPr lang="en-US" smtClean="0"/>
              <a:t>9/1/2022</a:t>
            </a:fld>
            <a:endParaRPr lang="en-US" dirty="0"/>
          </a:p>
        </p:txBody>
      </p:sp>
      <p:sp>
        <p:nvSpPr>
          <p:cNvPr id="5" name="Footer Placeholder 4"/>
          <p:cNvSpPr>
            <a:spLocks noGrp="1"/>
          </p:cNvSpPr>
          <p:nvPr>
            <p:ph type="ftr" sz="quarter" idx="11"/>
          </p:nvPr>
        </p:nvSpPr>
        <p:spPr/>
        <p:txBody>
          <a:bodyPr/>
          <a:lstStyle/>
          <a:p>
            <a:r>
              <a:rPr lang="en-US"/>
              <a:t>Scientific Association of Robotics and Mechatronic of Alzahra University</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654B47-BE59-4BF2-B95D-04DF8DA82CB5}" type="datetime1">
              <a:rPr lang="en-US" smtClean="0"/>
              <a:t>9/1/2022</a:t>
            </a:fld>
            <a:endParaRPr lang="en-US" dirty="0"/>
          </a:p>
        </p:txBody>
      </p:sp>
      <p:sp>
        <p:nvSpPr>
          <p:cNvPr id="6" name="Footer Placeholder 5"/>
          <p:cNvSpPr>
            <a:spLocks noGrp="1"/>
          </p:cNvSpPr>
          <p:nvPr>
            <p:ph type="ftr" sz="quarter" idx="11"/>
          </p:nvPr>
        </p:nvSpPr>
        <p:spPr/>
        <p:txBody>
          <a:bodyPr/>
          <a:lstStyle/>
          <a:p>
            <a:r>
              <a:rPr lang="en-US"/>
              <a:t>Scientific Association of Robotics and Mechatronic of Alzahra University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D6788-9F6F-45FB-88C9-725D555E6F85}" type="datetime1">
              <a:rPr lang="en-US" smtClean="0"/>
              <a:t>9/1/2022</a:t>
            </a:fld>
            <a:endParaRPr lang="en-US" dirty="0"/>
          </a:p>
        </p:txBody>
      </p:sp>
      <p:sp>
        <p:nvSpPr>
          <p:cNvPr id="8" name="Footer Placeholder 7"/>
          <p:cNvSpPr>
            <a:spLocks noGrp="1"/>
          </p:cNvSpPr>
          <p:nvPr>
            <p:ph type="ftr" sz="quarter" idx="11"/>
          </p:nvPr>
        </p:nvSpPr>
        <p:spPr/>
        <p:txBody>
          <a:bodyPr/>
          <a:lstStyle/>
          <a:p>
            <a:r>
              <a:rPr lang="en-US"/>
              <a:t>Scientific Association of Robotics and Mechatronic of Alzahra University</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4FC410-141E-4645-BE07-7A7CE976A754}" type="datetime1">
              <a:rPr lang="en-US" smtClean="0"/>
              <a:t>9/1/2022</a:t>
            </a:fld>
            <a:endParaRPr lang="en-US" dirty="0"/>
          </a:p>
        </p:txBody>
      </p:sp>
      <p:sp>
        <p:nvSpPr>
          <p:cNvPr id="4" name="Footer Placeholder 3"/>
          <p:cNvSpPr>
            <a:spLocks noGrp="1"/>
          </p:cNvSpPr>
          <p:nvPr>
            <p:ph type="ftr" sz="quarter" idx="11"/>
          </p:nvPr>
        </p:nvSpPr>
        <p:spPr/>
        <p:txBody>
          <a:bodyPr/>
          <a:lstStyle/>
          <a:p>
            <a:r>
              <a:rPr lang="en-US"/>
              <a:t>Scientific Association of Robotics and Mechatronic of Alzahra University</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786963-E349-4769-AC9F-E74F6AC9BBEF}" type="datetime1">
              <a:rPr lang="en-US" smtClean="0"/>
              <a:t>9/1/2022</a:t>
            </a:fld>
            <a:endParaRPr lang="en-US" dirty="0"/>
          </a:p>
        </p:txBody>
      </p:sp>
      <p:sp>
        <p:nvSpPr>
          <p:cNvPr id="3" name="Footer Placeholder 2"/>
          <p:cNvSpPr>
            <a:spLocks noGrp="1"/>
          </p:cNvSpPr>
          <p:nvPr>
            <p:ph type="ftr" sz="quarter" idx="11"/>
          </p:nvPr>
        </p:nvSpPr>
        <p:spPr/>
        <p:txBody>
          <a:bodyPr/>
          <a:lstStyle/>
          <a:p>
            <a:r>
              <a:rPr lang="en-US"/>
              <a:t>Scientific Association of Robotics and Mechatronic of Alzahra University</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7A1BB4-D818-4602-85F5-B3BA48189A68}" type="datetime1">
              <a:rPr lang="en-US" smtClean="0"/>
              <a:t>9/1/2022</a:t>
            </a:fld>
            <a:endParaRPr lang="en-US" dirty="0"/>
          </a:p>
        </p:txBody>
      </p:sp>
      <p:sp>
        <p:nvSpPr>
          <p:cNvPr id="6" name="Footer Placeholder 5"/>
          <p:cNvSpPr>
            <a:spLocks noGrp="1"/>
          </p:cNvSpPr>
          <p:nvPr>
            <p:ph type="ftr" sz="quarter" idx="11"/>
          </p:nvPr>
        </p:nvSpPr>
        <p:spPr/>
        <p:txBody>
          <a:bodyPr/>
          <a:lstStyle/>
          <a:p>
            <a:r>
              <a:rPr lang="en-US"/>
              <a:t>Scientific Association of Robotics and Mechatronic of Alzahra University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036EA7-6963-438E-9796-C37979588ABF}" type="datetime1">
              <a:rPr lang="en-US" smtClean="0"/>
              <a:t>9/1/2022</a:t>
            </a:fld>
            <a:endParaRPr lang="en-US" dirty="0"/>
          </a:p>
        </p:txBody>
      </p:sp>
      <p:sp>
        <p:nvSpPr>
          <p:cNvPr id="6" name="Footer Placeholder 5"/>
          <p:cNvSpPr>
            <a:spLocks noGrp="1"/>
          </p:cNvSpPr>
          <p:nvPr>
            <p:ph type="ftr" sz="quarter" idx="11"/>
          </p:nvPr>
        </p:nvSpPr>
        <p:spPr/>
        <p:txBody>
          <a:bodyPr/>
          <a:lstStyle/>
          <a:p>
            <a:r>
              <a:rPr lang="en-US"/>
              <a:t>Scientific Association of Robotics and Mechatronic of Alzahra University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E6A23A-B2D7-4414-AADB-05BEBA0B43AD}" type="datetime1">
              <a:rPr lang="en-US" smtClean="0"/>
              <a:t>9/1/2022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Scientific Association of Robotics and Mechatronic of Alzahra University</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03.xml.rels><?xml version="1.0" encoding="UTF-8" standalone="yes"?>
<Relationships xmlns="http://schemas.openxmlformats.org/package/2006/relationships"><Relationship Id="rId8" Type="http://schemas.openxmlformats.org/officeDocument/2006/relationships/hyperlink" Target="https://www.w3schools.com/python/ref_set_intersection.asp" TargetMode="External"/><Relationship Id="rId13" Type="http://schemas.openxmlformats.org/officeDocument/2006/relationships/hyperlink" Target="https://www.w3schools.com/python/ref_set_pop.asp" TargetMode="External"/><Relationship Id="rId18" Type="http://schemas.openxmlformats.org/officeDocument/2006/relationships/hyperlink" Target="https://www.w3schools.com/python/ref_set_update.asp" TargetMode="External"/><Relationship Id="rId3" Type="http://schemas.openxmlformats.org/officeDocument/2006/relationships/hyperlink" Target="https://www.w3schools.com/python/ref_set_clear.asp" TargetMode="External"/><Relationship Id="rId7" Type="http://schemas.openxmlformats.org/officeDocument/2006/relationships/hyperlink" Target="https://www.w3schools.com/python/ref_set_discard.asp" TargetMode="External"/><Relationship Id="rId12" Type="http://schemas.openxmlformats.org/officeDocument/2006/relationships/hyperlink" Target="https://www.w3schools.com/python/ref_set_issuperset.asp" TargetMode="External"/><Relationship Id="rId17" Type="http://schemas.openxmlformats.org/officeDocument/2006/relationships/hyperlink" Target="https://www.w3schools.com/python/ref_set_union.asp" TargetMode="External"/><Relationship Id="rId2" Type="http://schemas.openxmlformats.org/officeDocument/2006/relationships/hyperlink" Target="https://www.w3schools.com/python/ref_set_add.asp" TargetMode="External"/><Relationship Id="rId16" Type="http://schemas.openxmlformats.org/officeDocument/2006/relationships/hyperlink" Target="https://www.w3schools.com/python/ref_set_symmetric_difference_update.asp" TargetMode="External"/><Relationship Id="rId1" Type="http://schemas.openxmlformats.org/officeDocument/2006/relationships/slideLayout" Target="../slideLayouts/slideLayout2.xml"/><Relationship Id="rId6" Type="http://schemas.openxmlformats.org/officeDocument/2006/relationships/hyperlink" Target="https://www.w3schools.com/python/ref_set_difference_update.asp" TargetMode="External"/><Relationship Id="rId11" Type="http://schemas.openxmlformats.org/officeDocument/2006/relationships/hyperlink" Target="https://www.w3schools.com/python/ref_set_issubset.asp" TargetMode="External"/><Relationship Id="rId5" Type="http://schemas.openxmlformats.org/officeDocument/2006/relationships/hyperlink" Target="https://www.w3schools.com/python/ref_set_difference.asp" TargetMode="External"/><Relationship Id="rId15" Type="http://schemas.openxmlformats.org/officeDocument/2006/relationships/hyperlink" Target="https://www.w3schools.com/python/ref_set_symmetric_difference.asp" TargetMode="External"/><Relationship Id="rId10" Type="http://schemas.openxmlformats.org/officeDocument/2006/relationships/hyperlink" Target="https://www.w3schools.com/python/ref_set_isdisjoint.asp" TargetMode="External"/><Relationship Id="rId4" Type="http://schemas.openxmlformats.org/officeDocument/2006/relationships/hyperlink" Target="https://www.w3schools.com/python/ref_set_copy.asp" TargetMode="External"/><Relationship Id="rId9" Type="http://schemas.openxmlformats.org/officeDocument/2006/relationships/hyperlink" Target="https://www.w3schools.com/python/ref_set_intersection_update.asp" TargetMode="External"/><Relationship Id="rId14" Type="http://schemas.openxmlformats.org/officeDocument/2006/relationships/hyperlink" Target="https://www.w3schools.com/python/ref_set_remove.asp"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hyperlink" Target="https://www.programiz.com/python-programming/methods/built-in/sorted" TargetMode="External"/><Relationship Id="rId3" Type="http://schemas.openxmlformats.org/officeDocument/2006/relationships/hyperlink" Target="https://www.programiz.com/python-programming/methods/built-in/any" TargetMode="External"/><Relationship Id="rId7" Type="http://schemas.openxmlformats.org/officeDocument/2006/relationships/hyperlink" Target="https://www.programiz.com/python-programming/methods/built-in/min" TargetMode="External"/><Relationship Id="rId2" Type="http://schemas.openxmlformats.org/officeDocument/2006/relationships/hyperlink" Target="https://www.programiz.com/python-programming/methods/built-in/all" TargetMode="External"/><Relationship Id="rId1" Type="http://schemas.openxmlformats.org/officeDocument/2006/relationships/slideLayout" Target="../slideLayouts/slideLayout2.xml"/><Relationship Id="rId6" Type="http://schemas.openxmlformats.org/officeDocument/2006/relationships/hyperlink" Target="https://www.programiz.com/python-programming/methods/built-in/max" TargetMode="External"/><Relationship Id="rId5" Type="http://schemas.openxmlformats.org/officeDocument/2006/relationships/hyperlink" Target="https://www.programiz.com/python-programming/methods/built-in/len" TargetMode="External"/><Relationship Id="rId4" Type="http://schemas.openxmlformats.org/officeDocument/2006/relationships/hyperlink" Target="https://www.programiz.com/python-programming/methods/built-in/enumerate" TargetMode="External"/><Relationship Id="rId9" Type="http://schemas.openxmlformats.org/officeDocument/2006/relationships/hyperlink" Target="https://www.programiz.com/python-programming/methods/built-in/su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08.xml.rels><?xml version="1.0" encoding="UTF-8" standalone="yes"?>
<Relationships xmlns="http://schemas.openxmlformats.org/package/2006/relationships"><Relationship Id="rId2" Type="http://schemas.openxmlformats.org/officeDocument/2006/relationships/hyperlink" Target="https://www.programiz.com/python-programming/methods/built-in/frozenset"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www.w3schools.com/python/python_tuples.asp" TargetMode="External"/><Relationship Id="rId2" Type="http://schemas.openxmlformats.org/officeDocument/2006/relationships/hyperlink" Target="https://www.w3schools.com/python/python_lists.asp" TargetMode="External"/><Relationship Id="rId1" Type="http://schemas.openxmlformats.org/officeDocument/2006/relationships/slideLayout" Target="../slideLayouts/slideLayout2.xml"/><Relationship Id="rId4" Type="http://schemas.openxmlformats.org/officeDocument/2006/relationships/hyperlink" Target="https://www.w3schools.com/python/python_dictionaries.as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realpython.com/python-dicts"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www.w3schools.com/python/ref_keyword_def.asp" TargetMode="External"/><Relationship Id="rId13" Type="http://schemas.openxmlformats.org/officeDocument/2006/relationships/hyperlink" Target="https://www.w3schools.com/python/ref_keyword_false.asp" TargetMode="External"/><Relationship Id="rId18" Type="http://schemas.openxmlformats.org/officeDocument/2006/relationships/hyperlink" Target="https://www.w3schools.com/python/ref_keyword_if.asp" TargetMode="External"/><Relationship Id="rId26" Type="http://schemas.openxmlformats.org/officeDocument/2006/relationships/hyperlink" Target="https://www.w3schools.com/python/ref_keyword_or.asp" TargetMode="External"/><Relationship Id="rId3" Type="http://schemas.openxmlformats.org/officeDocument/2006/relationships/hyperlink" Target="https://www.w3schools.com/python/ref_keyword_as.asp" TargetMode="External"/><Relationship Id="rId21" Type="http://schemas.openxmlformats.org/officeDocument/2006/relationships/hyperlink" Target="https://www.w3schools.com/python/ref_keyword_is.asp" TargetMode="External"/><Relationship Id="rId7" Type="http://schemas.openxmlformats.org/officeDocument/2006/relationships/hyperlink" Target="https://www.w3schools.com/python/ref_keyword_continue.asp" TargetMode="External"/><Relationship Id="rId12" Type="http://schemas.openxmlformats.org/officeDocument/2006/relationships/hyperlink" Target="https://www.w3schools.com/python/ref_keyword_except.asp" TargetMode="External"/><Relationship Id="rId17" Type="http://schemas.openxmlformats.org/officeDocument/2006/relationships/hyperlink" Target="https://www.w3schools.com/python/ref_keyword_global.asp" TargetMode="External"/><Relationship Id="rId25" Type="http://schemas.openxmlformats.org/officeDocument/2006/relationships/hyperlink" Target="https://www.w3schools.com/python/ref_keyword_not.asp" TargetMode="External"/><Relationship Id="rId2" Type="http://schemas.openxmlformats.org/officeDocument/2006/relationships/hyperlink" Target="https://www.w3schools.com/python/ref_keyword_and.asp" TargetMode="External"/><Relationship Id="rId16" Type="http://schemas.openxmlformats.org/officeDocument/2006/relationships/hyperlink" Target="https://www.w3schools.com/python/ref_keyword_from.asp" TargetMode="External"/><Relationship Id="rId20" Type="http://schemas.openxmlformats.org/officeDocument/2006/relationships/hyperlink" Target="https://www.w3schools.com/python/ref_keyword_in.asp" TargetMode="External"/><Relationship Id="rId29" Type="http://schemas.openxmlformats.org/officeDocument/2006/relationships/hyperlink" Target="https://www.w3schools.com/python/ref_keyword_return.asp" TargetMode="External"/><Relationship Id="rId1" Type="http://schemas.openxmlformats.org/officeDocument/2006/relationships/slideLayout" Target="../slideLayouts/slideLayout2.xml"/><Relationship Id="rId6" Type="http://schemas.openxmlformats.org/officeDocument/2006/relationships/hyperlink" Target="https://www.w3schools.com/python/ref_keyword_class.asp" TargetMode="External"/><Relationship Id="rId11" Type="http://schemas.openxmlformats.org/officeDocument/2006/relationships/hyperlink" Target="https://www.w3schools.com/python/ref_keyword_else.asp" TargetMode="External"/><Relationship Id="rId24" Type="http://schemas.openxmlformats.org/officeDocument/2006/relationships/hyperlink" Target="https://www.w3schools.com/python/ref_keyword_nonlocal.asp" TargetMode="External"/><Relationship Id="rId32" Type="http://schemas.openxmlformats.org/officeDocument/2006/relationships/hyperlink" Target="https://www.w3schools.com/python/ref_keyword_while.asp" TargetMode="External"/><Relationship Id="rId5" Type="http://schemas.openxmlformats.org/officeDocument/2006/relationships/hyperlink" Target="https://www.w3schools.com/python/ref_keyword_break.asp" TargetMode="External"/><Relationship Id="rId15" Type="http://schemas.openxmlformats.org/officeDocument/2006/relationships/hyperlink" Target="https://www.w3schools.com/python/ref_keyword_for.asp" TargetMode="External"/><Relationship Id="rId23" Type="http://schemas.openxmlformats.org/officeDocument/2006/relationships/hyperlink" Target="https://www.w3schools.com/python/ref_keyword_none.asp" TargetMode="External"/><Relationship Id="rId28" Type="http://schemas.openxmlformats.org/officeDocument/2006/relationships/hyperlink" Target="https://www.w3schools.com/python/ref_keyword_raise.asp" TargetMode="External"/><Relationship Id="rId10" Type="http://schemas.openxmlformats.org/officeDocument/2006/relationships/hyperlink" Target="https://www.w3schools.com/python/ref_keyword_elif.asp" TargetMode="External"/><Relationship Id="rId19" Type="http://schemas.openxmlformats.org/officeDocument/2006/relationships/hyperlink" Target="https://www.w3schools.com/python/ref_keyword_import.asp" TargetMode="External"/><Relationship Id="rId31" Type="http://schemas.openxmlformats.org/officeDocument/2006/relationships/hyperlink" Target="https://www.w3schools.com/python/ref_keyword_try.asp" TargetMode="External"/><Relationship Id="rId4" Type="http://schemas.openxmlformats.org/officeDocument/2006/relationships/hyperlink" Target="https://www.w3schools.com/python/ref_keyword_assert.asp" TargetMode="External"/><Relationship Id="rId9" Type="http://schemas.openxmlformats.org/officeDocument/2006/relationships/hyperlink" Target="https://www.w3schools.com/python/ref_keyword_del.asp" TargetMode="External"/><Relationship Id="rId14" Type="http://schemas.openxmlformats.org/officeDocument/2006/relationships/hyperlink" Target="https://www.w3schools.com/python/ref_keyword_finally.asp" TargetMode="External"/><Relationship Id="rId22" Type="http://schemas.openxmlformats.org/officeDocument/2006/relationships/hyperlink" Target="https://www.w3schools.com/python/ref_keyword_lambda.asp" TargetMode="External"/><Relationship Id="rId27" Type="http://schemas.openxmlformats.org/officeDocument/2006/relationships/hyperlink" Target="https://www.w3schools.com/python/ref_keyword_pass.asp" TargetMode="External"/><Relationship Id="rId30" Type="http://schemas.openxmlformats.org/officeDocument/2006/relationships/hyperlink" Target="https://www.w3schools.com/python/ref_keyword_true.asp"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code.visualstudio.com/download"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www.python.org/downloads/"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hyperlink" Target="https://www.w3schools.com/python/ref_func_bytearray.asp" TargetMode="External"/><Relationship Id="rId13" Type="http://schemas.openxmlformats.org/officeDocument/2006/relationships/hyperlink" Target="https://www.w3schools.com/python/ref_func_complex.asp" TargetMode="External"/><Relationship Id="rId18" Type="http://schemas.openxmlformats.org/officeDocument/2006/relationships/hyperlink" Target="https://www.w3schools.com/python/ref_func_enumerate.asp" TargetMode="External"/><Relationship Id="rId3" Type="http://schemas.openxmlformats.org/officeDocument/2006/relationships/hyperlink" Target="https://www.w3schools.com/python/ref_func_all.asp" TargetMode="External"/><Relationship Id="rId7" Type="http://schemas.openxmlformats.org/officeDocument/2006/relationships/hyperlink" Target="https://www.w3schools.com/python/ref_func_bool.asp" TargetMode="External"/><Relationship Id="rId12" Type="http://schemas.openxmlformats.org/officeDocument/2006/relationships/hyperlink" Target="https://www.w3schools.com/python/ref_func_compile.asp" TargetMode="External"/><Relationship Id="rId17" Type="http://schemas.openxmlformats.org/officeDocument/2006/relationships/hyperlink" Target="https://www.w3schools.com/python/ref_func_divmod.asp" TargetMode="External"/><Relationship Id="rId2" Type="http://schemas.openxmlformats.org/officeDocument/2006/relationships/hyperlink" Target="https://www.w3schools.com/python/ref_func_abs.asp" TargetMode="External"/><Relationship Id="rId16" Type="http://schemas.openxmlformats.org/officeDocument/2006/relationships/hyperlink" Target="https://www.w3schools.com/python/ref_func_dir.asp" TargetMode="External"/><Relationship Id="rId1" Type="http://schemas.openxmlformats.org/officeDocument/2006/relationships/slideLayout" Target="../slideLayouts/slideLayout4.xml"/><Relationship Id="rId6" Type="http://schemas.openxmlformats.org/officeDocument/2006/relationships/hyperlink" Target="https://www.w3schools.com/python/ref_func_bin.asp" TargetMode="External"/><Relationship Id="rId11" Type="http://schemas.openxmlformats.org/officeDocument/2006/relationships/hyperlink" Target="https://www.w3schools.com/python/ref_func_chr.asp" TargetMode="External"/><Relationship Id="rId5" Type="http://schemas.openxmlformats.org/officeDocument/2006/relationships/hyperlink" Target="https://www.w3schools.com/python/ref_func_ascii.asp" TargetMode="External"/><Relationship Id="rId15" Type="http://schemas.openxmlformats.org/officeDocument/2006/relationships/hyperlink" Target="https://www.w3schools.com/python/ref_func_dict.asp" TargetMode="External"/><Relationship Id="rId10" Type="http://schemas.openxmlformats.org/officeDocument/2006/relationships/hyperlink" Target="https://www.w3schools.com/python/ref_func_callable.asp" TargetMode="External"/><Relationship Id="rId4" Type="http://schemas.openxmlformats.org/officeDocument/2006/relationships/hyperlink" Target="https://www.w3schools.com/python/ref_func_any.asp" TargetMode="External"/><Relationship Id="rId9" Type="http://schemas.openxmlformats.org/officeDocument/2006/relationships/hyperlink" Target="https://www.w3schools.com/python/ref_func_bytes.asp" TargetMode="External"/><Relationship Id="rId14" Type="http://schemas.openxmlformats.org/officeDocument/2006/relationships/hyperlink" Target="https://www.w3schools.com/python/ref_func_delattr.asp"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www.w3schools.com/python/ref_func_getattr.asp" TargetMode="External"/><Relationship Id="rId13" Type="http://schemas.openxmlformats.org/officeDocument/2006/relationships/hyperlink" Target="https://www.w3schools.com/python/ref_func_len.asp" TargetMode="External"/><Relationship Id="rId18" Type="http://schemas.openxmlformats.org/officeDocument/2006/relationships/hyperlink" Target="https://www.w3schools.com/python/ref_func_memoryview.asp" TargetMode="External"/><Relationship Id="rId3" Type="http://schemas.openxmlformats.org/officeDocument/2006/relationships/hyperlink" Target="https://www.w3schools.com/python/ref_func_exec.asp" TargetMode="External"/><Relationship Id="rId21" Type="http://schemas.openxmlformats.org/officeDocument/2006/relationships/hyperlink" Target="https://www.w3schools.com/python/ref_func_object.asp" TargetMode="External"/><Relationship Id="rId7" Type="http://schemas.openxmlformats.org/officeDocument/2006/relationships/hyperlink" Target="https://www.w3schools.com/python/ref_func_frozenset.asp" TargetMode="External"/><Relationship Id="rId12" Type="http://schemas.openxmlformats.org/officeDocument/2006/relationships/hyperlink" Target="https://www.w3schools.com/python/ref_func_iter.asp" TargetMode="External"/><Relationship Id="rId17" Type="http://schemas.openxmlformats.org/officeDocument/2006/relationships/hyperlink" Target="https://www.w3schools.com/python/ref_func_max.asp" TargetMode="External"/><Relationship Id="rId25" Type="http://schemas.openxmlformats.org/officeDocument/2006/relationships/hyperlink" Target="https://www.w3schools.com/python/ref_func_pow.asp" TargetMode="External"/><Relationship Id="rId2" Type="http://schemas.openxmlformats.org/officeDocument/2006/relationships/hyperlink" Target="https://www.w3schools.com/python/ref_func_eval.asp" TargetMode="External"/><Relationship Id="rId16" Type="http://schemas.openxmlformats.org/officeDocument/2006/relationships/hyperlink" Target="https://www.w3schools.com/python/ref_func_map.asp" TargetMode="External"/><Relationship Id="rId20" Type="http://schemas.openxmlformats.org/officeDocument/2006/relationships/hyperlink" Target="https://www.w3schools.com/python/ref_func_next.asp" TargetMode="External"/><Relationship Id="rId1" Type="http://schemas.openxmlformats.org/officeDocument/2006/relationships/slideLayout" Target="../slideLayouts/slideLayout4.xml"/><Relationship Id="rId6" Type="http://schemas.openxmlformats.org/officeDocument/2006/relationships/hyperlink" Target="https://www.w3schools.com/python/ref_func_format.asp" TargetMode="External"/><Relationship Id="rId11" Type="http://schemas.openxmlformats.org/officeDocument/2006/relationships/hyperlink" Target="https://www.w3schools.com/python/ref_func_issubclass.asp" TargetMode="External"/><Relationship Id="rId24" Type="http://schemas.openxmlformats.org/officeDocument/2006/relationships/hyperlink" Target="https://www.w3schools.com/python/ref_func_ord.asp" TargetMode="External"/><Relationship Id="rId5" Type="http://schemas.openxmlformats.org/officeDocument/2006/relationships/hyperlink" Target="https://www.w3schools.com/python/ref_func_float.asp" TargetMode="External"/><Relationship Id="rId15" Type="http://schemas.openxmlformats.org/officeDocument/2006/relationships/hyperlink" Target="https://www.w3schools.com/python/ref_func_locals.asp" TargetMode="External"/><Relationship Id="rId23" Type="http://schemas.openxmlformats.org/officeDocument/2006/relationships/hyperlink" Target="https://www.w3schools.com/python/ref_func_open.asp" TargetMode="External"/><Relationship Id="rId10" Type="http://schemas.openxmlformats.org/officeDocument/2006/relationships/hyperlink" Target="https://www.w3schools.com/python/ref_func_isinstance.asp" TargetMode="External"/><Relationship Id="rId19" Type="http://schemas.openxmlformats.org/officeDocument/2006/relationships/hyperlink" Target="https://www.w3schools.com/python/ref_func_min.asp" TargetMode="External"/><Relationship Id="rId4" Type="http://schemas.openxmlformats.org/officeDocument/2006/relationships/hyperlink" Target="https://www.w3schools.com/python/ref_func_filter.asp" TargetMode="External"/><Relationship Id="rId9" Type="http://schemas.openxmlformats.org/officeDocument/2006/relationships/hyperlink" Target="https://www.w3schools.com/python/ref_func_globals.asp" TargetMode="External"/><Relationship Id="rId14" Type="http://schemas.openxmlformats.org/officeDocument/2006/relationships/hyperlink" Target="https://www.w3schools.com/python/ref_func_list.asp" TargetMode="External"/><Relationship Id="rId22" Type="http://schemas.openxmlformats.org/officeDocument/2006/relationships/hyperlink" Target="https://www.w3schools.com/python/ref_func_oct.asp"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www.w3schools.com/python/ref_func_slice.asp" TargetMode="External"/><Relationship Id="rId13" Type="http://schemas.openxmlformats.org/officeDocument/2006/relationships/hyperlink" Target="https://www.w3schools.com/python/ref_func_tuple.asp" TargetMode="External"/><Relationship Id="rId3" Type="http://schemas.openxmlformats.org/officeDocument/2006/relationships/hyperlink" Target="https://www.w3schools.com/python/ref_func_range.asp" TargetMode="External"/><Relationship Id="rId7" Type="http://schemas.openxmlformats.org/officeDocument/2006/relationships/hyperlink" Target="https://www.w3schools.com/python/ref_func_setattr.asp" TargetMode="External"/><Relationship Id="rId12" Type="http://schemas.openxmlformats.org/officeDocument/2006/relationships/hyperlink" Target="https://www.w3schools.com/python/ref_func_super.asp" TargetMode="External"/><Relationship Id="rId2" Type="http://schemas.openxmlformats.org/officeDocument/2006/relationships/hyperlink" Target="https://www.w3schools.com/python/ref_func_print.asp" TargetMode="External"/><Relationship Id="rId16" Type="http://schemas.openxmlformats.org/officeDocument/2006/relationships/hyperlink" Target="https://www.w3schools.com/python/ref_func_zip.asp" TargetMode="External"/><Relationship Id="rId1" Type="http://schemas.openxmlformats.org/officeDocument/2006/relationships/slideLayout" Target="../slideLayouts/slideLayout4.xml"/><Relationship Id="rId6" Type="http://schemas.openxmlformats.org/officeDocument/2006/relationships/hyperlink" Target="https://www.w3schools.com/python/ref_func_set.asp" TargetMode="External"/><Relationship Id="rId11" Type="http://schemas.openxmlformats.org/officeDocument/2006/relationships/hyperlink" Target="https://www.w3schools.com/python/ref_func_sum.asp" TargetMode="External"/><Relationship Id="rId5" Type="http://schemas.openxmlformats.org/officeDocument/2006/relationships/hyperlink" Target="https://www.w3schools.com/python/ref_func_round.asp" TargetMode="External"/><Relationship Id="rId15" Type="http://schemas.openxmlformats.org/officeDocument/2006/relationships/hyperlink" Target="https://www.w3schools.com/python/ref_func_vars.asp" TargetMode="External"/><Relationship Id="rId10" Type="http://schemas.openxmlformats.org/officeDocument/2006/relationships/hyperlink" Target="https://www.w3schools.com/python/ref_func_str.asp" TargetMode="External"/><Relationship Id="rId4" Type="http://schemas.openxmlformats.org/officeDocument/2006/relationships/hyperlink" Target="https://www.w3schools.com/python/ref_func_reversed.asp" TargetMode="External"/><Relationship Id="rId9" Type="http://schemas.openxmlformats.org/officeDocument/2006/relationships/hyperlink" Target="https://www.w3schools.com/python/ref_func_sorted.asp" TargetMode="External"/><Relationship Id="rId14" Type="http://schemas.openxmlformats.org/officeDocument/2006/relationships/hyperlink" Target="https://www.w3schools.com/python/ref_func_type.asp"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s://www.w3schools.com/python/ref_dictionary_popitem.asp" TargetMode="External"/><Relationship Id="rId3" Type="http://schemas.openxmlformats.org/officeDocument/2006/relationships/hyperlink" Target="https://www.w3schools.com/python/ref_dictionary_copy.asp" TargetMode="External"/><Relationship Id="rId7" Type="http://schemas.openxmlformats.org/officeDocument/2006/relationships/hyperlink" Target="https://www.w3schools.com/python/ref_dictionary_pop.asp" TargetMode="External"/><Relationship Id="rId2" Type="http://schemas.openxmlformats.org/officeDocument/2006/relationships/hyperlink" Target="https://www.w3schools.com/python/ref_dictionary_clear.asp" TargetMode="External"/><Relationship Id="rId1" Type="http://schemas.openxmlformats.org/officeDocument/2006/relationships/slideLayout" Target="../slideLayouts/slideLayout2.xml"/><Relationship Id="rId6" Type="http://schemas.openxmlformats.org/officeDocument/2006/relationships/hyperlink" Target="https://www.w3schools.com/python/ref_dictionary_keys.asp" TargetMode="External"/><Relationship Id="rId11" Type="http://schemas.openxmlformats.org/officeDocument/2006/relationships/hyperlink" Target="https://www.w3schools.com/python/ref_dictionary_values.asp" TargetMode="External"/><Relationship Id="rId5" Type="http://schemas.openxmlformats.org/officeDocument/2006/relationships/hyperlink" Target="https://www.w3schools.com/python/ref_dictionary_items.asp" TargetMode="External"/><Relationship Id="rId10" Type="http://schemas.openxmlformats.org/officeDocument/2006/relationships/hyperlink" Target="https://www.w3schools.com/python/ref_dictionary_update.asp" TargetMode="External"/><Relationship Id="rId4" Type="http://schemas.openxmlformats.org/officeDocument/2006/relationships/hyperlink" Target="https://www.w3schools.com/python/ref_dictionary_get.asp" TargetMode="External"/><Relationship Id="rId9" Type="http://schemas.openxmlformats.org/officeDocument/2006/relationships/hyperlink" Target="https://www.w3schools.com/python/ref_dictionary_setdefault.asp"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hyperlink" Target="https://www.programiz.com/python-programming/methods/built-in/any" TargetMode="External"/><Relationship Id="rId2" Type="http://schemas.openxmlformats.org/officeDocument/2006/relationships/hyperlink" Target="https://www.programiz.com/python-programming/methods/built-in/all" TargetMode="Externa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hyperlink" Target="https://www.programiz.com/python-programming/methods/built-in/sorted" TargetMode="External"/><Relationship Id="rId4" Type="http://schemas.openxmlformats.org/officeDocument/2006/relationships/hyperlink" Target="https://www.programiz.com/python-programming/methods/built-in/le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96.xml.rels><?xml version="1.0" encoding="UTF-8" standalone="yes"?>
<Relationships xmlns="http://schemas.openxmlformats.org/package/2006/relationships"><Relationship Id="rId3" Type="http://schemas.openxmlformats.org/officeDocument/2006/relationships/hyperlink" Target="https://www.w3schools.com/python/ref_tuple_index.asp" TargetMode="External"/><Relationship Id="rId2" Type="http://schemas.openxmlformats.org/officeDocument/2006/relationships/hyperlink" Target="https://www.w3schools.com/python/ref_tuple_count.asp"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p:txBody>
          <a:bodyPr>
            <a:normAutofit/>
          </a:bodyPr>
          <a:lstStyle/>
          <a:p>
            <a:pPr algn="ctr"/>
            <a:r>
              <a:rPr lang="en-US" sz="5400" dirty="0">
                <a:latin typeface="Rockwell" panose="02060603020205020403" pitchFamily="18" charset="0"/>
              </a:rPr>
              <a:t>&lt;Python&gt;</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p:txBody>
          <a:bodyPr>
            <a:norm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&lt;Kiana kholousi&gt;</a:t>
            </a: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4BD2A6E-D1A5-13E6-A097-1FA4C802A456}"/>
              </a:ext>
            </a:extLst>
          </p:cNvPr>
          <p:cNvPicPr>
            <a:picLocks noGrp="1" noChangeAspect="1"/>
          </p:cNvPicPr>
          <p:nvPr>
            <p:ph sz="half" idx="4294967295"/>
          </p:nvPr>
        </p:nvPicPr>
        <p:blipFill>
          <a:blip r:embed="rId2"/>
          <a:stretch>
            <a:fillRect/>
          </a:stretch>
        </p:blipFill>
        <p:spPr>
          <a:xfrm>
            <a:off x="6096000" y="4353329"/>
            <a:ext cx="4651005" cy="2156375"/>
          </a:xfrm>
          <a:prstGeom prst="rect">
            <a:avLst/>
          </a:prstGeom>
          <a:ln>
            <a:noFill/>
          </a:ln>
          <a:effectLst>
            <a:outerShdw blurRad="292100" dist="139700" dir="2700000" algn="tl" rotWithShape="0">
              <a:srgbClr val="333333">
                <a:alpha val="65000"/>
              </a:srgbClr>
            </a:outerShdw>
          </a:effectLst>
        </p:spPr>
      </p:pic>
      <p:pic>
        <p:nvPicPr>
          <p:cNvPr id="8" name="Content Placeholder 7">
            <a:extLst>
              <a:ext uri="{FF2B5EF4-FFF2-40B4-BE49-F238E27FC236}">
                <a16:creationId xmlns:a16="http://schemas.microsoft.com/office/drawing/2014/main" id="{E8EF7EA4-02C9-6A43-FBC7-37AB9A2146D4}"/>
              </a:ext>
            </a:extLst>
          </p:cNvPr>
          <p:cNvPicPr>
            <a:picLocks noGrp="1" noChangeAspect="1"/>
          </p:cNvPicPr>
          <p:nvPr>
            <p:ph sz="half" idx="4294967295"/>
          </p:nvPr>
        </p:nvPicPr>
        <p:blipFill>
          <a:blip r:embed="rId3"/>
          <a:stretch>
            <a:fillRect/>
          </a:stretch>
        </p:blipFill>
        <p:spPr>
          <a:xfrm>
            <a:off x="957659" y="2991256"/>
            <a:ext cx="4875212" cy="2319338"/>
          </a:xfrm>
          <a:prstGeom prst="rect">
            <a:avLst/>
          </a:prstGeom>
          <a:ln>
            <a:noFill/>
          </a:ln>
          <a:effectLst>
            <a:outerShdw blurRad="292100" dist="139700" dir="2700000" algn="tl" rotWithShape="0">
              <a:srgbClr val="333333">
                <a:alpha val="65000"/>
              </a:srgbClr>
            </a:outerShdw>
          </a:effectLst>
        </p:spPr>
      </p:pic>
      <p:pic>
        <p:nvPicPr>
          <p:cNvPr id="22" name="Picture 21" descr="Diagram&#10;&#10;Description automatically generated">
            <a:extLst>
              <a:ext uri="{FF2B5EF4-FFF2-40B4-BE49-F238E27FC236}">
                <a16:creationId xmlns:a16="http://schemas.microsoft.com/office/drawing/2014/main" id="{0B141FF0-8538-500A-931B-E6B6846C2CED}"/>
              </a:ext>
            </a:extLst>
          </p:cNvPr>
          <p:cNvPicPr>
            <a:picLocks noChangeAspect="1"/>
          </p:cNvPicPr>
          <p:nvPr/>
        </p:nvPicPr>
        <p:blipFill>
          <a:blip r:embed="rId4"/>
          <a:stretch>
            <a:fillRect/>
          </a:stretch>
        </p:blipFill>
        <p:spPr>
          <a:xfrm>
            <a:off x="6570045" y="772706"/>
            <a:ext cx="3731545" cy="2509359"/>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9726A624-E3C0-D6BC-4C8B-E6A90E19C347}"/>
              </a:ext>
            </a:extLst>
          </p:cNvPr>
          <p:cNvSpPr txBox="1"/>
          <p:nvPr/>
        </p:nvSpPr>
        <p:spPr>
          <a:xfrm>
            <a:off x="1206541" y="1002658"/>
            <a:ext cx="5315045"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Different sorting method for data types</a:t>
            </a:r>
          </a:p>
        </p:txBody>
      </p:sp>
    </p:spTree>
    <p:extLst>
      <p:ext uri="{BB962C8B-B14F-4D97-AF65-F5344CB8AC3E}">
        <p14:creationId xmlns:p14="http://schemas.microsoft.com/office/powerpoint/2010/main" val="35758432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9CE3-5DEC-2C68-8EAA-502F50CE678F}"/>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When to use tuple over list</a:t>
            </a:r>
          </a:p>
        </p:txBody>
      </p:sp>
      <p:sp>
        <p:nvSpPr>
          <p:cNvPr id="3" name="Content Placeholder 2">
            <a:extLst>
              <a:ext uri="{FF2B5EF4-FFF2-40B4-BE49-F238E27FC236}">
                <a16:creationId xmlns:a16="http://schemas.microsoft.com/office/drawing/2014/main" id="{5E4EAF4A-D7E7-957C-B527-9CEF13CB90C6}"/>
              </a:ext>
            </a:extLst>
          </p:cNvPr>
          <p:cNvSpPr>
            <a:spLocks noGrp="1"/>
          </p:cNvSpPr>
          <p:nvPr>
            <p:ph idx="1"/>
          </p:nvPr>
        </p:nvSpPr>
        <p:spPr/>
        <p:txBody>
          <a:bodyPr>
            <a:normAutofit fontScale="92500"/>
          </a:bodyPr>
          <a:lstStyle/>
          <a:p>
            <a:pPr algn="l">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We generally use tuples for different data types and lists for similar data types.</a:t>
            </a:r>
          </a:p>
          <a:p>
            <a:pPr algn="l">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Since tuples are immutable, iterating through a tuple is faster than with list. So there is a slight performance boost.</a:t>
            </a:r>
          </a:p>
          <a:p>
            <a:pPr algn="l">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Tuples that contain immutable elements can be used as a key for a dictionary. With lists, this is not possible.</a:t>
            </a:r>
          </a:p>
          <a:p>
            <a:pPr algn="l">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If you have data that doesn't change, implementing it as tuple will guarantee that it remains write-protected.</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99559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D513-B674-E69F-4269-6FBF54196168}"/>
              </a:ext>
            </a:extLst>
          </p:cNvPr>
          <p:cNvSpPr>
            <a:spLocks noGrp="1"/>
          </p:cNvSpPr>
          <p:nvPr>
            <p:ph type="title"/>
          </p:nvPr>
        </p:nvSpPr>
        <p:spPr/>
        <p:txBody>
          <a:bodyPr/>
          <a:lstStyle/>
          <a:p>
            <a:r>
              <a:rPr lang="en-US" dirty="0"/>
              <a:t>set</a:t>
            </a:r>
          </a:p>
        </p:txBody>
      </p:sp>
      <p:sp>
        <p:nvSpPr>
          <p:cNvPr id="3" name="Content Placeholder 2">
            <a:extLst>
              <a:ext uri="{FF2B5EF4-FFF2-40B4-BE49-F238E27FC236}">
                <a16:creationId xmlns:a16="http://schemas.microsoft.com/office/drawing/2014/main" id="{B1739C45-D754-4984-8824-BDD15B144F5E}"/>
              </a:ext>
            </a:extLst>
          </p:cNvPr>
          <p:cNvSpPr>
            <a:spLocks noGrp="1"/>
          </p:cNvSpPr>
          <p:nvPr>
            <p:ph idx="1"/>
          </p:nvPr>
        </p:nvSpPr>
        <p:spPr>
          <a:xfrm>
            <a:off x="1141412" y="1944687"/>
            <a:ext cx="9905999" cy="3541714"/>
          </a:xfrm>
        </p:spPr>
        <p:txBody>
          <a:bodyPr>
            <a:normAutofit/>
          </a:bodyPr>
          <a:lstStyle/>
          <a:p>
            <a:r>
              <a:rPr lang="en-US" sz="2200" b="0" i="0" dirty="0">
                <a:solidFill>
                  <a:srgbClr val="000000"/>
                </a:solidFill>
                <a:effectLst/>
                <a:latin typeface="Calibri" panose="020F0502020204030204" pitchFamily="34" charset="0"/>
                <a:cs typeface="Calibri" panose="020F0502020204030204" pitchFamily="34" charset="0"/>
              </a:rPr>
              <a:t>Sets are used to store collections of data in single variable.</a:t>
            </a:r>
          </a:p>
          <a:p>
            <a:r>
              <a:rPr lang="en-US" sz="2200" b="0" i="0" dirty="0">
                <a:solidFill>
                  <a:srgbClr val="000000"/>
                </a:solidFill>
                <a:effectLst/>
                <a:latin typeface="Calibri" panose="020F0502020204030204" pitchFamily="34" charset="0"/>
                <a:cs typeface="Calibri" panose="020F0502020204030204" pitchFamily="34" charset="0"/>
              </a:rPr>
              <a:t> A set is a collection which is </a:t>
            </a:r>
            <a:r>
              <a:rPr lang="en-US" sz="2200" b="1" dirty="0">
                <a:solidFill>
                  <a:srgbClr val="000000"/>
                </a:solidFill>
                <a:effectLst/>
                <a:latin typeface="Calibri" panose="020F0502020204030204" pitchFamily="34" charset="0"/>
                <a:cs typeface="Calibri" panose="020F0502020204030204" pitchFamily="34" charset="0"/>
              </a:rPr>
              <a:t>unordered</a:t>
            </a:r>
            <a:r>
              <a:rPr lang="en-US" sz="2200" b="0" i="0" dirty="0">
                <a:solidFill>
                  <a:srgbClr val="000000"/>
                </a:solidFill>
                <a:effectLst/>
                <a:latin typeface="Calibri" panose="020F0502020204030204" pitchFamily="34" charset="0"/>
                <a:cs typeface="Calibri" panose="020F0502020204030204" pitchFamily="34" charset="0"/>
              </a:rPr>
              <a:t>, </a:t>
            </a:r>
            <a:r>
              <a:rPr lang="en-US" sz="2200" b="1" dirty="0">
                <a:solidFill>
                  <a:srgbClr val="000000"/>
                </a:solidFill>
                <a:effectLst/>
                <a:latin typeface="Calibri" panose="020F0502020204030204" pitchFamily="34" charset="0"/>
                <a:cs typeface="Calibri" panose="020F0502020204030204" pitchFamily="34" charset="0"/>
              </a:rPr>
              <a:t>unchangeable</a:t>
            </a:r>
            <a:r>
              <a:rPr lang="en-US" sz="2200" b="0" i="0" dirty="0">
                <a:solidFill>
                  <a:srgbClr val="000000"/>
                </a:solidFill>
                <a:effectLst/>
                <a:latin typeface="Calibri" panose="020F0502020204030204" pitchFamily="34" charset="0"/>
                <a:cs typeface="Calibri" panose="020F0502020204030204" pitchFamily="34" charset="0"/>
              </a:rPr>
              <a:t>, and </a:t>
            </a:r>
            <a:r>
              <a:rPr lang="en-US" sz="2200" b="1" dirty="0">
                <a:solidFill>
                  <a:srgbClr val="000000"/>
                </a:solidFill>
                <a:effectLst/>
                <a:latin typeface="Calibri" panose="020F0502020204030204" pitchFamily="34" charset="0"/>
                <a:cs typeface="Calibri" panose="020F0502020204030204" pitchFamily="34" charset="0"/>
              </a:rPr>
              <a:t>unindexed</a:t>
            </a:r>
            <a:r>
              <a:rPr lang="en-US" sz="2200" dirty="0">
                <a:solidFill>
                  <a:srgbClr val="000000"/>
                </a:solidFill>
                <a:latin typeface="Calibri" panose="020F0502020204030204" pitchFamily="34" charset="0"/>
                <a:cs typeface="Calibri" panose="020F0502020204030204" pitchFamily="34" charset="0"/>
              </a:rPr>
              <a:t> </a:t>
            </a:r>
            <a:r>
              <a:rPr lang="en-US" sz="2200" b="0" i="0" dirty="0">
                <a:solidFill>
                  <a:srgbClr val="000000"/>
                </a:solidFill>
                <a:effectLst/>
                <a:latin typeface="Calibri" panose="020F0502020204030204" pitchFamily="34" charset="0"/>
                <a:cs typeface="Calibri" panose="020F0502020204030204" pitchFamily="34" charset="0"/>
              </a:rPr>
              <a:t> and doesn't allow </a:t>
            </a:r>
            <a:r>
              <a:rPr lang="en-US" sz="2200" b="1" dirty="0">
                <a:solidFill>
                  <a:srgbClr val="000000"/>
                </a:solidFill>
                <a:effectLst/>
                <a:latin typeface="Calibri" panose="020F0502020204030204" pitchFamily="34" charset="0"/>
                <a:cs typeface="Calibri" panose="020F0502020204030204" pitchFamily="34" charset="0"/>
              </a:rPr>
              <a:t>duplicate</a:t>
            </a:r>
            <a:r>
              <a:rPr lang="en-US" sz="2200" b="0" i="0" dirty="0">
                <a:solidFill>
                  <a:srgbClr val="000000"/>
                </a:solidFill>
                <a:effectLst/>
                <a:latin typeface="Calibri" panose="020F0502020204030204" pitchFamily="34" charset="0"/>
                <a:cs typeface="Calibri" panose="020F0502020204030204" pitchFamily="34" charset="0"/>
              </a:rPr>
              <a:t> values.</a:t>
            </a:r>
          </a:p>
          <a:p>
            <a:r>
              <a:rPr lang="en-US" sz="2200" b="0" i="0" dirty="0">
                <a:solidFill>
                  <a:srgbClr val="000000"/>
                </a:solidFill>
                <a:effectLst/>
                <a:latin typeface="Calibri" panose="020F0502020204030204" pitchFamily="34" charset="0"/>
                <a:cs typeface="Calibri" panose="020F0502020204030204" pitchFamily="34" charset="0"/>
              </a:rPr>
              <a:t>Set </a:t>
            </a:r>
            <a:r>
              <a:rPr lang="en-US" sz="2200" b="0" i="1" dirty="0">
                <a:solidFill>
                  <a:srgbClr val="000000"/>
                </a:solidFill>
                <a:effectLst/>
                <a:latin typeface="Calibri" panose="020F0502020204030204" pitchFamily="34" charset="0"/>
                <a:cs typeface="Calibri" panose="020F0502020204030204" pitchFamily="34" charset="0"/>
              </a:rPr>
              <a:t>items</a:t>
            </a:r>
            <a:r>
              <a:rPr lang="en-US" sz="2200" b="0" i="0" dirty="0">
                <a:solidFill>
                  <a:srgbClr val="000000"/>
                </a:solidFill>
                <a:effectLst/>
                <a:latin typeface="Calibri" panose="020F0502020204030204" pitchFamily="34" charset="0"/>
                <a:cs typeface="Calibri" panose="020F0502020204030204" pitchFamily="34" charset="0"/>
              </a:rPr>
              <a:t> are unchangeable, but you can remove items and add new items.</a:t>
            </a:r>
            <a:endParaRPr lang="en-US" sz="2200" dirty="0">
              <a:solidFill>
                <a:srgbClr val="000000"/>
              </a:solidFill>
              <a:latin typeface="Calibri" panose="020F0502020204030204" pitchFamily="34" charset="0"/>
              <a:cs typeface="Calibri" panose="020F0502020204030204" pitchFamily="34" charset="0"/>
            </a:endParaRPr>
          </a:p>
          <a:p>
            <a:r>
              <a:rPr lang="en-US" sz="2200" b="0" i="0" dirty="0">
                <a:solidFill>
                  <a:srgbClr val="000000"/>
                </a:solidFill>
                <a:effectLst/>
                <a:latin typeface="Calibri" panose="020F0502020204030204" pitchFamily="34" charset="0"/>
                <a:cs typeface="Calibri" panose="020F0502020204030204" pitchFamily="34" charset="0"/>
              </a:rPr>
              <a:t>Sets are unordered, items can appear in a different order every time you use them and cannot be referred to by index or key.</a:t>
            </a:r>
            <a:endParaRPr lang="en-US" sz="22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805CF30-63D1-6FF5-A46F-E15EFA322BDC}"/>
              </a:ext>
            </a:extLst>
          </p:cNvPr>
          <p:cNvPicPr>
            <a:picLocks noChangeAspect="1"/>
          </p:cNvPicPr>
          <p:nvPr/>
        </p:nvPicPr>
        <p:blipFill>
          <a:blip r:embed="rId2"/>
          <a:stretch>
            <a:fillRect/>
          </a:stretch>
        </p:blipFill>
        <p:spPr>
          <a:xfrm>
            <a:off x="6223533" y="5032945"/>
            <a:ext cx="4823878" cy="1516511"/>
          </a:xfrm>
          <a:prstGeom prst="rect">
            <a:avLst/>
          </a:prstGeom>
        </p:spPr>
      </p:pic>
      <p:pic>
        <p:nvPicPr>
          <p:cNvPr id="6" name="Picture 5">
            <a:extLst>
              <a:ext uri="{FF2B5EF4-FFF2-40B4-BE49-F238E27FC236}">
                <a16:creationId xmlns:a16="http://schemas.microsoft.com/office/drawing/2014/main" id="{3D2EC7E2-F223-1365-1173-1C6EAB3D5539}"/>
              </a:ext>
            </a:extLst>
          </p:cNvPr>
          <p:cNvPicPr>
            <a:picLocks noChangeAspect="1"/>
          </p:cNvPicPr>
          <p:nvPr/>
        </p:nvPicPr>
        <p:blipFill>
          <a:blip r:embed="rId3"/>
          <a:stretch>
            <a:fillRect/>
          </a:stretch>
        </p:blipFill>
        <p:spPr>
          <a:xfrm>
            <a:off x="1364606" y="5032945"/>
            <a:ext cx="4043644" cy="1516511"/>
          </a:xfrm>
          <a:prstGeom prst="rect">
            <a:avLst/>
          </a:prstGeom>
        </p:spPr>
      </p:pic>
    </p:spTree>
    <p:extLst>
      <p:ext uri="{BB962C8B-B14F-4D97-AF65-F5344CB8AC3E}">
        <p14:creationId xmlns:p14="http://schemas.microsoft.com/office/powerpoint/2010/main" val="37634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81B6-E8D9-793C-8C3C-3F3B382463DB}"/>
              </a:ext>
            </a:extLst>
          </p:cNvPr>
          <p:cNvSpPr>
            <a:spLocks noGrp="1"/>
          </p:cNvSpPr>
          <p:nvPr>
            <p:ph type="title"/>
          </p:nvPr>
        </p:nvSpPr>
        <p:spPr/>
        <p:txBody>
          <a:bodyPr/>
          <a:lstStyle/>
          <a:p>
            <a:r>
              <a:rPr lang="en-US" dirty="0"/>
              <a:t>Accessing items</a:t>
            </a:r>
          </a:p>
        </p:txBody>
      </p:sp>
      <p:sp>
        <p:nvSpPr>
          <p:cNvPr id="3" name="Content Placeholder 2">
            <a:extLst>
              <a:ext uri="{FF2B5EF4-FFF2-40B4-BE49-F238E27FC236}">
                <a16:creationId xmlns:a16="http://schemas.microsoft.com/office/drawing/2014/main" id="{260213B1-79D8-7001-A59D-FEB1F0EDE89C}"/>
              </a:ext>
            </a:extLst>
          </p:cNvPr>
          <p:cNvSpPr>
            <a:spLocks noGrp="1"/>
          </p:cNvSpPr>
          <p:nvPr>
            <p:ph idx="1"/>
          </p:nvPr>
        </p:nvSpPr>
        <p:spPr/>
        <p:txBody>
          <a:bodyPr>
            <a:normAutofit/>
          </a:bodyPr>
          <a:lstStyle/>
          <a:p>
            <a:pPr marL="457200" indent="-457200">
              <a:buFont typeface="+mj-lt"/>
              <a:buAutoNum type="arabicPeriod"/>
            </a:pPr>
            <a:r>
              <a:rPr lang="en-US" b="0" i="0" dirty="0">
                <a:effectLst/>
                <a:latin typeface="Calibri" panose="020F0502020204030204" pitchFamily="34" charset="0"/>
                <a:cs typeface="Calibri" panose="020F0502020204030204" pitchFamily="34" charset="0"/>
              </a:rPr>
              <a:t>You </a:t>
            </a:r>
            <a:r>
              <a:rPr lang="en-US" b="1" i="0" dirty="0">
                <a:effectLst/>
                <a:latin typeface="Calibri" panose="020F0502020204030204" pitchFamily="34" charset="0"/>
                <a:cs typeface="Calibri" panose="020F0502020204030204" pitchFamily="34" charset="0"/>
              </a:rPr>
              <a:t>cannot</a:t>
            </a:r>
            <a:r>
              <a:rPr lang="en-US" b="0" i="0" dirty="0">
                <a:effectLst/>
                <a:latin typeface="Calibri" panose="020F0502020204030204" pitchFamily="34" charset="0"/>
                <a:cs typeface="Calibri" panose="020F0502020204030204" pitchFamily="34" charset="0"/>
              </a:rPr>
              <a:t> access items in a set by referring to an index or a key.</a:t>
            </a:r>
          </a:p>
          <a:p>
            <a:pPr marL="457200" indent="-457200">
              <a:buFont typeface="+mj-lt"/>
              <a:buAutoNum type="arabicPeriod"/>
            </a:pPr>
            <a:r>
              <a:rPr lang="en-US" b="0" i="0" dirty="0">
                <a:effectLst/>
                <a:latin typeface="Calibri" panose="020F0502020204030204" pitchFamily="34" charset="0"/>
                <a:cs typeface="Calibri" panose="020F0502020204030204" pitchFamily="34" charset="0"/>
              </a:rPr>
              <a:t> loop through the set items using a </a:t>
            </a:r>
            <a:r>
              <a:rPr lang="en-US" b="0" i="0" dirty="0">
                <a:solidFill>
                  <a:srgbClr val="FFD343"/>
                </a:solidFill>
                <a:effectLst/>
                <a:latin typeface="Calibri" panose="020F0502020204030204" pitchFamily="34" charset="0"/>
                <a:cs typeface="Calibri" panose="020F0502020204030204" pitchFamily="34" charset="0"/>
              </a:rPr>
              <a:t>for</a:t>
            </a:r>
            <a:r>
              <a:rPr lang="en-US" b="0" i="0" dirty="0">
                <a:effectLst/>
                <a:latin typeface="Calibri" panose="020F0502020204030204" pitchFamily="34" charset="0"/>
                <a:cs typeface="Calibri" panose="020F0502020204030204" pitchFamily="34" charset="0"/>
              </a:rPr>
              <a:t> loop</a:t>
            </a:r>
          </a:p>
          <a:p>
            <a:pPr marL="457200" indent="-457200">
              <a:buFont typeface="+mj-lt"/>
              <a:buAutoNum type="arabicPeriod"/>
            </a:pPr>
            <a:r>
              <a:rPr lang="en-US" dirty="0">
                <a:latin typeface="Calibri" panose="020F0502020204030204" pitchFamily="34" charset="0"/>
                <a:cs typeface="Calibri" panose="020F0502020204030204" pitchFamily="34" charset="0"/>
              </a:rPr>
              <a:t>check if a specified value is present in a set, by using the </a:t>
            </a:r>
            <a:r>
              <a:rPr lang="en-US" dirty="0">
                <a:solidFill>
                  <a:srgbClr val="FFD343"/>
                </a:solidFill>
                <a:latin typeface="Calibri" panose="020F0502020204030204" pitchFamily="34" charset="0"/>
                <a:cs typeface="Calibri" panose="020F0502020204030204" pitchFamily="34" charset="0"/>
              </a:rPr>
              <a:t>in</a:t>
            </a:r>
            <a:r>
              <a:rPr lang="en-US" dirty="0">
                <a:latin typeface="Calibri" panose="020F0502020204030204" pitchFamily="34" charset="0"/>
                <a:cs typeface="Calibri" panose="020F0502020204030204" pitchFamily="34" charset="0"/>
              </a:rPr>
              <a:t> keyword</a:t>
            </a:r>
          </a:p>
        </p:txBody>
      </p:sp>
      <p:pic>
        <p:nvPicPr>
          <p:cNvPr id="7" name="Picture 6">
            <a:extLst>
              <a:ext uri="{FF2B5EF4-FFF2-40B4-BE49-F238E27FC236}">
                <a16:creationId xmlns:a16="http://schemas.microsoft.com/office/drawing/2014/main" id="{9075A5D5-922D-0095-4F0B-2792C99973A8}"/>
              </a:ext>
            </a:extLst>
          </p:cNvPr>
          <p:cNvPicPr>
            <a:picLocks noChangeAspect="1"/>
          </p:cNvPicPr>
          <p:nvPr/>
        </p:nvPicPr>
        <p:blipFill>
          <a:blip r:embed="rId2"/>
          <a:stretch>
            <a:fillRect/>
          </a:stretch>
        </p:blipFill>
        <p:spPr>
          <a:xfrm>
            <a:off x="7298046" y="2004010"/>
            <a:ext cx="3749365" cy="1310754"/>
          </a:xfrm>
          <a:prstGeom prst="rect">
            <a:avLst/>
          </a:prstGeom>
        </p:spPr>
      </p:pic>
      <p:pic>
        <p:nvPicPr>
          <p:cNvPr id="9" name="Picture 8">
            <a:extLst>
              <a:ext uri="{FF2B5EF4-FFF2-40B4-BE49-F238E27FC236}">
                <a16:creationId xmlns:a16="http://schemas.microsoft.com/office/drawing/2014/main" id="{6FF2DF79-3166-6ED7-4B57-585F39E44AF8}"/>
              </a:ext>
            </a:extLst>
          </p:cNvPr>
          <p:cNvPicPr>
            <a:picLocks noChangeAspect="1"/>
          </p:cNvPicPr>
          <p:nvPr/>
        </p:nvPicPr>
        <p:blipFill>
          <a:blip r:embed="rId3"/>
          <a:stretch>
            <a:fillRect/>
          </a:stretch>
        </p:blipFill>
        <p:spPr>
          <a:xfrm>
            <a:off x="1141412" y="3931760"/>
            <a:ext cx="4298052" cy="1859441"/>
          </a:xfrm>
          <a:prstGeom prst="rect">
            <a:avLst/>
          </a:prstGeom>
        </p:spPr>
      </p:pic>
      <p:pic>
        <p:nvPicPr>
          <p:cNvPr id="11" name="Picture 10">
            <a:extLst>
              <a:ext uri="{FF2B5EF4-FFF2-40B4-BE49-F238E27FC236}">
                <a16:creationId xmlns:a16="http://schemas.microsoft.com/office/drawing/2014/main" id="{4D47C1AE-FDBB-B8A2-48CD-E22C9156232A}"/>
              </a:ext>
            </a:extLst>
          </p:cNvPr>
          <p:cNvPicPr>
            <a:picLocks noChangeAspect="1"/>
          </p:cNvPicPr>
          <p:nvPr/>
        </p:nvPicPr>
        <p:blipFill>
          <a:blip r:embed="rId4"/>
          <a:stretch>
            <a:fillRect/>
          </a:stretch>
        </p:blipFill>
        <p:spPr>
          <a:xfrm>
            <a:off x="7558741" y="3908898"/>
            <a:ext cx="2591025" cy="1882303"/>
          </a:xfrm>
          <a:prstGeom prst="rect">
            <a:avLst/>
          </a:prstGeom>
        </p:spPr>
      </p:pic>
    </p:spTree>
    <p:extLst>
      <p:ext uri="{BB962C8B-B14F-4D97-AF65-F5344CB8AC3E}">
        <p14:creationId xmlns:p14="http://schemas.microsoft.com/office/powerpoint/2010/main" val="127135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DC8D-0EB6-CAD7-710F-2731AE252104}"/>
              </a:ext>
            </a:extLst>
          </p:cNvPr>
          <p:cNvSpPr>
            <a:spLocks noGrp="1"/>
          </p:cNvSpPr>
          <p:nvPr>
            <p:ph type="title"/>
          </p:nvPr>
        </p:nvSpPr>
        <p:spPr>
          <a:xfrm>
            <a:off x="1141413" y="364518"/>
            <a:ext cx="9905998" cy="1478570"/>
          </a:xfrm>
        </p:spPr>
        <p:txBody>
          <a:bodyPr/>
          <a:lstStyle/>
          <a:p>
            <a:r>
              <a:rPr lang="en-US" dirty="0">
                <a:latin typeface="Cambria" panose="02040503050406030204" pitchFamily="18" charset="0"/>
                <a:ea typeface="Cambria" panose="02040503050406030204" pitchFamily="18" charset="0"/>
              </a:rPr>
              <a:t>Set methods</a:t>
            </a:r>
          </a:p>
        </p:txBody>
      </p:sp>
      <p:graphicFrame>
        <p:nvGraphicFramePr>
          <p:cNvPr id="4" name="Content Placeholder 3">
            <a:extLst>
              <a:ext uri="{FF2B5EF4-FFF2-40B4-BE49-F238E27FC236}">
                <a16:creationId xmlns:a16="http://schemas.microsoft.com/office/drawing/2014/main" id="{3537B54A-353B-E976-59C0-D9E15FDEF3DB}"/>
              </a:ext>
            </a:extLst>
          </p:cNvPr>
          <p:cNvGraphicFramePr>
            <a:graphicFrameLocks noGrp="1"/>
          </p:cNvGraphicFramePr>
          <p:nvPr>
            <p:ph idx="1"/>
            <p:extLst>
              <p:ext uri="{D42A27DB-BD31-4B8C-83A1-F6EECF244321}">
                <p14:modId xmlns:p14="http://schemas.microsoft.com/office/powerpoint/2010/main" val="2082301703"/>
              </p:ext>
            </p:extLst>
          </p:nvPr>
        </p:nvGraphicFramePr>
        <p:xfrm>
          <a:off x="1273493" y="1591650"/>
          <a:ext cx="9343707" cy="4901832"/>
        </p:xfrm>
        <a:graphic>
          <a:graphicData uri="http://schemas.openxmlformats.org/drawingml/2006/table">
            <a:tbl>
              <a:tblPr>
                <a:tableStyleId>{2D5ABB26-0587-4C30-8999-92F81FD0307C}</a:tableStyleId>
              </a:tblPr>
              <a:tblGrid>
                <a:gridCol w="2587307">
                  <a:extLst>
                    <a:ext uri="{9D8B030D-6E8A-4147-A177-3AD203B41FA5}">
                      <a16:colId xmlns:a16="http://schemas.microsoft.com/office/drawing/2014/main" val="2394396956"/>
                    </a:ext>
                  </a:extLst>
                </a:gridCol>
                <a:gridCol w="6756400">
                  <a:extLst>
                    <a:ext uri="{9D8B030D-6E8A-4147-A177-3AD203B41FA5}">
                      <a16:colId xmlns:a16="http://schemas.microsoft.com/office/drawing/2014/main" val="1740400033"/>
                    </a:ext>
                  </a:extLst>
                </a:gridCol>
              </a:tblGrid>
              <a:tr h="142106">
                <a:tc>
                  <a:txBody>
                    <a:bodyPr/>
                    <a:lstStyle/>
                    <a:p>
                      <a:pPr algn="l" fontAlgn="t"/>
                      <a:r>
                        <a:rPr lang="en-US" sz="1500">
                          <a:effectLst/>
                          <a:latin typeface="Calibri" panose="020F0502020204030204" pitchFamily="34" charset="0"/>
                          <a:cs typeface="Calibri" panose="020F0502020204030204" pitchFamily="34" charset="0"/>
                        </a:rPr>
                        <a:t>Method</a:t>
                      </a: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Description</a:t>
                      </a:r>
                    </a:p>
                  </a:txBody>
                  <a:tcPr marL="21862" marR="21862" marT="21862" marB="21862"/>
                </a:tc>
                <a:extLst>
                  <a:ext uri="{0D108BD9-81ED-4DB2-BD59-A6C34878D82A}">
                    <a16:rowId xmlns:a16="http://schemas.microsoft.com/office/drawing/2014/main" val="671881324"/>
                  </a:ext>
                </a:extLst>
              </a:tr>
              <a:tr h="142106">
                <a:tc>
                  <a:txBody>
                    <a:bodyPr/>
                    <a:lstStyle/>
                    <a:p>
                      <a:pPr algn="l" fontAlgn="t"/>
                      <a:r>
                        <a:rPr lang="en-US" sz="1500">
                          <a:effectLst/>
                          <a:latin typeface="Calibri" panose="020F0502020204030204" pitchFamily="34" charset="0"/>
                          <a:cs typeface="Calibri" panose="020F0502020204030204" pitchFamily="34" charset="0"/>
                          <a:hlinkClick r:id="rId2"/>
                        </a:rPr>
                        <a:t>add()</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dirty="0">
                          <a:effectLst/>
                          <a:latin typeface="Calibri" panose="020F0502020204030204" pitchFamily="34" charset="0"/>
                          <a:cs typeface="Calibri" panose="020F0502020204030204" pitchFamily="34" charset="0"/>
                        </a:rPr>
                        <a:t>Adds an element to the set</a:t>
                      </a:r>
                    </a:p>
                  </a:txBody>
                  <a:tcPr marL="21862" marR="21862" marT="21862" marB="21862"/>
                </a:tc>
                <a:extLst>
                  <a:ext uri="{0D108BD9-81ED-4DB2-BD59-A6C34878D82A}">
                    <a16:rowId xmlns:a16="http://schemas.microsoft.com/office/drawing/2014/main" val="337472629"/>
                  </a:ext>
                </a:extLst>
              </a:tr>
              <a:tr h="142106">
                <a:tc>
                  <a:txBody>
                    <a:bodyPr/>
                    <a:lstStyle/>
                    <a:p>
                      <a:pPr algn="l" fontAlgn="t"/>
                      <a:r>
                        <a:rPr lang="en-US" sz="1500" dirty="0">
                          <a:effectLst/>
                          <a:latin typeface="Calibri" panose="020F0502020204030204" pitchFamily="34" charset="0"/>
                          <a:cs typeface="Calibri" panose="020F0502020204030204" pitchFamily="34" charset="0"/>
                          <a:hlinkClick r:id="rId3"/>
                        </a:rPr>
                        <a:t>clear()</a:t>
                      </a:r>
                      <a:endParaRPr lang="en-US" sz="1500" dirty="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dirty="0">
                          <a:effectLst/>
                          <a:latin typeface="Calibri" panose="020F0502020204030204" pitchFamily="34" charset="0"/>
                          <a:cs typeface="Calibri" panose="020F0502020204030204" pitchFamily="34" charset="0"/>
                        </a:rPr>
                        <a:t>Removes all the elements from the set</a:t>
                      </a:r>
                    </a:p>
                  </a:txBody>
                  <a:tcPr marL="21862" marR="21862" marT="21862" marB="21862"/>
                </a:tc>
                <a:extLst>
                  <a:ext uri="{0D108BD9-81ED-4DB2-BD59-A6C34878D82A}">
                    <a16:rowId xmlns:a16="http://schemas.microsoft.com/office/drawing/2014/main" val="2737375720"/>
                  </a:ext>
                </a:extLst>
              </a:tr>
              <a:tr h="142106">
                <a:tc>
                  <a:txBody>
                    <a:bodyPr/>
                    <a:lstStyle/>
                    <a:p>
                      <a:pPr algn="l" fontAlgn="t"/>
                      <a:r>
                        <a:rPr lang="en-US" sz="1500">
                          <a:effectLst/>
                          <a:latin typeface="Calibri" panose="020F0502020204030204" pitchFamily="34" charset="0"/>
                          <a:cs typeface="Calibri" panose="020F0502020204030204" pitchFamily="34" charset="0"/>
                          <a:hlinkClick r:id="rId4"/>
                        </a:rPr>
                        <a:t>copy()</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Returns a copy of the set</a:t>
                      </a:r>
                    </a:p>
                  </a:txBody>
                  <a:tcPr marL="21862" marR="21862" marT="21862" marB="21862"/>
                </a:tc>
                <a:extLst>
                  <a:ext uri="{0D108BD9-81ED-4DB2-BD59-A6C34878D82A}">
                    <a16:rowId xmlns:a16="http://schemas.microsoft.com/office/drawing/2014/main" val="1053759882"/>
                  </a:ext>
                </a:extLst>
              </a:tr>
              <a:tr h="240487">
                <a:tc>
                  <a:txBody>
                    <a:bodyPr/>
                    <a:lstStyle/>
                    <a:p>
                      <a:pPr algn="l" fontAlgn="t"/>
                      <a:r>
                        <a:rPr lang="en-US" sz="1500">
                          <a:effectLst/>
                          <a:latin typeface="Calibri" panose="020F0502020204030204" pitchFamily="34" charset="0"/>
                          <a:cs typeface="Calibri" panose="020F0502020204030204" pitchFamily="34" charset="0"/>
                          <a:hlinkClick r:id="rId5"/>
                        </a:rPr>
                        <a:t>difference()</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Returns a set containing the difference between two or more sets</a:t>
                      </a:r>
                    </a:p>
                  </a:txBody>
                  <a:tcPr marL="21862" marR="21862" marT="21862" marB="21862"/>
                </a:tc>
                <a:extLst>
                  <a:ext uri="{0D108BD9-81ED-4DB2-BD59-A6C34878D82A}">
                    <a16:rowId xmlns:a16="http://schemas.microsoft.com/office/drawing/2014/main" val="2371805699"/>
                  </a:ext>
                </a:extLst>
              </a:tr>
              <a:tr h="240487">
                <a:tc>
                  <a:txBody>
                    <a:bodyPr/>
                    <a:lstStyle/>
                    <a:p>
                      <a:pPr algn="l" fontAlgn="t"/>
                      <a:r>
                        <a:rPr lang="en-US" sz="1500">
                          <a:effectLst/>
                          <a:latin typeface="Calibri" panose="020F0502020204030204" pitchFamily="34" charset="0"/>
                          <a:cs typeface="Calibri" panose="020F0502020204030204" pitchFamily="34" charset="0"/>
                          <a:hlinkClick r:id="rId6"/>
                        </a:rPr>
                        <a:t>difference_update()</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Removes the items in this set that are also included in another, specified set</a:t>
                      </a:r>
                    </a:p>
                  </a:txBody>
                  <a:tcPr marL="21862" marR="21862" marT="21862" marB="21862"/>
                </a:tc>
                <a:extLst>
                  <a:ext uri="{0D108BD9-81ED-4DB2-BD59-A6C34878D82A}">
                    <a16:rowId xmlns:a16="http://schemas.microsoft.com/office/drawing/2014/main" val="2010804371"/>
                  </a:ext>
                </a:extLst>
              </a:tr>
              <a:tr h="142106">
                <a:tc>
                  <a:txBody>
                    <a:bodyPr/>
                    <a:lstStyle/>
                    <a:p>
                      <a:pPr algn="l" fontAlgn="t"/>
                      <a:r>
                        <a:rPr lang="en-US" sz="1500">
                          <a:effectLst/>
                          <a:latin typeface="Calibri" panose="020F0502020204030204" pitchFamily="34" charset="0"/>
                          <a:cs typeface="Calibri" panose="020F0502020204030204" pitchFamily="34" charset="0"/>
                          <a:hlinkClick r:id="rId7"/>
                        </a:rPr>
                        <a:t>discard()</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Remove the specified item</a:t>
                      </a:r>
                    </a:p>
                  </a:txBody>
                  <a:tcPr marL="21862" marR="21862" marT="21862" marB="21862"/>
                </a:tc>
                <a:extLst>
                  <a:ext uri="{0D108BD9-81ED-4DB2-BD59-A6C34878D82A}">
                    <a16:rowId xmlns:a16="http://schemas.microsoft.com/office/drawing/2014/main" val="3971056287"/>
                  </a:ext>
                </a:extLst>
              </a:tr>
              <a:tr h="240487">
                <a:tc>
                  <a:txBody>
                    <a:bodyPr/>
                    <a:lstStyle/>
                    <a:p>
                      <a:pPr algn="l" fontAlgn="t"/>
                      <a:r>
                        <a:rPr lang="en-US" sz="1500">
                          <a:effectLst/>
                          <a:latin typeface="Calibri" panose="020F0502020204030204" pitchFamily="34" charset="0"/>
                          <a:cs typeface="Calibri" panose="020F0502020204030204" pitchFamily="34" charset="0"/>
                          <a:hlinkClick r:id="rId8"/>
                        </a:rPr>
                        <a:t>intersection()</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Returns a set, that is the intersection of two other sets</a:t>
                      </a:r>
                    </a:p>
                  </a:txBody>
                  <a:tcPr marL="21862" marR="21862" marT="21862" marB="21862"/>
                </a:tc>
                <a:extLst>
                  <a:ext uri="{0D108BD9-81ED-4DB2-BD59-A6C34878D82A}">
                    <a16:rowId xmlns:a16="http://schemas.microsoft.com/office/drawing/2014/main" val="2328983453"/>
                  </a:ext>
                </a:extLst>
              </a:tr>
              <a:tr h="240487">
                <a:tc>
                  <a:txBody>
                    <a:bodyPr/>
                    <a:lstStyle/>
                    <a:p>
                      <a:pPr algn="l" fontAlgn="t"/>
                      <a:r>
                        <a:rPr lang="en-US" sz="1500">
                          <a:effectLst/>
                          <a:latin typeface="Calibri" panose="020F0502020204030204" pitchFamily="34" charset="0"/>
                          <a:cs typeface="Calibri" panose="020F0502020204030204" pitchFamily="34" charset="0"/>
                          <a:hlinkClick r:id="rId9"/>
                        </a:rPr>
                        <a:t>intersection_update()</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Removes the items in this set that are not present in other, specified set(s)</a:t>
                      </a:r>
                    </a:p>
                  </a:txBody>
                  <a:tcPr marL="21862" marR="21862" marT="21862" marB="21862"/>
                </a:tc>
                <a:extLst>
                  <a:ext uri="{0D108BD9-81ED-4DB2-BD59-A6C34878D82A}">
                    <a16:rowId xmlns:a16="http://schemas.microsoft.com/office/drawing/2014/main" val="2401439264"/>
                  </a:ext>
                </a:extLst>
              </a:tr>
              <a:tr h="240487">
                <a:tc>
                  <a:txBody>
                    <a:bodyPr/>
                    <a:lstStyle/>
                    <a:p>
                      <a:pPr algn="l" fontAlgn="t"/>
                      <a:r>
                        <a:rPr lang="en-US" sz="1500" dirty="0" err="1">
                          <a:effectLst/>
                          <a:latin typeface="Calibri" panose="020F0502020204030204" pitchFamily="34" charset="0"/>
                          <a:cs typeface="Calibri" panose="020F0502020204030204" pitchFamily="34" charset="0"/>
                          <a:hlinkClick r:id="rId10"/>
                        </a:rPr>
                        <a:t>isdisjoint</a:t>
                      </a:r>
                      <a:r>
                        <a:rPr lang="en-US" sz="1500" dirty="0">
                          <a:effectLst/>
                          <a:latin typeface="Calibri" panose="020F0502020204030204" pitchFamily="34" charset="0"/>
                          <a:cs typeface="Calibri" panose="020F0502020204030204" pitchFamily="34" charset="0"/>
                          <a:hlinkClick r:id="rId10"/>
                        </a:rPr>
                        <a:t>()</a:t>
                      </a:r>
                      <a:endParaRPr lang="en-US" sz="1500" dirty="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Returns whether two sets have a intersection or not</a:t>
                      </a:r>
                    </a:p>
                  </a:txBody>
                  <a:tcPr marL="21862" marR="21862" marT="21862" marB="21862"/>
                </a:tc>
                <a:extLst>
                  <a:ext uri="{0D108BD9-81ED-4DB2-BD59-A6C34878D82A}">
                    <a16:rowId xmlns:a16="http://schemas.microsoft.com/office/drawing/2014/main" val="434817709"/>
                  </a:ext>
                </a:extLst>
              </a:tr>
              <a:tr h="240487">
                <a:tc>
                  <a:txBody>
                    <a:bodyPr/>
                    <a:lstStyle/>
                    <a:p>
                      <a:pPr algn="l" fontAlgn="t"/>
                      <a:r>
                        <a:rPr lang="en-US" sz="1500">
                          <a:effectLst/>
                          <a:latin typeface="Calibri" panose="020F0502020204030204" pitchFamily="34" charset="0"/>
                          <a:cs typeface="Calibri" panose="020F0502020204030204" pitchFamily="34" charset="0"/>
                          <a:hlinkClick r:id="rId11"/>
                        </a:rPr>
                        <a:t>issubset()</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Returns whether another set contains this set or not</a:t>
                      </a:r>
                    </a:p>
                  </a:txBody>
                  <a:tcPr marL="21862" marR="21862" marT="21862" marB="21862"/>
                </a:tc>
                <a:extLst>
                  <a:ext uri="{0D108BD9-81ED-4DB2-BD59-A6C34878D82A}">
                    <a16:rowId xmlns:a16="http://schemas.microsoft.com/office/drawing/2014/main" val="2986012113"/>
                  </a:ext>
                </a:extLst>
              </a:tr>
              <a:tr h="240487">
                <a:tc>
                  <a:txBody>
                    <a:bodyPr/>
                    <a:lstStyle/>
                    <a:p>
                      <a:pPr algn="l" fontAlgn="t"/>
                      <a:r>
                        <a:rPr lang="en-US" sz="1500">
                          <a:effectLst/>
                          <a:latin typeface="Calibri" panose="020F0502020204030204" pitchFamily="34" charset="0"/>
                          <a:cs typeface="Calibri" panose="020F0502020204030204" pitchFamily="34" charset="0"/>
                          <a:hlinkClick r:id="rId12"/>
                        </a:rPr>
                        <a:t>issuperset()</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Returns whether this set contains another set or not</a:t>
                      </a:r>
                    </a:p>
                  </a:txBody>
                  <a:tcPr marL="21862" marR="21862" marT="21862" marB="21862"/>
                </a:tc>
                <a:extLst>
                  <a:ext uri="{0D108BD9-81ED-4DB2-BD59-A6C34878D82A}">
                    <a16:rowId xmlns:a16="http://schemas.microsoft.com/office/drawing/2014/main" val="154610092"/>
                  </a:ext>
                </a:extLst>
              </a:tr>
              <a:tr h="142106">
                <a:tc>
                  <a:txBody>
                    <a:bodyPr/>
                    <a:lstStyle/>
                    <a:p>
                      <a:pPr algn="l" fontAlgn="t"/>
                      <a:r>
                        <a:rPr lang="en-US" sz="1500">
                          <a:effectLst/>
                          <a:latin typeface="Calibri" panose="020F0502020204030204" pitchFamily="34" charset="0"/>
                          <a:cs typeface="Calibri" panose="020F0502020204030204" pitchFamily="34" charset="0"/>
                          <a:hlinkClick r:id="rId13"/>
                        </a:rPr>
                        <a:t>pop()</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Removes an element from the set</a:t>
                      </a:r>
                    </a:p>
                  </a:txBody>
                  <a:tcPr marL="21862" marR="21862" marT="21862" marB="21862"/>
                </a:tc>
                <a:extLst>
                  <a:ext uri="{0D108BD9-81ED-4DB2-BD59-A6C34878D82A}">
                    <a16:rowId xmlns:a16="http://schemas.microsoft.com/office/drawing/2014/main" val="3749361202"/>
                  </a:ext>
                </a:extLst>
              </a:tr>
              <a:tr h="142106">
                <a:tc>
                  <a:txBody>
                    <a:bodyPr/>
                    <a:lstStyle/>
                    <a:p>
                      <a:pPr algn="l" fontAlgn="t"/>
                      <a:r>
                        <a:rPr lang="en-US" sz="1500">
                          <a:effectLst/>
                          <a:latin typeface="Calibri" panose="020F0502020204030204" pitchFamily="34" charset="0"/>
                          <a:cs typeface="Calibri" panose="020F0502020204030204" pitchFamily="34" charset="0"/>
                          <a:hlinkClick r:id="rId14"/>
                        </a:rPr>
                        <a:t>remove()</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Removes the specified element</a:t>
                      </a:r>
                    </a:p>
                  </a:txBody>
                  <a:tcPr marL="21862" marR="21862" marT="21862" marB="21862"/>
                </a:tc>
                <a:extLst>
                  <a:ext uri="{0D108BD9-81ED-4DB2-BD59-A6C34878D82A}">
                    <a16:rowId xmlns:a16="http://schemas.microsoft.com/office/drawing/2014/main" val="3129049095"/>
                  </a:ext>
                </a:extLst>
              </a:tr>
              <a:tr h="240487">
                <a:tc>
                  <a:txBody>
                    <a:bodyPr/>
                    <a:lstStyle/>
                    <a:p>
                      <a:pPr algn="l" fontAlgn="t"/>
                      <a:r>
                        <a:rPr lang="en-US" sz="1500">
                          <a:effectLst/>
                          <a:latin typeface="Calibri" panose="020F0502020204030204" pitchFamily="34" charset="0"/>
                          <a:cs typeface="Calibri" panose="020F0502020204030204" pitchFamily="34" charset="0"/>
                          <a:hlinkClick r:id="rId15"/>
                        </a:rPr>
                        <a:t>symmetric_difference()</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Returns a set with the symmetric differences of two sets</a:t>
                      </a:r>
                    </a:p>
                  </a:txBody>
                  <a:tcPr marL="21862" marR="21862" marT="21862" marB="21862"/>
                </a:tc>
                <a:extLst>
                  <a:ext uri="{0D108BD9-81ED-4DB2-BD59-A6C34878D82A}">
                    <a16:rowId xmlns:a16="http://schemas.microsoft.com/office/drawing/2014/main" val="2541799717"/>
                  </a:ext>
                </a:extLst>
              </a:tr>
              <a:tr h="240487">
                <a:tc>
                  <a:txBody>
                    <a:bodyPr/>
                    <a:lstStyle/>
                    <a:p>
                      <a:pPr algn="l" fontAlgn="t"/>
                      <a:r>
                        <a:rPr lang="en-US" sz="1500" dirty="0" err="1">
                          <a:effectLst/>
                          <a:latin typeface="Calibri" panose="020F0502020204030204" pitchFamily="34" charset="0"/>
                          <a:cs typeface="Calibri" panose="020F0502020204030204" pitchFamily="34" charset="0"/>
                          <a:hlinkClick r:id="rId16"/>
                        </a:rPr>
                        <a:t>symmetric_difference_update</a:t>
                      </a:r>
                      <a:r>
                        <a:rPr lang="en-US" sz="1500" dirty="0">
                          <a:effectLst/>
                          <a:latin typeface="Calibri" panose="020F0502020204030204" pitchFamily="34" charset="0"/>
                          <a:cs typeface="Calibri" panose="020F0502020204030204" pitchFamily="34" charset="0"/>
                          <a:hlinkClick r:id="rId16"/>
                        </a:rPr>
                        <a:t>()</a:t>
                      </a:r>
                      <a:endParaRPr lang="en-US" sz="1500" dirty="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inserts the symmetric differences from this set and another</a:t>
                      </a:r>
                    </a:p>
                  </a:txBody>
                  <a:tcPr marL="21862" marR="21862" marT="21862" marB="21862"/>
                </a:tc>
                <a:extLst>
                  <a:ext uri="{0D108BD9-81ED-4DB2-BD59-A6C34878D82A}">
                    <a16:rowId xmlns:a16="http://schemas.microsoft.com/office/drawing/2014/main" val="3042369351"/>
                  </a:ext>
                </a:extLst>
              </a:tr>
              <a:tr h="142106">
                <a:tc>
                  <a:txBody>
                    <a:bodyPr/>
                    <a:lstStyle/>
                    <a:p>
                      <a:pPr algn="l" fontAlgn="t"/>
                      <a:r>
                        <a:rPr lang="en-US" sz="1500">
                          <a:effectLst/>
                          <a:latin typeface="Calibri" panose="020F0502020204030204" pitchFamily="34" charset="0"/>
                          <a:cs typeface="Calibri" panose="020F0502020204030204" pitchFamily="34" charset="0"/>
                          <a:hlinkClick r:id="rId17"/>
                        </a:rPr>
                        <a:t>union()</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a:effectLst/>
                          <a:latin typeface="Calibri" panose="020F0502020204030204" pitchFamily="34" charset="0"/>
                          <a:cs typeface="Calibri" panose="020F0502020204030204" pitchFamily="34" charset="0"/>
                        </a:rPr>
                        <a:t>Return a set containing the union of sets</a:t>
                      </a:r>
                    </a:p>
                  </a:txBody>
                  <a:tcPr marL="21862" marR="21862" marT="21862" marB="21862"/>
                </a:tc>
                <a:extLst>
                  <a:ext uri="{0D108BD9-81ED-4DB2-BD59-A6C34878D82A}">
                    <a16:rowId xmlns:a16="http://schemas.microsoft.com/office/drawing/2014/main" val="342713644"/>
                  </a:ext>
                </a:extLst>
              </a:tr>
              <a:tr h="240487">
                <a:tc>
                  <a:txBody>
                    <a:bodyPr/>
                    <a:lstStyle/>
                    <a:p>
                      <a:pPr algn="l" fontAlgn="t"/>
                      <a:r>
                        <a:rPr lang="en-US" sz="1500">
                          <a:effectLst/>
                          <a:latin typeface="Calibri" panose="020F0502020204030204" pitchFamily="34" charset="0"/>
                          <a:cs typeface="Calibri" panose="020F0502020204030204" pitchFamily="34" charset="0"/>
                          <a:hlinkClick r:id="rId18"/>
                        </a:rPr>
                        <a:t>update()</a:t>
                      </a:r>
                      <a:endParaRPr lang="en-US" sz="1500">
                        <a:effectLst/>
                        <a:latin typeface="Calibri" panose="020F0502020204030204" pitchFamily="34" charset="0"/>
                        <a:cs typeface="Calibri" panose="020F0502020204030204" pitchFamily="34" charset="0"/>
                      </a:endParaRPr>
                    </a:p>
                  </a:txBody>
                  <a:tcPr marL="43725" marR="21862" marT="21862" marB="21862"/>
                </a:tc>
                <a:tc>
                  <a:txBody>
                    <a:bodyPr/>
                    <a:lstStyle/>
                    <a:p>
                      <a:pPr algn="l" fontAlgn="t"/>
                      <a:r>
                        <a:rPr lang="en-US" sz="1500" dirty="0">
                          <a:effectLst/>
                          <a:latin typeface="Calibri" panose="020F0502020204030204" pitchFamily="34" charset="0"/>
                          <a:cs typeface="Calibri" panose="020F0502020204030204" pitchFamily="34" charset="0"/>
                        </a:rPr>
                        <a:t>Update the set with the union of this set and others</a:t>
                      </a:r>
                    </a:p>
                  </a:txBody>
                  <a:tcPr marL="21862" marR="21862" marT="21862" marB="21862"/>
                </a:tc>
                <a:extLst>
                  <a:ext uri="{0D108BD9-81ED-4DB2-BD59-A6C34878D82A}">
                    <a16:rowId xmlns:a16="http://schemas.microsoft.com/office/drawing/2014/main" val="853891007"/>
                  </a:ext>
                </a:extLst>
              </a:tr>
            </a:tbl>
          </a:graphicData>
        </a:graphic>
      </p:graphicFrame>
    </p:spTree>
    <p:extLst>
      <p:ext uri="{BB962C8B-B14F-4D97-AF65-F5344CB8AC3E}">
        <p14:creationId xmlns:p14="http://schemas.microsoft.com/office/powerpoint/2010/main" val="22812488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D1351-A7B7-F6D7-F1E4-68A5EF2B4EA9}"/>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Adding items</a:t>
            </a:r>
          </a:p>
        </p:txBody>
      </p:sp>
      <p:sp>
        <p:nvSpPr>
          <p:cNvPr id="3" name="Content Placeholder 2">
            <a:extLst>
              <a:ext uri="{FF2B5EF4-FFF2-40B4-BE49-F238E27FC236}">
                <a16:creationId xmlns:a16="http://schemas.microsoft.com/office/drawing/2014/main" id="{C3937BEF-F231-0621-197B-5F99A8C192E4}"/>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Use </a:t>
            </a:r>
            <a:r>
              <a:rPr lang="en-US" dirty="0">
                <a:solidFill>
                  <a:srgbClr val="FFD343"/>
                </a:solidFill>
                <a:latin typeface="Calibri" panose="020F0502020204030204" pitchFamily="34" charset="0"/>
                <a:cs typeface="Calibri" panose="020F0502020204030204" pitchFamily="34" charset="0"/>
              </a:rPr>
              <a:t>.add()</a:t>
            </a:r>
            <a:r>
              <a:rPr lang="en-US" dirty="0">
                <a:latin typeface="Calibri" panose="020F0502020204030204" pitchFamily="34" charset="0"/>
                <a:cs typeface="Calibri" panose="020F0502020204030204" pitchFamily="34" charset="0"/>
              </a:rPr>
              <a:t> method to add an element</a:t>
            </a:r>
          </a:p>
          <a:p>
            <a:pPr marL="0" indent="0">
              <a:buNone/>
            </a:pPr>
            <a:r>
              <a:rPr lang="en-US" dirty="0">
                <a:latin typeface="Calibri" panose="020F0502020204030204" pitchFamily="34" charset="0"/>
                <a:cs typeface="Calibri" panose="020F0502020204030204" pitchFamily="34" charset="0"/>
              </a:rPr>
              <a:t>Use </a:t>
            </a:r>
            <a:r>
              <a:rPr lang="en-US" dirty="0">
                <a:solidFill>
                  <a:srgbClr val="FFD343"/>
                </a:solidFill>
                <a:latin typeface="Calibri" panose="020F0502020204030204" pitchFamily="34" charset="0"/>
                <a:cs typeface="Calibri" panose="020F0502020204030204" pitchFamily="34" charset="0"/>
              </a:rPr>
              <a:t>.update()</a:t>
            </a:r>
            <a:r>
              <a:rPr lang="en-US" dirty="0">
                <a:latin typeface="Calibri" panose="020F0502020204030204" pitchFamily="34" charset="0"/>
                <a:cs typeface="Calibri" panose="020F0502020204030204" pitchFamily="34" charset="0"/>
              </a:rPr>
              <a:t> method to add a collection of data</a:t>
            </a:r>
          </a:p>
          <a:p>
            <a:pPr marL="0" indent="0">
              <a:buNone/>
            </a:pPr>
            <a:r>
              <a:rPr lang="en-US" dirty="0">
                <a:solidFill>
                  <a:schemeClr val="bg1"/>
                </a:solidFill>
                <a:latin typeface="Calibri" panose="020F0502020204030204" pitchFamily="34" charset="0"/>
                <a:cs typeface="Calibri" panose="020F0502020204030204" pitchFamily="34" charset="0"/>
              </a:rPr>
              <a:t>-can be list, dictionary, tuple, set.</a:t>
            </a:r>
          </a:p>
          <a:p>
            <a:pPr marL="0" indent="0">
              <a:buNone/>
            </a:pPr>
            <a:r>
              <a:rPr lang="en-US" dirty="0">
                <a:latin typeface="Calibri" panose="020F0502020204030204" pitchFamily="34" charset="0"/>
                <a:cs typeface="Calibri" panose="020F0502020204030204" pitchFamily="34" charset="0"/>
              </a:rPr>
              <a:t>Use </a:t>
            </a:r>
            <a:r>
              <a:rPr lang="en-US" dirty="0">
                <a:solidFill>
                  <a:srgbClr val="FFD343"/>
                </a:solidFill>
                <a:latin typeface="Calibri" panose="020F0502020204030204" pitchFamily="34" charset="0"/>
                <a:cs typeface="Calibri" panose="020F0502020204030204" pitchFamily="34" charset="0"/>
              </a:rPr>
              <a:t>.union()</a:t>
            </a:r>
            <a:r>
              <a:rPr lang="en-US" dirty="0">
                <a:latin typeface="Calibri" panose="020F0502020204030204" pitchFamily="34" charset="0"/>
                <a:cs typeface="Calibri" panose="020F0502020204030204" pitchFamily="34" charset="0"/>
              </a:rPr>
              <a:t> method to join two sets</a:t>
            </a:r>
          </a:p>
          <a:p>
            <a:pPr marL="0" indent="0">
              <a:buNone/>
            </a:pPr>
            <a:r>
              <a:rPr lang="en-US" sz="2200" dirty="0">
                <a:solidFill>
                  <a:schemeClr val="bg1"/>
                </a:solidFill>
                <a:latin typeface="Calibri" panose="020F0502020204030204" pitchFamily="34" charset="0"/>
                <a:cs typeface="Calibri" panose="020F0502020204030204" pitchFamily="34" charset="0"/>
              </a:rPr>
              <a:t>-Both union and update will exclude any duplicate items.</a:t>
            </a:r>
          </a:p>
          <a:p>
            <a:pPr marL="0" indent="0">
              <a:buNone/>
            </a:pPr>
            <a:endParaRPr lang="en-US" sz="2200" dirty="0">
              <a:solidFill>
                <a:schemeClr val="bg1"/>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503BF00F-1B29-A083-E4FA-D68054588677}"/>
              </a:ext>
            </a:extLst>
          </p:cNvPr>
          <p:cNvPicPr>
            <a:picLocks noChangeAspect="1"/>
          </p:cNvPicPr>
          <p:nvPr/>
        </p:nvPicPr>
        <p:blipFill>
          <a:blip r:embed="rId2"/>
          <a:stretch>
            <a:fillRect/>
          </a:stretch>
        </p:blipFill>
        <p:spPr>
          <a:xfrm>
            <a:off x="7676994" y="1066799"/>
            <a:ext cx="3604572" cy="4922947"/>
          </a:xfrm>
          <a:prstGeom prst="rect">
            <a:avLst/>
          </a:prstGeom>
        </p:spPr>
      </p:pic>
    </p:spTree>
    <p:extLst>
      <p:ext uri="{BB962C8B-B14F-4D97-AF65-F5344CB8AC3E}">
        <p14:creationId xmlns:p14="http://schemas.microsoft.com/office/powerpoint/2010/main" val="16247750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9B5CB-DC69-0E25-21BF-21B789312C24}"/>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Deleting elements</a:t>
            </a:r>
          </a:p>
        </p:txBody>
      </p:sp>
      <p:sp>
        <p:nvSpPr>
          <p:cNvPr id="3" name="Content Placeholder 2">
            <a:extLst>
              <a:ext uri="{FF2B5EF4-FFF2-40B4-BE49-F238E27FC236}">
                <a16:creationId xmlns:a16="http://schemas.microsoft.com/office/drawing/2014/main" id="{9C0E96E9-2E34-8A3C-AA73-68FCD28363B9}"/>
              </a:ext>
            </a:extLst>
          </p:cNvPr>
          <p:cNvSpPr>
            <a:spLocks noGrp="1"/>
          </p:cNvSpPr>
          <p:nvPr>
            <p:ph idx="1"/>
          </p:nvPr>
        </p:nvSpPr>
        <p:spPr/>
        <p:txBody>
          <a:bodyPr>
            <a:normAutofit fontScale="92500" lnSpcReduction="10000"/>
          </a:bodyPr>
          <a:lstStyle/>
          <a:p>
            <a:pPr marL="0" indent="0">
              <a:buNone/>
            </a:pPr>
            <a:r>
              <a:rPr lang="en-US" dirty="0">
                <a:latin typeface="Calibri" panose="020F0502020204030204" pitchFamily="34" charset="0"/>
                <a:cs typeface="Calibri" panose="020F0502020204030204" pitchFamily="34" charset="0"/>
              </a:rPr>
              <a:t>Use </a:t>
            </a:r>
            <a:r>
              <a:rPr lang="en-US" dirty="0">
                <a:solidFill>
                  <a:srgbClr val="FFD343"/>
                </a:solidFill>
                <a:latin typeface="Calibri" panose="020F0502020204030204" pitchFamily="34" charset="0"/>
                <a:cs typeface="Calibri" panose="020F0502020204030204" pitchFamily="34" charset="0"/>
              </a:rPr>
              <a:t>.remove()</a:t>
            </a:r>
            <a:r>
              <a:rPr lang="en-US" dirty="0">
                <a:latin typeface="Calibri" panose="020F0502020204030204" pitchFamily="34" charset="0"/>
                <a:cs typeface="Calibri" panose="020F0502020204030204" pitchFamily="34" charset="0"/>
              </a:rPr>
              <a:t> or </a:t>
            </a:r>
            <a:r>
              <a:rPr lang="en-US" dirty="0">
                <a:solidFill>
                  <a:srgbClr val="FFD343"/>
                </a:solidFill>
                <a:latin typeface="Calibri" panose="020F0502020204030204" pitchFamily="34" charset="0"/>
                <a:cs typeface="Calibri" panose="020F0502020204030204" pitchFamily="34" charset="0"/>
              </a:rPr>
              <a:t>.discard() </a:t>
            </a:r>
            <a:r>
              <a:rPr lang="en-US" dirty="0">
                <a:latin typeface="Calibri" panose="020F0502020204030204" pitchFamily="34" charset="0"/>
                <a:cs typeface="Calibri" panose="020F0502020204030204" pitchFamily="34" charset="0"/>
              </a:rPr>
              <a:t>method to delete an item</a:t>
            </a:r>
          </a:p>
          <a:p>
            <a:pPr marL="0" indent="0">
              <a:buNone/>
            </a:pPr>
            <a:r>
              <a:rPr lang="en-US" dirty="0">
                <a:solidFill>
                  <a:schemeClr val="bg1"/>
                </a:solidFill>
                <a:latin typeface="Calibri" panose="020F0502020204030204" pitchFamily="34" charset="0"/>
                <a:cs typeface="Calibri" panose="020F0502020204030204" pitchFamily="34" charset="0"/>
              </a:rPr>
              <a:t>-remove() </a:t>
            </a:r>
            <a:r>
              <a:rPr lang="en-US" b="0" i="1" dirty="0">
                <a:solidFill>
                  <a:schemeClr val="bg1"/>
                </a:solidFill>
                <a:effectLst/>
                <a:latin typeface="Calibri" panose="020F0502020204030204" pitchFamily="34" charset="0"/>
                <a:cs typeface="Calibri" panose="020F0502020204030204" pitchFamily="34" charset="0"/>
              </a:rPr>
              <a:t>If item doesn't exist, will raise an error.</a:t>
            </a:r>
          </a:p>
          <a:p>
            <a:pPr marL="0" indent="0">
              <a:buNone/>
            </a:pPr>
            <a:r>
              <a:rPr lang="en-US" i="1" dirty="0">
                <a:solidFill>
                  <a:schemeClr val="bg1"/>
                </a:solidFill>
                <a:latin typeface="Calibri" panose="020F0502020204030204" pitchFamily="34" charset="0"/>
                <a:cs typeface="Calibri" panose="020F0502020204030204" pitchFamily="34" charset="0"/>
              </a:rPr>
              <a:t>-</a:t>
            </a:r>
            <a:r>
              <a:rPr lang="en-US" dirty="0">
                <a:solidFill>
                  <a:schemeClr val="bg1"/>
                </a:solidFill>
                <a:latin typeface="Calibri" panose="020F0502020204030204" pitchFamily="34" charset="0"/>
                <a:cs typeface="Calibri" panose="020F0502020204030204" pitchFamily="34" charset="0"/>
              </a:rPr>
              <a:t>discard()</a:t>
            </a:r>
            <a:r>
              <a:rPr lang="en-US" i="1" dirty="0">
                <a:solidFill>
                  <a:schemeClr val="bg1"/>
                </a:solidFill>
                <a:latin typeface="Calibri" panose="020F0502020204030204" pitchFamily="34" charset="0"/>
                <a:cs typeface="Calibri" panose="020F0502020204030204" pitchFamily="34" charset="0"/>
              </a:rPr>
              <a:t> </a:t>
            </a:r>
            <a:r>
              <a:rPr lang="en-US" b="0" i="1" dirty="0">
                <a:solidFill>
                  <a:schemeClr val="bg1"/>
                </a:solidFill>
                <a:effectLst/>
                <a:latin typeface="Calibri" panose="020F0502020204030204" pitchFamily="34" charset="0"/>
                <a:cs typeface="Calibri" panose="020F0502020204030204" pitchFamily="34" charset="0"/>
              </a:rPr>
              <a:t>If item doesn't exist, won't raise an error.</a:t>
            </a:r>
          </a:p>
          <a:p>
            <a:pPr marL="0" indent="0">
              <a:buNone/>
            </a:pPr>
            <a:r>
              <a:rPr lang="en-US" b="0" dirty="0">
                <a:solidFill>
                  <a:srgbClr val="FFD343"/>
                </a:solidFill>
                <a:effectLst/>
                <a:latin typeface="Calibri" panose="020F0502020204030204" pitchFamily="34" charset="0"/>
                <a:cs typeface="Calibri" panose="020F0502020204030204" pitchFamily="34" charset="0"/>
              </a:rPr>
              <a:t>.pop() </a:t>
            </a:r>
            <a:r>
              <a:rPr lang="en-US" b="0" dirty="0">
                <a:effectLst/>
                <a:latin typeface="Calibri" panose="020F0502020204030204" pitchFamily="34" charset="0"/>
                <a:cs typeface="Calibri" panose="020F0502020204030204" pitchFamily="34" charset="0"/>
              </a:rPr>
              <a:t>method will remove the last item</a:t>
            </a:r>
          </a:p>
          <a:p>
            <a:pPr marL="0" indent="0">
              <a:buNone/>
            </a:pPr>
            <a:r>
              <a:rPr lang="en-US" dirty="0">
                <a:latin typeface="Calibri" panose="020F0502020204030204" pitchFamily="34" charset="0"/>
                <a:cs typeface="Calibri" panose="020F0502020204030204" pitchFamily="34" charset="0"/>
              </a:rPr>
              <a:t>-because </a:t>
            </a:r>
            <a:r>
              <a:rPr lang="en-US" b="0" i="0" dirty="0">
                <a:effectLst/>
                <a:latin typeface="Calibri" panose="020F0502020204030204" pitchFamily="34" charset="0"/>
                <a:cs typeface="Calibri" panose="020F0502020204030204" pitchFamily="34" charset="0"/>
              </a:rPr>
              <a:t>sets are </a:t>
            </a:r>
            <a:r>
              <a:rPr lang="en-US" b="0" i="0" dirty="0" err="1">
                <a:effectLst/>
                <a:latin typeface="Calibri" panose="020F0502020204030204" pitchFamily="34" charset="0"/>
                <a:cs typeface="Calibri" panose="020F0502020204030204" pitchFamily="34" charset="0"/>
              </a:rPr>
              <a:t>unordered,we</a:t>
            </a:r>
            <a:r>
              <a:rPr lang="en-US" b="0" i="0" dirty="0">
                <a:effectLst/>
                <a:latin typeface="Calibri" panose="020F0502020204030204" pitchFamily="34" charset="0"/>
                <a:cs typeface="Calibri" panose="020F0502020204030204" pitchFamily="34" charset="0"/>
              </a:rPr>
              <a:t> don’t know what item will be removed.</a:t>
            </a:r>
          </a:p>
          <a:p>
            <a:pPr marL="0" indent="0">
              <a:buNone/>
            </a:pPr>
            <a:r>
              <a:rPr lang="en-US" dirty="0">
                <a:solidFill>
                  <a:srgbClr val="FFD343"/>
                </a:solidFill>
                <a:latin typeface="Calibri" panose="020F0502020204030204" pitchFamily="34" charset="0"/>
                <a:cs typeface="Calibri" panose="020F0502020204030204" pitchFamily="34" charset="0"/>
              </a:rPr>
              <a:t>.clear() </a:t>
            </a:r>
            <a:r>
              <a:rPr lang="en-US" dirty="0">
                <a:latin typeface="Calibri" panose="020F0502020204030204" pitchFamily="34" charset="0"/>
                <a:cs typeface="Calibri" panose="020F0502020204030204" pitchFamily="34" charset="0"/>
              </a:rPr>
              <a:t>removes all elements</a:t>
            </a:r>
          </a:p>
          <a:p>
            <a:pPr marL="0" indent="0">
              <a:buNone/>
            </a:pPr>
            <a:r>
              <a:rPr lang="en-US" b="0" dirty="0">
                <a:solidFill>
                  <a:srgbClr val="FFD343"/>
                </a:solidFill>
                <a:effectLst/>
                <a:latin typeface="Calibri" panose="020F0502020204030204" pitchFamily="34" charset="0"/>
                <a:cs typeface="Calibri" panose="020F0502020204030204" pitchFamily="34" charset="0"/>
              </a:rPr>
              <a:t>del</a:t>
            </a:r>
            <a:r>
              <a:rPr lang="en-US" b="0" dirty="0">
                <a:effectLst/>
                <a:latin typeface="Calibri" panose="020F0502020204030204" pitchFamily="34" charset="0"/>
                <a:cs typeface="Calibri" panose="020F0502020204030204" pitchFamily="34" charset="0"/>
              </a:rPr>
              <a:t> keyword delete the whole set</a:t>
            </a:r>
          </a:p>
          <a:p>
            <a:pPr marL="0" indent="0">
              <a:buNone/>
            </a:pP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026D045-8C50-88CE-AD75-6E5CD7714171}"/>
              </a:ext>
            </a:extLst>
          </p:cNvPr>
          <p:cNvPicPr>
            <a:picLocks noChangeAspect="1"/>
          </p:cNvPicPr>
          <p:nvPr/>
        </p:nvPicPr>
        <p:blipFill>
          <a:blip r:embed="rId2"/>
          <a:stretch>
            <a:fillRect/>
          </a:stretch>
        </p:blipFill>
        <p:spPr>
          <a:xfrm>
            <a:off x="7825620" y="2249487"/>
            <a:ext cx="2758679" cy="3726503"/>
          </a:xfrm>
          <a:prstGeom prst="rect">
            <a:avLst/>
          </a:prstGeom>
        </p:spPr>
      </p:pic>
    </p:spTree>
    <p:extLst>
      <p:ext uri="{BB962C8B-B14F-4D97-AF65-F5344CB8AC3E}">
        <p14:creationId xmlns:p14="http://schemas.microsoft.com/office/powerpoint/2010/main" val="587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64C6-7426-C930-313C-6BB725534E68}"/>
              </a:ext>
            </a:extLst>
          </p:cNvPr>
          <p:cNvSpPr>
            <a:spLocks noGrp="1"/>
          </p:cNvSpPr>
          <p:nvPr>
            <p:ph type="title"/>
          </p:nvPr>
        </p:nvSpPr>
        <p:spPr/>
        <p:txBody>
          <a:bodyPr/>
          <a:lstStyle/>
          <a:p>
            <a:r>
              <a:rPr lang="en-US" dirty="0"/>
              <a:t>Functions to use of sets</a:t>
            </a:r>
          </a:p>
        </p:txBody>
      </p:sp>
      <p:graphicFrame>
        <p:nvGraphicFramePr>
          <p:cNvPr id="4" name="Content Placeholder 3">
            <a:extLst>
              <a:ext uri="{FF2B5EF4-FFF2-40B4-BE49-F238E27FC236}">
                <a16:creationId xmlns:a16="http://schemas.microsoft.com/office/drawing/2014/main" id="{0B28DCF0-81BB-CFD4-7889-F9C0E9ABDE88}"/>
              </a:ext>
            </a:extLst>
          </p:cNvPr>
          <p:cNvGraphicFramePr>
            <a:graphicFrameLocks noGrp="1"/>
          </p:cNvGraphicFramePr>
          <p:nvPr>
            <p:ph idx="1"/>
            <p:extLst>
              <p:ext uri="{D42A27DB-BD31-4B8C-83A1-F6EECF244321}">
                <p14:modId xmlns:p14="http://schemas.microsoft.com/office/powerpoint/2010/main" val="965665805"/>
              </p:ext>
            </p:extLst>
          </p:nvPr>
        </p:nvGraphicFramePr>
        <p:xfrm>
          <a:off x="1141413" y="2279967"/>
          <a:ext cx="9905998" cy="3575384"/>
        </p:xfrm>
        <a:graphic>
          <a:graphicData uri="http://schemas.openxmlformats.org/drawingml/2006/table">
            <a:tbl>
              <a:tblPr>
                <a:tableStyleId>{2D5ABB26-0587-4C30-8999-92F81FD0307C}</a:tableStyleId>
              </a:tblPr>
              <a:tblGrid>
                <a:gridCol w="1739862">
                  <a:extLst>
                    <a:ext uri="{9D8B030D-6E8A-4147-A177-3AD203B41FA5}">
                      <a16:colId xmlns:a16="http://schemas.microsoft.com/office/drawing/2014/main" val="50406189"/>
                    </a:ext>
                  </a:extLst>
                </a:gridCol>
                <a:gridCol w="8166136">
                  <a:extLst>
                    <a:ext uri="{9D8B030D-6E8A-4147-A177-3AD203B41FA5}">
                      <a16:colId xmlns:a16="http://schemas.microsoft.com/office/drawing/2014/main" val="3964999272"/>
                    </a:ext>
                  </a:extLst>
                </a:gridCol>
              </a:tblGrid>
              <a:tr h="203547">
                <a:tc>
                  <a:txBody>
                    <a:bodyPr/>
                    <a:lstStyle/>
                    <a:p>
                      <a:pPr algn="l"/>
                      <a:r>
                        <a:rPr lang="en-US" sz="1600" b="0">
                          <a:effectLst/>
                          <a:latin typeface="Calibri" panose="020F0502020204030204" pitchFamily="34" charset="0"/>
                          <a:cs typeface="Calibri" panose="020F0502020204030204" pitchFamily="34" charset="0"/>
                        </a:rPr>
                        <a:t>Function</a:t>
                      </a:r>
                    </a:p>
                  </a:txBody>
                  <a:tcPr marL="81419" marR="81419" marT="40709" marB="40709" anchor="ctr"/>
                </a:tc>
                <a:tc>
                  <a:txBody>
                    <a:bodyPr/>
                    <a:lstStyle/>
                    <a:p>
                      <a:pPr algn="l"/>
                      <a:r>
                        <a:rPr lang="en-US" sz="1600" b="0">
                          <a:effectLst/>
                          <a:latin typeface="Calibri" panose="020F0502020204030204" pitchFamily="34" charset="0"/>
                          <a:cs typeface="Calibri" panose="020F0502020204030204" pitchFamily="34" charset="0"/>
                        </a:rPr>
                        <a:t>Description</a:t>
                      </a:r>
                    </a:p>
                  </a:txBody>
                  <a:tcPr marL="81419" marR="81419" marT="40709" marB="40709" anchor="ctr"/>
                </a:tc>
                <a:extLst>
                  <a:ext uri="{0D108BD9-81ED-4DB2-BD59-A6C34878D82A}">
                    <a16:rowId xmlns:a16="http://schemas.microsoft.com/office/drawing/2014/main" val="132949942"/>
                  </a:ext>
                </a:extLst>
              </a:tr>
              <a:tr h="447803">
                <a:tc>
                  <a:txBody>
                    <a:bodyPr/>
                    <a:lstStyle/>
                    <a:p>
                      <a:r>
                        <a:rPr lang="en-US" sz="1600" u="none" strike="noStrike">
                          <a:solidFill>
                            <a:srgbClr val="0556F3"/>
                          </a:solidFill>
                          <a:effectLst/>
                          <a:latin typeface="Calibri" panose="020F0502020204030204" pitchFamily="34" charset="0"/>
                          <a:cs typeface="Calibri" panose="020F0502020204030204" pitchFamily="34" charset="0"/>
                          <a:hlinkClick r:id="rId2"/>
                        </a:rPr>
                        <a:t>all()</a:t>
                      </a:r>
                      <a:endParaRPr lang="en-US" sz="1600">
                        <a:effectLst/>
                        <a:latin typeface="Calibri" panose="020F0502020204030204" pitchFamily="34" charset="0"/>
                        <a:cs typeface="Calibri" panose="020F0502020204030204" pitchFamily="34" charset="0"/>
                      </a:endParaRPr>
                    </a:p>
                  </a:txBody>
                  <a:tcPr marL="81419" marR="81419" marT="40709" marB="40709" anchor="ctr"/>
                </a:tc>
                <a:tc>
                  <a:txBody>
                    <a:bodyPr/>
                    <a:lstStyle/>
                    <a:p>
                      <a:r>
                        <a:rPr lang="en-US" sz="1600">
                          <a:effectLst/>
                          <a:latin typeface="Calibri" panose="020F0502020204030204" pitchFamily="34" charset="0"/>
                          <a:cs typeface="Calibri" panose="020F0502020204030204" pitchFamily="34" charset="0"/>
                        </a:rPr>
                        <a:t>Returns True if all elements of the set are true (or if the set is empty).</a:t>
                      </a:r>
                    </a:p>
                  </a:txBody>
                  <a:tcPr marL="81419" marR="81419" marT="40709" marB="40709" anchor="ctr"/>
                </a:tc>
                <a:extLst>
                  <a:ext uri="{0D108BD9-81ED-4DB2-BD59-A6C34878D82A}">
                    <a16:rowId xmlns:a16="http://schemas.microsoft.com/office/drawing/2014/main" val="2960054481"/>
                  </a:ext>
                </a:extLst>
              </a:tr>
              <a:tr h="447803">
                <a:tc>
                  <a:txBody>
                    <a:bodyPr/>
                    <a:lstStyle/>
                    <a:p>
                      <a:r>
                        <a:rPr lang="en-US" sz="1600" u="none" strike="noStrike">
                          <a:solidFill>
                            <a:srgbClr val="0556F3"/>
                          </a:solidFill>
                          <a:effectLst/>
                          <a:latin typeface="Calibri" panose="020F0502020204030204" pitchFamily="34" charset="0"/>
                          <a:cs typeface="Calibri" panose="020F0502020204030204" pitchFamily="34" charset="0"/>
                          <a:hlinkClick r:id="rId3"/>
                        </a:rPr>
                        <a:t>any()</a:t>
                      </a:r>
                      <a:endParaRPr lang="en-US" sz="1600">
                        <a:effectLst/>
                        <a:latin typeface="Calibri" panose="020F0502020204030204" pitchFamily="34" charset="0"/>
                        <a:cs typeface="Calibri" panose="020F0502020204030204" pitchFamily="34" charset="0"/>
                      </a:endParaRPr>
                    </a:p>
                  </a:txBody>
                  <a:tcPr marL="81419" marR="81419" marT="40709" marB="40709" anchor="ctr"/>
                </a:tc>
                <a:tc>
                  <a:txBody>
                    <a:bodyPr/>
                    <a:lstStyle/>
                    <a:p>
                      <a:r>
                        <a:rPr lang="en-US" sz="1600">
                          <a:effectLst/>
                          <a:latin typeface="Calibri" panose="020F0502020204030204" pitchFamily="34" charset="0"/>
                          <a:cs typeface="Calibri" panose="020F0502020204030204" pitchFamily="34" charset="0"/>
                        </a:rPr>
                        <a:t>Returns True if any element of the set is true. If the set is empty, returns False.</a:t>
                      </a:r>
                    </a:p>
                  </a:txBody>
                  <a:tcPr marL="81419" marR="81419" marT="40709" marB="40709" anchor="ctr"/>
                </a:tc>
                <a:extLst>
                  <a:ext uri="{0D108BD9-81ED-4DB2-BD59-A6C34878D82A}">
                    <a16:rowId xmlns:a16="http://schemas.microsoft.com/office/drawing/2014/main" val="214053058"/>
                  </a:ext>
                </a:extLst>
              </a:tr>
              <a:tr h="481889">
                <a:tc>
                  <a:txBody>
                    <a:bodyPr/>
                    <a:lstStyle/>
                    <a:p>
                      <a:r>
                        <a:rPr lang="en-US" sz="1600" u="none" strike="noStrike" dirty="0">
                          <a:solidFill>
                            <a:srgbClr val="0556F3"/>
                          </a:solidFill>
                          <a:effectLst/>
                          <a:latin typeface="Calibri" panose="020F0502020204030204" pitchFamily="34" charset="0"/>
                          <a:cs typeface="Calibri" panose="020F0502020204030204" pitchFamily="34" charset="0"/>
                          <a:hlinkClick r:id="rId4"/>
                        </a:rPr>
                        <a:t>enumerate()</a:t>
                      </a:r>
                      <a:endParaRPr lang="en-US" sz="1600" dirty="0">
                        <a:effectLst/>
                        <a:latin typeface="Calibri" panose="020F0502020204030204" pitchFamily="34" charset="0"/>
                        <a:cs typeface="Calibri" panose="020F0502020204030204" pitchFamily="34" charset="0"/>
                      </a:endParaRPr>
                    </a:p>
                  </a:txBody>
                  <a:tcPr marL="81419" marR="81419" marT="40709" marB="40709" anchor="ctr"/>
                </a:tc>
                <a:tc>
                  <a:txBody>
                    <a:bodyPr/>
                    <a:lstStyle/>
                    <a:p>
                      <a:r>
                        <a:rPr lang="en-US" sz="1600" dirty="0">
                          <a:effectLst/>
                          <a:latin typeface="Calibri" panose="020F0502020204030204" pitchFamily="34" charset="0"/>
                          <a:cs typeface="Calibri" panose="020F0502020204030204" pitchFamily="34" charset="0"/>
                        </a:rPr>
                        <a:t>Returns an enumerate object. It contains the index and value for all the items of the set as a pair.</a:t>
                      </a:r>
                    </a:p>
                  </a:txBody>
                  <a:tcPr marL="81419" marR="81419" marT="40709" marB="40709" anchor="ctr"/>
                </a:tc>
                <a:extLst>
                  <a:ext uri="{0D108BD9-81ED-4DB2-BD59-A6C34878D82A}">
                    <a16:rowId xmlns:a16="http://schemas.microsoft.com/office/drawing/2014/main" val="2234129451"/>
                  </a:ext>
                </a:extLst>
              </a:tr>
              <a:tr h="325675">
                <a:tc>
                  <a:txBody>
                    <a:bodyPr/>
                    <a:lstStyle/>
                    <a:p>
                      <a:r>
                        <a:rPr lang="en-US" sz="1600" u="none" strike="noStrike">
                          <a:solidFill>
                            <a:srgbClr val="0556F3"/>
                          </a:solidFill>
                          <a:effectLst/>
                          <a:latin typeface="Calibri" panose="020F0502020204030204" pitchFamily="34" charset="0"/>
                          <a:cs typeface="Calibri" panose="020F0502020204030204" pitchFamily="34" charset="0"/>
                          <a:hlinkClick r:id="rId5"/>
                        </a:rPr>
                        <a:t>len()</a:t>
                      </a:r>
                      <a:endParaRPr lang="en-US" sz="1600">
                        <a:effectLst/>
                        <a:latin typeface="Calibri" panose="020F0502020204030204" pitchFamily="34" charset="0"/>
                        <a:cs typeface="Calibri" panose="020F0502020204030204" pitchFamily="34" charset="0"/>
                      </a:endParaRPr>
                    </a:p>
                  </a:txBody>
                  <a:tcPr marL="81419" marR="81419" marT="40709" marB="40709" anchor="ctr"/>
                </a:tc>
                <a:tc>
                  <a:txBody>
                    <a:bodyPr/>
                    <a:lstStyle/>
                    <a:p>
                      <a:r>
                        <a:rPr lang="en-US" sz="1600" dirty="0">
                          <a:effectLst/>
                          <a:latin typeface="Calibri" panose="020F0502020204030204" pitchFamily="34" charset="0"/>
                          <a:cs typeface="Calibri" panose="020F0502020204030204" pitchFamily="34" charset="0"/>
                        </a:rPr>
                        <a:t>Returns the length (the number of items) in the set.</a:t>
                      </a:r>
                    </a:p>
                  </a:txBody>
                  <a:tcPr marL="81419" marR="81419" marT="40709" marB="40709" anchor="ctr"/>
                </a:tc>
                <a:extLst>
                  <a:ext uri="{0D108BD9-81ED-4DB2-BD59-A6C34878D82A}">
                    <a16:rowId xmlns:a16="http://schemas.microsoft.com/office/drawing/2014/main" val="2934693737"/>
                  </a:ext>
                </a:extLst>
              </a:tr>
              <a:tr h="325675">
                <a:tc>
                  <a:txBody>
                    <a:bodyPr/>
                    <a:lstStyle/>
                    <a:p>
                      <a:r>
                        <a:rPr lang="en-US" sz="1600" u="none" strike="noStrike" dirty="0">
                          <a:solidFill>
                            <a:srgbClr val="0556F3"/>
                          </a:solidFill>
                          <a:effectLst/>
                          <a:latin typeface="Calibri" panose="020F0502020204030204" pitchFamily="34" charset="0"/>
                          <a:cs typeface="Calibri" panose="020F0502020204030204" pitchFamily="34" charset="0"/>
                          <a:hlinkClick r:id="rId6"/>
                        </a:rPr>
                        <a:t>max()</a:t>
                      </a:r>
                      <a:endParaRPr lang="en-US" sz="1600" dirty="0">
                        <a:effectLst/>
                        <a:latin typeface="Calibri" panose="020F0502020204030204" pitchFamily="34" charset="0"/>
                        <a:cs typeface="Calibri" panose="020F0502020204030204" pitchFamily="34" charset="0"/>
                      </a:endParaRPr>
                    </a:p>
                  </a:txBody>
                  <a:tcPr marL="81419" marR="81419" marT="40709" marB="40709" anchor="ctr"/>
                </a:tc>
                <a:tc>
                  <a:txBody>
                    <a:bodyPr/>
                    <a:lstStyle/>
                    <a:p>
                      <a:r>
                        <a:rPr lang="en-US" sz="1600">
                          <a:effectLst/>
                          <a:latin typeface="Calibri" panose="020F0502020204030204" pitchFamily="34" charset="0"/>
                          <a:cs typeface="Calibri" panose="020F0502020204030204" pitchFamily="34" charset="0"/>
                        </a:rPr>
                        <a:t>Returns the largest item in the set.</a:t>
                      </a:r>
                    </a:p>
                  </a:txBody>
                  <a:tcPr marL="81419" marR="81419" marT="40709" marB="40709" anchor="ctr"/>
                </a:tc>
                <a:extLst>
                  <a:ext uri="{0D108BD9-81ED-4DB2-BD59-A6C34878D82A}">
                    <a16:rowId xmlns:a16="http://schemas.microsoft.com/office/drawing/2014/main" val="740687208"/>
                  </a:ext>
                </a:extLst>
              </a:tr>
              <a:tr h="325675">
                <a:tc>
                  <a:txBody>
                    <a:bodyPr/>
                    <a:lstStyle/>
                    <a:p>
                      <a:r>
                        <a:rPr lang="en-US" sz="1600" u="none" strike="noStrike">
                          <a:solidFill>
                            <a:srgbClr val="0556F3"/>
                          </a:solidFill>
                          <a:effectLst/>
                          <a:latin typeface="Calibri" panose="020F0502020204030204" pitchFamily="34" charset="0"/>
                          <a:cs typeface="Calibri" panose="020F0502020204030204" pitchFamily="34" charset="0"/>
                          <a:hlinkClick r:id="rId7"/>
                        </a:rPr>
                        <a:t>min()</a:t>
                      </a:r>
                      <a:endParaRPr lang="en-US" sz="1600">
                        <a:effectLst/>
                        <a:latin typeface="Calibri" panose="020F0502020204030204" pitchFamily="34" charset="0"/>
                        <a:cs typeface="Calibri" panose="020F0502020204030204" pitchFamily="34" charset="0"/>
                      </a:endParaRPr>
                    </a:p>
                  </a:txBody>
                  <a:tcPr marL="81419" marR="81419" marT="40709" marB="40709" anchor="ctr"/>
                </a:tc>
                <a:tc>
                  <a:txBody>
                    <a:bodyPr/>
                    <a:lstStyle/>
                    <a:p>
                      <a:r>
                        <a:rPr lang="en-US" sz="1600">
                          <a:effectLst/>
                          <a:latin typeface="Calibri" panose="020F0502020204030204" pitchFamily="34" charset="0"/>
                          <a:cs typeface="Calibri" panose="020F0502020204030204" pitchFamily="34" charset="0"/>
                        </a:rPr>
                        <a:t>Returns the smallest item in the set.</a:t>
                      </a:r>
                    </a:p>
                  </a:txBody>
                  <a:tcPr marL="81419" marR="81419" marT="40709" marB="40709" anchor="ctr"/>
                </a:tc>
                <a:extLst>
                  <a:ext uri="{0D108BD9-81ED-4DB2-BD59-A6C34878D82A}">
                    <a16:rowId xmlns:a16="http://schemas.microsoft.com/office/drawing/2014/main" val="1163436066"/>
                  </a:ext>
                </a:extLst>
              </a:tr>
              <a:tr h="569931">
                <a:tc>
                  <a:txBody>
                    <a:bodyPr/>
                    <a:lstStyle/>
                    <a:p>
                      <a:r>
                        <a:rPr lang="en-US" sz="1600" u="none" strike="noStrike" dirty="0">
                          <a:solidFill>
                            <a:srgbClr val="0556F3"/>
                          </a:solidFill>
                          <a:effectLst/>
                          <a:latin typeface="Calibri" panose="020F0502020204030204" pitchFamily="34" charset="0"/>
                          <a:cs typeface="Calibri" panose="020F0502020204030204" pitchFamily="34" charset="0"/>
                          <a:hlinkClick r:id="rId8"/>
                        </a:rPr>
                        <a:t>sorted()</a:t>
                      </a:r>
                      <a:endParaRPr lang="en-US" sz="1600" dirty="0">
                        <a:effectLst/>
                        <a:latin typeface="Calibri" panose="020F0502020204030204" pitchFamily="34" charset="0"/>
                        <a:cs typeface="Calibri" panose="020F0502020204030204" pitchFamily="34" charset="0"/>
                      </a:endParaRPr>
                    </a:p>
                  </a:txBody>
                  <a:tcPr marL="81419" marR="81419" marT="40709" marB="40709" anchor="ctr"/>
                </a:tc>
                <a:tc>
                  <a:txBody>
                    <a:bodyPr/>
                    <a:lstStyle/>
                    <a:p>
                      <a:r>
                        <a:rPr lang="en-US" sz="1600">
                          <a:effectLst/>
                          <a:latin typeface="Calibri" panose="020F0502020204030204" pitchFamily="34" charset="0"/>
                          <a:cs typeface="Calibri" panose="020F0502020204030204" pitchFamily="34" charset="0"/>
                        </a:rPr>
                        <a:t>Returns a new sorted list from elements in the set(does not sort the set itself).</a:t>
                      </a:r>
                    </a:p>
                  </a:txBody>
                  <a:tcPr marL="81419" marR="81419" marT="40709" marB="40709" anchor="ctr"/>
                </a:tc>
                <a:extLst>
                  <a:ext uri="{0D108BD9-81ED-4DB2-BD59-A6C34878D82A}">
                    <a16:rowId xmlns:a16="http://schemas.microsoft.com/office/drawing/2014/main" val="1646359900"/>
                  </a:ext>
                </a:extLst>
              </a:tr>
              <a:tr h="325675">
                <a:tc>
                  <a:txBody>
                    <a:bodyPr/>
                    <a:lstStyle/>
                    <a:p>
                      <a:r>
                        <a:rPr lang="en-US" sz="1600" u="none" strike="noStrike">
                          <a:solidFill>
                            <a:srgbClr val="0556F3"/>
                          </a:solidFill>
                          <a:effectLst/>
                          <a:latin typeface="Calibri" panose="020F0502020204030204" pitchFamily="34" charset="0"/>
                          <a:cs typeface="Calibri" panose="020F0502020204030204" pitchFamily="34" charset="0"/>
                          <a:hlinkClick r:id="rId9"/>
                        </a:rPr>
                        <a:t>sum()</a:t>
                      </a:r>
                      <a:endParaRPr lang="en-US" sz="1600">
                        <a:effectLst/>
                        <a:latin typeface="Calibri" panose="020F0502020204030204" pitchFamily="34" charset="0"/>
                        <a:cs typeface="Calibri" panose="020F0502020204030204" pitchFamily="34" charset="0"/>
                      </a:endParaRPr>
                    </a:p>
                  </a:txBody>
                  <a:tcPr marL="81419" marR="81419" marT="40709" marB="40709" anchor="ctr"/>
                </a:tc>
                <a:tc>
                  <a:txBody>
                    <a:bodyPr/>
                    <a:lstStyle/>
                    <a:p>
                      <a:r>
                        <a:rPr lang="en-US" sz="1600" dirty="0">
                          <a:effectLst/>
                          <a:latin typeface="Calibri" panose="020F0502020204030204" pitchFamily="34" charset="0"/>
                          <a:cs typeface="Calibri" panose="020F0502020204030204" pitchFamily="34" charset="0"/>
                        </a:rPr>
                        <a:t>Returns the sum of all elements in the set.</a:t>
                      </a:r>
                    </a:p>
                  </a:txBody>
                  <a:tcPr marL="81419" marR="81419" marT="40709" marB="40709" anchor="ctr"/>
                </a:tc>
                <a:extLst>
                  <a:ext uri="{0D108BD9-81ED-4DB2-BD59-A6C34878D82A}">
                    <a16:rowId xmlns:a16="http://schemas.microsoft.com/office/drawing/2014/main" val="2252025030"/>
                  </a:ext>
                </a:extLst>
              </a:tr>
            </a:tbl>
          </a:graphicData>
        </a:graphic>
      </p:graphicFrame>
    </p:spTree>
    <p:extLst>
      <p:ext uri="{BB962C8B-B14F-4D97-AF65-F5344CB8AC3E}">
        <p14:creationId xmlns:p14="http://schemas.microsoft.com/office/powerpoint/2010/main" val="40832949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8ED9-ADC0-5C8F-E36E-B344AFDB26CC}"/>
              </a:ext>
            </a:extLst>
          </p:cNvPr>
          <p:cNvSpPr>
            <a:spLocks noGrp="1"/>
          </p:cNvSpPr>
          <p:nvPr>
            <p:ph type="title"/>
          </p:nvPr>
        </p:nvSpPr>
        <p:spPr/>
        <p:txBody>
          <a:bodyPr/>
          <a:lstStyle/>
          <a:p>
            <a:r>
              <a:rPr lang="en-US" dirty="0"/>
              <a:t>Pass by reference</a:t>
            </a:r>
          </a:p>
        </p:txBody>
      </p:sp>
      <p:sp>
        <p:nvSpPr>
          <p:cNvPr id="3" name="Content Placeholder 2">
            <a:extLst>
              <a:ext uri="{FF2B5EF4-FFF2-40B4-BE49-F238E27FC236}">
                <a16:creationId xmlns:a16="http://schemas.microsoft.com/office/drawing/2014/main" id="{E22FBF5D-A4BB-8B0E-A1D5-7735F6AA5FF4}"/>
              </a:ext>
            </a:extLst>
          </p:cNvPr>
          <p:cNvSpPr>
            <a:spLocks noGrp="1"/>
          </p:cNvSpPr>
          <p:nvPr>
            <p:ph idx="1"/>
          </p:nvPr>
        </p:nvSpPr>
        <p:spPr>
          <a:xfrm>
            <a:off x="7471093" y="3170678"/>
            <a:ext cx="4094580" cy="503873"/>
          </a:xfrm>
        </p:spPr>
        <p:txBody>
          <a:bodyPr/>
          <a:lstStyle/>
          <a:p>
            <a:r>
              <a:rPr lang="en-US" dirty="0">
                <a:latin typeface="Calibri" panose="020F0502020204030204" pitchFamily="34" charset="0"/>
                <a:cs typeface="Calibri" panose="020F0502020204030204" pitchFamily="34" charset="0"/>
              </a:rPr>
              <a:t>Right way of coping set value</a:t>
            </a:r>
          </a:p>
        </p:txBody>
      </p:sp>
      <p:pic>
        <p:nvPicPr>
          <p:cNvPr id="7" name="Picture 6">
            <a:extLst>
              <a:ext uri="{FF2B5EF4-FFF2-40B4-BE49-F238E27FC236}">
                <a16:creationId xmlns:a16="http://schemas.microsoft.com/office/drawing/2014/main" id="{3B5C6400-F1EE-C54C-0086-AB8BE45C1D05}"/>
              </a:ext>
            </a:extLst>
          </p:cNvPr>
          <p:cNvPicPr>
            <a:picLocks noChangeAspect="1"/>
          </p:cNvPicPr>
          <p:nvPr/>
        </p:nvPicPr>
        <p:blipFill>
          <a:blip r:embed="rId2"/>
          <a:stretch>
            <a:fillRect/>
          </a:stretch>
        </p:blipFill>
        <p:spPr>
          <a:xfrm>
            <a:off x="1501420" y="2930950"/>
            <a:ext cx="2385267" cy="2438611"/>
          </a:xfrm>
          <a:prstGeom prst="rect">
            <a:avLst/>
          </a:prstGeom>
        </p:spPr>
      </p:pic>
      <p:pic>
        <p:nvPicPr>
          <p:cNvPr id="8" name="Picture 7">
            <a:extLst>
              <a:ext uri="{FF2B5EF4-FFF2-40B4-BE49-F238E27FC236}">
                <a16:creationId xmlns:a16="http://schemas.microsoft.com/office/drawing/2014/main" id="{ED2413FA-ECF6-6098-991F-F7A1FE461C10}"/>
              </a:ext>
            </a:extLst>
          </p:cNvPr>
          <p:cNvPicPr>
            <a:picLocks noChangeAspect="1"/>
          </p:cNvPicPr>
          <p:nvPr/>
        </p:nvPicPr>
        <p:blipFill rotWithShape="1">
          <a:blip r:embed="rId3"/>
          <a:srcRect l="802" r="1"/>
          <a:stretch/>
        </p:blipFill>
        <p:spPr>
          <a:xfrm>
            <a:off x="4720908" y="3092404"/>
            <a:ext cx="2385267" cy="2277157"/>
          </a:xfrm>
          <a:prstGeom prst="rect">
            <a:avLst/>
          </a:prstGeom>
        </p:spPr>
      </p:pic>
      <p:pic>
        <p:nvPicPr>
          <p:cNvPr id="10" name="Picture 9">
            <a:extLst>
              <a:ext uri="{FF2B5EF4-FFF2-40B4-BE49-F238E27FC236}">
                <a16:creationId xmlns:a16="http://schemas.microsoft.com/office/drawing/2014/main" id="{39CEDB77-2ABF-4C78-0B21-94022B66688A}"/>
              </a:ext>
            </a:extLst>
          </p:cNvPr>
          <p:cNvPicPr>
            <a:picLocks noChangeAspect="1"/>
          </p:cNvPicPr>
          <p:nvPr/>
        </p:nvPicPr>
        <p:blipFill rotWithShape="1">
          <a:blip r:embed="rId4"/>
          <a:srcRect l="1342"/>
          <a:stretch/>
        </p:blipFill>
        <p:spPr>
          <a:xfrm>
            <a:off x="7804575" y="3674551"/>
            <a:ext cx="2582001" cy="1601511"/>
          </a:xfrm>
          <a:prstGeom prst="rect">
            <a:avLst/>
          </a:prstGeom>
        </p:spPr>
      </p:pic>
      <p:sp>
        <p:nvSpPr>
          <p:cNvPr id="11" name="TextBox 10">
            <a:extLst>
              <a:ext uri="{FF2B5EF4-FFF2-40B4-BE49-F238E27FC236}">
                <a16:creationId xmlns:a16="http://schemas.microsoft.com/office/drawing/2014/main" id="{D76636C2-7E4A-4AB6-E55A-8FE4FF8BB81A}"/>
              </a:ext>
            </a:extLst>
          </p:cNvPr>
          <p:cNvSpPr txBox="1"/>
          <p:nvPr/>
        </p:nvSpPr>
        <p:spPr>
          <a:xfrm>
            <a:off x="4648200" y="2687004"/>
            <a:ext cx="2822893"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Copy value and reference</a:t>
            </a:r>
          </a:p>
        </p:txBody>
      </p:sp>
    </p:spTree>
    <p:extLst>
      <p:ext uri="{BB962C8B-B14F-4D97-AF65-F5344CB8AC3E}">
        <p14:creationId xmlns:p14="http://schemas.microsoft.com/office/powerpoint/2010/main" val="25507545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6B4C-3278-883C-179D-E971A4FCB92A}"/>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frozenset</a:t>
            </a:r>
          </a:p>
        </p:txBody>
      </p:sp>
      <p:sp>
        <p:nvSpPr>
          <p:cNvPr id="3" name="Content Placeholder 2">
            <a:extLst>
              <a:ext uri="{FF2B5EF4-FFF2-40B4-BE49-F238E27FC236}">
                <a16:creationId xmlns:a16="http://schemas.microsoft.com/office/drawing/2014/main" id="{6661FA16-D1BC-A82B-A41D-1AC50D3477F2}"/>
              </a:ext>
            </a:extLst>
          </p:cNvPr>
          <p:cNvSpPr>
            <a:spLocks noGrp="1"/>
          </p:cNvSpPr>
          <p:nvPr>
            <p:ph idx="1"/>
          </p:nvPr>
        </p:nvSpPr>
        <p:spPr/>
        <p:txBody>
          <a:bodyPr/>
          <a:lstStyle/>
          <a:p>
            <a:pPr marL="0" indent="0">
              <a:buNone/>
            </a:pPr>
            <a:r>
              <a:rPr lang="en-US" b="0" i="0" dirty="0">
                <a:effectLst/>
                <a:latin typeface="Calibri" panose="020F0502020204030204" pitchFamily="34" charset="0"/>
                <a:cs typeface="Calibri" panose="020F0502020204030204" pitchFamily="34" charset="0"/>
              </a:rPr>
              <a:t>Frozenset is just an immutable version of a </a:t>
            </a:r>
            <a:r>
              <a:rPr lang="en-US" b="0" i="0" u="none" strike="noStrike" dirty="0">
                <a:effectLst/>
                <a:latin typeface="Calibri" panose="020F0502020204030204" pitchFamily="34" charset="0"/>
                <a:cs typeface="Calibri" panose="020F0502020204030204" pitchFamily="34" charset="0"/>
              </a:rPr>
              <a:t>Python set</a:t>
            </a:r>
            <a:r>
              <a:rPr lang="en-US" b="0" i="0" dirty="0">
                <a:effectLst/>
                <a:latin typeface="Calibri" panose="020F0502020204030204" pitchFamily="34" charset="0"/>
                <a:cs typeface="Calibri" panose="020F0502020204030204" pitchFamily="34" charset="0"/>
              </a:rPr>
              <a:t> object</a:t>
            </a:r>
          </a:p>
          <a:p>
            <a:pPr marL="0" indent="0">
              <a:buNone/>
            </a:pPr>
            <a:r>
              <a:rPr lang="en-US" b="0" i="0" dirty="0">
                <a:effectLst/>
                <a:latin typeface="Calibri" panose="020F0502020204030204" pitchFamily="34" charset="0"/>
                <a:cs typeface="Calibri" panose="020F0502020204030204" pitchFamily="34" charset="0"/>
              </a:rPr>
              <a:t>Frozensets can be created using the </a:t>
            </a:r>
            <a:r>
              <a:rPr lang="en-US" b="0" i="0" u="none" strike="noStrike" dirty="0">
                <a:solidFill>
                  <a:srgbClr val="0556F3"/>
                </a:solidFill>
                <a:effectLst/>
                <a:latin typeface="Calibri" panose="020F0502020204030204" pitchFamily="34" charset="0"/>
                <a:cs typeface="Calibri" panose="020F0502020204030204" pitchFamily="34" charset="0"/>
                <a:hlinkClick r:id="rId2"/>
              </a:rPr>
              <a:t>frozenset()</a:t>
            </a:r>
            <a:r>
              <a:rPr lang="en-US" b="0" i="0" dirty="0">
                <a:effectLst/>
                <a:latin typeface="Calibri" panose="020F0502020204030204" pitchFamily="34" charset="0"/>
                <a:cs typeface="Calibri" panose="020F0502020204030204" pitchFamily="34" charset="0"/>
              </a:rPr>
              <a:t> function.</a:t>
            </a:r>
          </a:p>
          <a:p>
            <a:pPr marL="0" indent="0">
              <a:buNone/>
            </a:pPr>
            <a:r>
              <a:rPr lang="en-US" dirty="0">
                <a:solidFill>
                  <a:schemeClr val="bg1"/>
                </a:solidFill>
                <a:latin typeface="Calibri" panose="020F0502020204030204" pitchFamily="34" charset="0"/>
                <a:cs typeface="Calibri" panose="020F0502020204030204" pitchFamily="34" charset="0"/>
              </a:rPr>
              <a:t>-Supports </a:t>
            </a:r>
            <a:r>
              <a:rPr lang="en-US" dirty="0">
                <a:solidFill>
                  <a:srgbClr val="FFD343"/>
                </a:solidFill>
                <a:latin typeface="Calibri" panose="020F0502020204030204" pitchFamily="34" charset="0"/>
                <a:cs typeface="Calibri" panose="020F0502020204030204" pitchFamily="34" charset="0"/>
              </a:rPr>
              <a:t>copy()</a:t>
            </a:r>
            <a:r>
              <a:rPr lang="en-US" dirty="0">
                <a:solidFill>
                  <a:schemeClr val="bg1"/>
                </a:solidFill>
                <a:latin typeface="Calibri" panose="020F0502020204030204" pitchFamily="34" charset="0"/>
                <a:cs typeface="Calibri" panose="020F0502020204030204" pitchFamily="34" charset="0"/>
              </a:rPr>
              <a:t>,</a:t>
            </a:r>
            <a:r>
              <a:rPr lang="en-US" dirty="0">
                <a:solidFill>
                  <a:srgbClr val="FFD343"/>
                </a:solidFill>
                <a:latin typeface="Calibri" panose="020F0502020204030204" pitchFamily="34" charset="0"/>
                <a:cs typeface="Calibri" panose="020F0502020204030204" pitchFamily="34" charset="0"/>
              </a:rPr>
              <a:t> difference()</a:t>
            </a:r>
            <a:r>
              <a:rPr lang="en-US" dirty="0">
                <a:solidFill>
                  <a:schemeClr val="bg1"/>
                </a:solidFill>
                <a:latin typeface="Calibri" panose="020F0502020204030204" pitchFamily="34" charset="0"/>
                <a:cs typeface="Calibri" panose="020F0502020204030204" pitchFamily="34" charset="0"/>
              </a:rPr>
              <a:t>,</a:t>
            </a:r>
            <a:r>
              <a:rPr lang="en-US" dirty="0">
                <a:solidFill>
                  <a:srgbClr val="FFD343"/>
                </a:solidFill>
                <a:latin typeface="Calibri" panose="020F0502020204030204" pitchFamily="34" charset="0"/>
                <a:cs typeface="Calibri" panose="020F0502020204030204" pitchFamily="34" charset="0"/>
              </a:rPr>
              <a:t> intersection()</a:t>
            </a:r>
            <a:r>
              <a:rPr lang="en-US" dirty="0">
                <a:solidFill>
                  <a:schemeClr val="bg1"/>
                </a:solidFill>
                <a:latin typeface="Calibri" panose="020F0502020204030204" pitchFamily="34" charset="0"/>
                <a:cs typeface="Calibri" panose="020F0502020204030204" pitchFamily="34" charset="0"/>
              </a:rPr>
              <a:t>,</a:t>
            </a:r>
            <a:r>
              <a:rPr lang="en-US" dirty="0">
                <a:solidFill>
                  <a:srgbClr val="FFD343"/>
                </a:solidFill>
                <a:latin typeface="Calibri" panose="020F0502020204030204" pitchFamily="34" charset="0"/>
                <a:cs typeface="Calibri" panose="020F0502020204030204" pitchFamily="34" charset="0"/>
              </a:rPr>
              <a:t> </a:t>
            </a:r>
            <a:r>
              <a:rPr lang="en-US" dirty="0" err="1">
                <a:solidFill>
                  <a:srgbClr val="FFD343"/>
                </a:solidFill>
                <a:latin typeface="Calibri" panose="020F0502020204030204" pitchFamily="34" charset="0"/>
                <a:cs typeface="Calibri" panose="020F0502020204030204" pitchFamily="34" charset="0"/>
              </a:rPr>
              <a:t>isdisjoint</a:t>
            </a:r>
            <a:r>
              <a:rPr lang="en-US" dirty="0">
                <a:solidFill>
                  <a:srgbClr val="FFD343"/>
                </a:solidFill>
                <a:latin typeface="Calibri" panose="020F0502020204030204" pitchFamily="34" charset="0"/>
                <a:cs typeface="Calibri" panose="020F0502020204030204" pitchFamily="34" charset="0"/>
              </a:rPr>
              <a:t>()</a:t>
            </a:r>
            <a:r>
              <a:rPr lang="en-US" dirty="0">
                <a:solidFill>
                  <a:schemeClr val="bg1"/>
                </a:solidFill>
                <a:latin typeface="Calibri" panose="020F0502020204030204" pitchFamily="34" charset="0"/>
                <a:cs typeface="Calibri" panose="020F0502020204030204" pitchFamily="34" charset="0"/>
              </a:rPr>
              <a:t>,</a:t>
            </a:r>
            <a:r>
              <a:rPr lang="en-US" dirty="0">
                <a:solidFill>
                  <a:srgbClr val="FFD343"/>
                </a:solidFill>
                <a:latin typeface="Calibri" panose="020F0502020204030204" pitchFamily="34" charset="0"/>
                <a:cs typeface="Calibri" panose="020F0502020204030204" pitchFamily="34" charset="0"/>
              </a:rPr>
              <a:t> </a:t>
            </a:r>
            <a:r>
              <a:rPr lang="en-US" dirty="0" err="1">
                <a:solidFill>
                  <a:srgbClr val="FFD343"/>
                </a:solidFill>
                <a:latin typeface="Calibri" panose="020F0502020204030204" pitchFamily="34" charset="0"/>
                <a:cs typeface="Calibri" panose="020F0502020204030204" pitchFamily="34" charset="0"/>
              </a:rPr>
              <a:t>issubset</a:t>
            </a:r>
            <a:r>
              <a:rPr lang="en-US" dirty="0">
                <a:solidFill>
                  <a:srgbClr val="FFD343"/>
                </a:solidFill>
                <a:latin typeface="Calibri" panose="020F0502020204030204" pitchFamily="34" charset="0"/>
                <a:cs typeface="Calibri" panose="020F0502020204030204" pitchFamily="34" charset="0"/>
              </a:rPr>
              <a:t>()</a:t>
            </a:r>
            <a:r>
              <a:rPr lang="en-US" dirty="0">
                <a:solidFill>
                  <a:schemeClr val="bg1"/>
                </a:solidFill>
                <a:latin typeface="Calibri" panose="020F0502020204030204" pitchFamily="34" charset="0"/>
                <a:cs typeface="Calibri" panose="020F0502020204030204" pitchFamily="34" charset="0"/>
              </a:rPr>
              <a:t>,</a:t>
            </a:r>
            <a:r>
              <a:rPr lang="en-US" dirty="0">
                <a:solidFill>
                  <a:srgbClr val="FFD343"/>
                </a:solidFill>
                <a:latin typeface="Calibri" panose="020F0502020204030204" pitchFamily="34" charset="0"/>
                <a:cs typeface="Calibri" panose="020F0502020204030204" pitchFamily="34" charset="0"/>
              </a:rPr>
              <a:t> </a:t>
            </a:r>
            <a:r>
              <a:rPr lang="en-US" dirty="0" err="1">
                <a:solidFill>
                  <a:srgbClr val="FFD343"/>
                </a:solidFill>
                <a:latin typeface="Calibri" panose="020F0502020204030204" pitchFamily="34" charset="0"/>
                <a:cs typeface="Calibri" panose="020F0502020204030204" pitchFamily="34" charset="0"/>
              </a:rPr>
              <a:t>issuperset</a:t>
            </a:r>
            <a:r>
              <a:rPr lang="en-US" dirty="0">
                <a:solidFill>
                  <a:srgbClr val="FFD343"/>
                </a:solidFill>
                <a:latin typeface="Calibri" panose="020F0502020204030204" pitchFamily="34" charset="0"/>
                <a:cs typeface="Calibri" panose="020F0502020204030204" pitchFamily="34" charset="0"/>
              </a:rPr>
              <a:t>()</a:t>
            </a:r>
            <a:r>
              <a:rPr lang="en-US" dirty="0">
                <a:solidFill>
                  <a:schemeClr val="bg1"/>
                </a:solidFill>
                <a:latin typeface="Calibri" panose="020F0502020204030204" pitchFamily="34" charset="0"/>
                <a:cs typeface="Calibri" panose="020F0502020204030204" pitchFamily="34" charset="0"/>
              </a:rPr>
              <a:t>,</a:t>
            </a:r>
            <a:r>
              <a:rPr lang="en-US" dirty="0">
                <a:solidFill>
                  <a:srgbClr val="FFD343"/>
                </a:solidFill>
                <a:latin typeface="Calibri" panose="020F0502020204030204" pitchFamily="34" charset="0"/>
                <a:cs typeface="Calibri" panose="020F0502020204030204" pitchFamily="34" charset="0"/>
              </a:rPr>
              <a:t> </a:t>
            </a:r>
            <a:r>
              <a:rPr lang="en-US" dirty="0" err="1">
                <a:solidFill>
                  <a:srgbClr val="FFD343"/>
                </a:solidFill>
                <a:latin typeface="Calibri" panose="020F0502020204030204" pitchFamily="34" charset="0"/>
                <a:cs typeface="Calibri" panose="020F0502020204030204" pitchFamily="34" charset="0"/>
              </a:rPr>
              <a:t>symmetric_difference</a:t>
            </a:r>
            <a:r>
              <a:rPr lang="en-US" dirty="0">
                <a:solidFill>
                  <a:srgbClr val="FFD343"/>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and </a:t>
            </a:r>
            <a:r>
              <a:rPr lang="en-US" dirty="0">
                <a:solidFill>
                  <a:srgbClr val="FFD343"/>
                </a:solidFill>
                <a:latin typeface="Calibri" panose="020F0502020204030204" pitchFamily="34" charset="0"/>
                <a:cs typeface="Calibri" panose="020F0502020204030204" pitchFamily="34" charset="0"/>
              </a:rPr>
              <a:t>union()</a:t>
            </a:r>
            <a:r>
              <a:rPr lang="en-US" dirty="0">
                <a:solidFill>
                  <a:schemeClr val="bg1"/>
                </a:solidFill>
                <a:latin typeface="Calibri" panose="020F0502020204030204" pitchFamily="34" charset="0"/>
                <a:cs typeface="Calibri" panose="020F0502020204030204" pitchFamily="34" charset="0"/>
              </a:rPr>
              <a:t> set methods.</a:t>
            </a:r>
          </a:p>
        </p:txBody>
      </p:sp>
    </p:spTree>
    <p:extLst>
      <p:ext uri="{BB962C8B-B14F-4D97-AF65-F5344CB8AC3E}">
        <p14:creationId xmlns:p14="http://schemas.microsoft.com/office/powerpoint/2010/main" val="33349327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772D-CED1-C982-3C40-9D16A98DA46E}"/>
              </a:ext>
            </a:extLst>
          </p:cNvPr>
          <p:cNvSpPr>
            <a:spLocks noGrp="1"/>
          </p:cNvSpPr>
          <p:nvPr>
            <p:ph type="title"/>
          </p:nvPr>
        </p:nvSpPr>
        <p:spPr/>
        <p:txBody>
          <a:bodyPr/>
          <a:lstStyle/>
          <a:p>
            <a:r>
              <a:rPr lang="en-US" b="0" i="0" dirty="0">
                <a:solidFill>
                  <a:srgbClr val="000000"/>
                </a:solidFill>
                <a:effectLst/>
                <a:latin typeface="Cambria" panose="02040503050406030204" pitchFamily="18" charset="0"/>
                <a:ea typeface="Cambria" panose="02040503050406030204" pitchFamily="18" charset="0"/>
              </a:rPr>
              <a:t>Python Collections (Arrays)</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52B049B2-C41C-3F69-3E92-D2A166982F89}"/>
              </a:ext>
            </a:extLst>
          </p:cNvPr>
          <p:cNvSpPr>
            <a:spLocks noGrp="1"/>
          </p:cNvSpPr>
          <p:nvPr>
            <p:ph idx="1"/>
          </p:nvPr>
        </p:nvSpPr>
        <p:spPr/>
        <p:txBody>
          <a:bodyPr>
            <a:normAutofit fontScale="92500" lnSpcReduction="20000"/>
          </a:bodyPr>
          <a:lstStyle/>
          <a:p>
            <a:pPr algn="l"/>
            <a:r>
              <a:rPr lang="en-US" b="0" i="0" dirty="0">
                <a:solidFill>
                  <a:srgbClr val="000000"/>
                </a:solidFill>
                <a:effectLst/>
                <a:latin typeface="Calibri" panose="020F0502020204030204" pitchFamily="34" charset="0"/>
                <a:cs typeface="Calibri" panose="020F0502020204030204" pitchFamily="34" charset="0"/>
              </a:rPr>
              <a:t>There are four collection data types in the Python programming language:</a:t>
            </a:r>
          </a:p>
          <a:p>
            <a:pPr algn="l">
              <a:buFont typeface="Arial" panose="020B0604020202020204" pitchFamily="34" charset="0"/>
              <a:buChar char="•"/>
            </a:pPr>
            <a:r>
              <a:rPr lang="en-US" b="1" i="0" dirty="0">
                <a:solidFill>
                  <a:srgbClr val="000000"/>
                </a:solidFill>
                <a:effectLst/>
                <a:latin typeface="Calibri" panose="020F0502020204030204" pitchFamily="34" charset="0"/>
                <a:cs typeface="Calibri" panose="020F0502020204030204" pitchFamily="34" charset="0"/>
                <a:hlinkClick r:id="rId2"/>
              </a:rPr>
              <a:t>List</a:t>
            </a:r>
            <a:r>
              <a:rPr lang="en-US" b="0" i="0" dirty="0">
                <a:solidFill>
                  <a:srgbClr val="000000"/>
                </a:solidFill>
                <a:effectLst/>
                <a:latin typeface="Calibri" panose="020F0502020204030204" pitchFamily="34" charset="0"/>
                <a:cs typeface="Calibri" panose="020F0502020204030204" pitchFamily="34" charset="0"/>
              </a:rPr>
              <a:t> is a collection which is ordered and changeable. Allows duplicate members.</a:t>
            </a:r>
          </a:p>
          <a:p>
            <a:pPr algn="l">
              <a:buFont typeface="Arial" panose="020B0604020202020204" pitchFamily="34" charset="0"/>
              <a:buChar char="•"/>
            </a:pPr>
            <a:r>
              <a:rPr lang="en-US" b="1" i="0" dirty="0">
                <a:solidFill>
                  <a:srgbClr val="000000"/>
                </a:solidFill>
                <a:effectLst/>
                <a:latin typeface="Calibri" panose="020F0502020204030204" pitchFamily="34" charset="0"/>
                <a:cs typeface="Calibri" panose="020F0502020204030204" pitchFamily="34" charset="0"/>
                <a:hlinkClick r:id="rId3"/>
              </a:rPr>
              <a:t>Tuple</a:t>
            </a:r>
            <a:r>
              <a:rPr lang="en-US" b="0" i="0" dirty="0">
                <a:solidFill>
                  <a:srgbClr val="000000"/>
                </a:solidFill>
                <a:effectLst/>
                <a:latin typeface="Calibri" panose="020F0502020204030204" pitchFamily="34" charset="0"/>
                <a:cs typeface="Calibri" panose="020F0502020204030204" pitchFamily="34" charset="0"/>
              </a:rPr>
              <a:t> is a collection which is ordered and unchangeable. Allows duplicate members.</a:t>
            </a:r>
          </a:p>
          <a:p>
            <a:pPr algn="l">
              <a:buFont typeface="Arial" panose="020B0604020202020204" pitchFamily="34" charset="0"/>
              <a:buChar char="•"/>
            </a:pPr>
            <a:r>
              <a:rPr lang="en-US" b="1" i="0" u="sng" dirty="0">
                <a:solidFill>
                  <a:srgbClr val="FFD343"/>
                </a:solidFill>
                <a:effectLst/>
                <a:latin typeface="Calibri" panose="020F0502020204030204" pitchFamily="34" charset="0"/>
                <a:cs typeface="Calibri" panose="020F0502020204030204" pitchFamily="34" charset="0"/>
              </a:rPr>
              <a:t>Set</a:t>
            </a:r>
            <a:r>
              <a:rPr lang="en-US" b="0" i="0" dirty="0">
                <a:solidFill>
                  <a:srgbClr val="000000"/>
                </a:solidFill>
                <a:effectLst/>
                <a:latin typeface="Calibri" panose="020F0502020204030204" pitchFamily="34" charset="0"/>
                <a:cs typeface="Calibri" panose="020F0502020204030204" pitchFamily="34" charset="0"/>
              </a:rPr>
              <a:t> is a collection which is unordered, unchangeable*, and unindexed. No duplicate members.</a:t>
            </a:r>
          </a:p>
          <a:p>
            <a:pPr algn="l">
              <a:buFont typeface="Arial" panose="020B0604020202020204" pitchFamily="34" charset="0"/>
              <a:buChar char="•"/>
            </a:pPr>
            <a:r>
              <a:rPr lang="en-US" b="1" i="0" dirty="0">
                <a:solidFill>
                  <a:srgbClr val="000000"/>
                </a:solidFill>
                <a:effectLst/>
                <a:latin typeface="Calibri" panose="020F0502020204030204" pitchFamily="34" charset="0"/>
                <a:cs typeface="Calibri" panose="020F0502020204030204" pitchFamily="34" charset="0"/>
                <a:hlinkClick r:id="rId4"/>
              </a:rPr>
              <a:t>Dictionary</a:t>
            </a:r>
            <a:r>
              <a:rPr lang="en-US" b="0" i="0" dirty="0">
                <a:solidFill>
                  <a:srgbClr val="000000"/>
                </a:solidFill>
                <a:effectLst/>
                <a:latin typeface="Calibri" panose="020F0502020204030204" pitchFamily="34" charset="0"/>
                <a:cs typeface="Calibri" panose="020F0502020204030204" pitchFamily="34" charset="0"/>
              </a:rPr>
              <a:t> is a collection which is ordered** and changeable. No duplicate members.</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141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EC8B-0F42-2693-9AC6-EE3DA8640A3D}"/>
              </a:ext>
            </a:extLst>
          </p:cNvPr>
          <p:cNvSpPr>
            <a:spLocks noGrp="1"/>
          </p:cNvSpPr>
          <p:nvPr>
            <p:ph type="title"/>
          </p:nvPr>
        </p:nvSpPr>
        <p:spPr/>
        <p:txBody>
          <a:bodyPr/>
          <a:lstStyle/>
          <a:p>
            <a:r>
              <a:rPr lang="en-US" b="0" i="0" dirty="0">
                <a:effectLst/>
                <a:latin typeface="Cambria" panose="02040503050406030204" pitchFamily="18" charset="0"/>
                <a:ea typeface="Cambria" panose="02040503050406030204" pitchFamily="18" charset="0"/>
              </a:rPr>
              <a:t>Variables</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4F0AC4B8-A2B9-0BBE-278A-89E58884F8EF}"/>
              </a:ext>
            </a:extLst>
          </p:cNvPr>
          <p:cNvSpPr>
            <a:spLocks noGrp="1"/>
          </p:cNvSpPr>
          <p:nvPr>
            <p:ph idx="1"/>
          </p:nvPr>
        </p:nvSpPr>
        <p:spPr/>
        <p:txBody>
          <a:bodyPr>
            <a:normAutofit lnSpcReduction="10000"/>
          </a:bodyPr>
          <a:lstStyle/>
          <a:p>
            <a:r>
              <a:rPr lang="en-US" sz="2100" i="0" dirty="0">
                <a:solidFill>
                  <a:srgbClr val="202124"/>
                </a:solidFill>
                <a:effectLst/>
                <a:latin typeface="Calibri" panose="020F0502020204030204" pitchFamily="34" charset="0"/>
                <a:cs typeface="Calibri" panose="020F0502020204030204" pitchFamily="34" charset="0"/>
              </a:rPr>
              <a:t>Variables are used to store data; they take memory space based on the type of value we assigning to them.</a:t>
            </a:r>
            <a:endParaRPr lang="en-US" sz="2100" i="0" dirty="0">
              <a:solidFill>
                <a:schemeClr val="bg1"/>
              </a:solidFill>
              <a:effectLst/>
              <a:latin typeface="Calibri" panose="020F0502020204030204" pitchFamily="34" charset="0"/>
              <a:cs typeface="Calibri" panose="020F0502020204030204" pitchFamily="34" charset="0"/>
            </a:endParaRPr>
          </a:p>
          <a:p>
            <a:r>
              <a:rPr lang="en-US" sz="2000" b="0" i="0" dirty="0">
                <a:solidFill>
                  <a:schemeClr val="bg1"/>
                </a:solidFill>
                <a:effectLst/>
                <a:latin typeface="Calibri" panose="020F0502020204030204" pitchFamily="34" charset="0"/>
                <a:cs typeface="Calibri" panose="020F0502020204030204" pitchFamily="34" charset="0"/>
              </a:rPr>
              <a:t>A variable is created the moment you first assign a value to it</a:t>
            </a:r>
          </a:p>
          <a:p>
            <a:r>
              <a:rPr lang="en-US" sz="2000" b="0" i="0" dirty="0">
                <a:solidFill>
                  <a:schemeClr val="bg1"/>
                </a:solidFill>
                <a:effectLst/>
                <a:latin typeface="Calibri" panose="020F0502020204030204" pitchFamily="34" charset="0"/>
                <a:cs typeface="Calibri" panose="020F0502020204030204" pitchFamily="34" charset="0"/>
              </a:rPr>
              <a:t>Variables do not need to be declared with any particular </a:t>
            </a:r>
            <a:r>
              <a:rPr lang="en-US" sz="2000" b="0" i="1" dirty="0">
                <a:solidFill>
                  <a:schemeClr val="bg1"/>
                </a:solidFill>
                <a:effectLst/>
                <a:latin typeface="Calibri" panose="020F0502020204030204" pitchFamily="34" charset="0"/>
                <a:cs typeface="Calibri" panose="020F0502020204030204" pitchFamily="34" charset="0"/>
              </a:rPr>
              <a:t>type </a:t>
            </a:r>
            <a:r>
              <a:rPr lang="en-US" sz="2000" b="0" dirty="0">
                <a:solidFill>
                  <a:schemeClr val="bg1"/>
                </a:solidFill>
                <a:effectLst/>
                <a:latin typeface="Calibri" panose="020F0502020204030204" pitchFamily="34" charset="0"/>
                <a:cs typeface="Calibri" panose="020F0502020204030204" pitchFamily="34" charset="0"/>
              </a:rPr>
              <a:t>and</a:t>
            </a:r>
            <a:r>
              <a:rPr lang="en-US" sz="2000" b="0" i="0" dirty="0">
                <a:solidFill>
                  <a:schemeClr val="bg1"/>
                </a:solidFill>
                <a:effectLst/>
                <a:latin typeface="Calibri" panose="020F0502020204030204" pitchFamily="34" charset="0"/>
                <a:cs typeface="Calibri" panose="020F0502020204030204" pitchFamily="34" charset="0"/>
              </a:rPr>
              <a:t> can even change type after they have been set.</a:t>
            </a:r>
          </a:p>
          <a:p>
            <a:r>
              <a:rPr lang="en-US" sz="2000" dirty="0">
                <a:solidFill>
                  <a:schemeClr val="bg1"/>
                </a:solidFill>
                <a:latin typeface="Calibri" panose="020F0502020204030204" pitchFamily="34" charset="0"/>
                <a:cs typeface="Calibri" panose="020F0502020204030204" pitchFamily="34" charset="0"/>
              </a:rPr>
              <a:t>Case sensitive</a:t>
            </a:r>
          </a:p>
          <a:p>
            <a:r>
              <a:rPr lang="en-US" sz="2000" dirty="0">
                <a:solidFill>
                  <a:schemeClr val="bg1"/>
                </a:solidFill>
                <a:latin typeface="Calibri" panose="020F0502020204030204" pitchFamily="34" charset="0"/>
                <a:cs typeface="Calibri" panose="020F0502020204030204" pitchFamily="34" charset="0"/>
              </a:rPr>
              <a:t>To Get the type of a variable use </a:t>
            </a:r>
            <a:r>
              <a:rPr lang="en-US" sz="2000" dirty="0">
                <a:solidFill>
                  <a:srgbClr val="FFD343"/>
                </a:solidFill>
                <a:latin typeface="Calibri" panose="020F0502020204030204" pitchFamily="34" charset="0"/>
                <a:cs typeface="Calibri" panose="020F0502020204030204" pitchFamily="34" charset="0"/>
              </a:rPr>
              <a:t>type(</a:t>
            </a:r>
            <a:r>
              <a:rPr lang="en-US" sz="2000" dirty="0" err="1">
                <a:solidFill>
                  <a:schemeClr val="bg1"/>
                </a:solidFill>
                <a:latin typeface="Calibri" panose="020F0502020204030204" pitchFamily="34" charset="0"/>
                <a:cs typeface="Calibri" panose="020F0502020204030204" pitchFamily="34" charset="0"/>
              </a:rPr>
              <a:t>variableName</a:t>
            </a:r>
            <a:r>
              <a:rPr lang="en-US" sz="2000" dirty="0">
                <a:solidFill>
                  <a:srgbClr val="FFD343"/>
                </a:solidFill>
                <a:latin typeface="Calibri" panose="020F0502020204030204" pitchFamily="34" charset="0"/>
                <a:cs typeface="Calibri" panose="020F0502020204030204" pitchFamily="34" charset="0"/>
              </a:rPr>
              <a:t>)</a:t>
            </a:r>
          </a:p>
          <a:p>
            <a:pPr>
              <a:buFont typeface="Wingdings" panose="05000000000000000000" pitchFamily="2" charset="2"/>
              <a:buChar char="Ø"/>
            </a:pPr>
            <a:r>
              <a:rPr lang="en-US" sz="2000" dirty="0">
                <a:solidFill>
                  <a:schemeClr val="bg1"/>
                </a:solidFill>
                <a:latin typeface="Calibri" panose="020F0502020204030204" pitchFamily="34" charset="0"/>
                <a:cs typeface="Calibri" panose="020F0502020204030204" pitchFamily="34" charset="0"/>
              </a:rPr>
              <a:t>casting</a:t>
            </a:r>
          </a:p>
        </p:txBody>
      </p:sp>
    </p:spTree>
    <p:extLst>
      <p:ext uri="{BB962C8B-B14F-4D97-AF65-F5344CB8AC3E}">
        <p14:creationId xmlns:p14="http://schemas.microsoft.com/office/powerpoint/2010/main" val="18171279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A9A29-5B86-B9B2-1771-F12B8BA989A8}"/>
              </a:ext>
            </a:extLst>
          </p:cNvPr>
          <p:cNvSpPr>
            <a:spLocks noGrp="1"/>
          </p:cNvSpPr>
          <p:nvPr>
            <p:ph type="title"/>
          </p:nvPr>
        </p:nvSpPr>
        <p:spPr/>
        <p:txBody>
          <a:bodyPr/>
          <a:lstStyle/>
          <a:p>
            <a:r>
              <a:rPr lang="en-US" sz="3600" dirty="0">
                <a:effectLst/>
                <a:latin typeface="Cambria" panose="02040503050406030204" pitchFamily="18" charset="0"/>
                <a:ea typeface="Cambria" panose="02040503050406030204" pitchFamily="18" charset="0"/>
                <a:cs typeface="Calibri" panose="020F0502020204030204" pitchFamily="34" charset="0"/>
              </a:rPr>
              <a:t>Python Namespaces</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7D27434A-C061-8B3E-C482-10FE2E1BBF4A}"/>
              </a:ext>
            </a:extLst>
          </p:cNvPr>
          <p:cNvSpPr>
            <a:spLocks noGrp="1"/>
          </p:cNvSpPr>
          <p:nvPr>
            <p:ph idx="1"/>
          </p:nvPr>
        </p:nvSpPr>
        <p:spPr>
          <a:xfrm>
            <a:off x="1141412" y="2249487"/>
            <a:ext cx="9905999" cy="4063764"/>
          </a:xfrm>
        </p:spPr>
        <p:txBody>
          <a:bodyPr>
            <a:noAutofit/>
          </a:bodyPr>
          <a:lstStyle/>
          <a:p>
            <a:pPr marL="0" marR="0" indent="0" algn="l" rtl="0">
              <a:lnSpc>
                <a:spcPct val="107000"/>
              </a:lnSpc>
              <a:spcBef>
                <a:spcPts val="0"/>
              </a:spcBef>
              <a:spcAft>
                <a:spcPts val="800"/>
              </a:spcAft>
              <a:buNone/>
            </a:pPr>
            <a:r>
              <a:rPr lang="en-US" sz="1800" b="0" i="0" dirty="0">
                <a:effectLst/>
                <a:latin typeface="Calibri" panose="020F0502020204030204" pitchFamily="34" charset="0"/>
                <a:cs typeface="Calibri" panose="020F0502020204030204" pitchFamily="34" charset="0"/>
              </a:rPr>
              <a:t>A namespace is a collection of currently defined symbolic names along with information about the object that each name references. You can think of a namespace as a </a:t>
            </a:r>
            <a:r>
              <a:rPr lang="en-US" sz="1800" b="0" i="0" u="none" strike="noStrike" dirty="0">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dictionary</a:t>
            </a:r>
            <a:r>
              <a:rPr lang="en-US" sz="1800" b="0" i="0" dirty="0">
                <a:effectLst/>
                <a:latin typeface="Calibri" panose="020F0502020204030204" pitchFamily="34" charset="0"/>
                <a:cs typeface="Calibri" panose="020F0502020204030204" pitchFamily="34" charset="0"/>
              </a:rPr>
              <a:t> in which the keys are the object names, and the values are the objects themselves. </a:t>
            </a:r>
          </a:p>
          <a:p>
            <a:pPr marL="0" marR="0" indent="0" algn="l" rtl="0">
              <a:lnSpc>
                <a:spcPct val="107000"/>
              </a:lnSpc>
              <a:spcBef>
                <a:spcPts val="0"/>
              </a:spcBef>
              <a:spcAft>
                <a:spcPts val="800"/>
              </a:spcAft>
              <a:buNone/>
            </a:pPr>
            <a:r>
              <a:rPr lang="en-US" sz="1800" b="0" i="0" dirty="0">
                <a:effectLst/>
                <a:latin typeface="Calibri" panose="020F0502020204030204" pitchFamily="34" charset="0"/>
                <a:cs typeface="Calibri" panose="020F0502020204030204" pitchFamily="34" charset="0"/>
              </a:rPr>
              <a:t>As Python executes a program, it creates namespaces as necessary and deletes them when they’re no longer needed. Typically, many namespaces will exist at any given time. These have differing lifetimes. </a:t>
            </a:r>
          </a:p>
          <a:p>
            <a:pPr marL="0" marR="0" indent="0" algn="l" rtl="0">
              <a:lnSpc>
                <a:spcPct val="107000"/>
              </a:lnSpc>
              <a:spcBef>
                <a:spcPts val="0"/>
              </a:spcBef>
              <a:spcAft>
                <a:spcPts val="800"/>
              </a:spcAft>
              <a:buNone/>
            </a:pPr>
            <a:r>
              <a:rPr lang="en-US" sz="1800" dirty="0">
                <a:latin typeface="Calibri" panose="020F0502020204030204" pitchFamily="34" charset="0"/>
                <a:cs typeface="Calibri" panose="020F0502020204030204" pitchFamily="34" charset="0"/>
              </a:rPr>
              <a:t>Name spaces types in python:</a:t>
            </a:r>
            <a:endParaRPr lang="en-US" sz="1800" b="0" i="0" dirty="0">
              <a:effectLst/>
              <a:latin typeface="Calibri" panose="020F0502020204030204" pitchFamily="34" charset="0"/>
              <a:cs typeface="Calibri" panose="020F0502020204030204" pitchFamily="34" charset="0"/>
            </a:endParaRPr>
          </a:p>
          <a:p>
            <a:pPr algn="l">
              <a:buFont typeface="+mj-lt"/>
              <a:buAutoNum type="arabicPeriod"/>
            </a:pPr>
            <a:r>
              <a:rPr lang="en-US" sz="1800" b="0" i="0" dirty="0">
                <a:effectLst/>
                <a:latin typeface="Calibri" panose="020F0502020204030204" pitchFamily="34" charset="0"/>
                <a:cs typeface="Calibri" panose="020F0502020204030204" pitchFamily="34" charset="0"/>
              </a:rPr>
              <a:t>Built-In</a:t>
            </a:r>
          </a:p>
          <a:p>
            <a:pPr algn="l">
              <a:buFont typeface="+mj-lt"/>
              <a:buAutoNum type="arabicPeriod"/>
            </a:pPr>
            <a:r>
              <a:rPr lang="en-US" sz="1800" b="0" i="0" dirty="0">
                <a:effectLst/>
                <a:latin typeface="Calibri" panose="020F0502020204030204" pitchFamily="34" charset="0"/>
                <a:cs typeface="Calibri" panose="020F0502020204030204" pitchFamily="34" charset="0"/>
              </a:rPr>
              <a:t>Global</a:t>
            </a:r>
          </a:p>
          <a:p>
            <a:pPr algn="l">
              <a:buFont typeface="+mj-lt"/>
              <a:buAutoNum type="arabicPeriod"/>
            </a:pPr>
            <a:r>
              <a:rPr lang="en-US" sz="1800" b="0" i="0" dirty="0">
                <a:effectLst/>
                <a:latin typeface="Calibri" panose="020F0502020204030204" pitchFamily="34" charset="0"/>
                <a:cs typeface="Calibri" panose="020F0502020204030204" pitchFamily="34" charset="0"/>
              </a:rPr>
              <a:t>Enclosing</a:t>
            </a:r>
          </a:p>
          <a:p>
            <a:pPr algn="l">
              <a:buFont typeface="+mj-lt"/>
              <a:buAutoNum type="arabicPeriod"/>
            </a:pPr>
            <a:r>
              <a:rPr lang="en-US" sz="1800" b="0" i="0" dirty="0">
                <a:effectLst/>
                <a:latin typeface="Calibri" panose="020F0502020204030204" pitchFamily="34" charset="0"/>
                <a:cs typeface="Calibri" panose="020F0502020204030204" pitchFamily="34" charset="0"/>
              </a:rPr>
              <a:t>Local</a:t>
            </a:r>
          </a:p>
          <a:p>
            <a:pPr marL="0" marR="0" indent="0" algn="l" rtl="0">
              <a:lnSpc>
                <a:spcPct val="107000"/>
              </a:lnSpc>
              <a:spcBef>
                <a:spcPts val="0"/>
              </a:spcBef>
              <a:spcAft>
                <a:spcPts val="800"/>
              </a:spcAft>
              <a:buNone/>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7379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4CE0-1DCF-C964-51A4-F9FBA1275B7D}"/>
              </a:ext>
            </a:extLst>
          </p:cNvPr>
          <p:cNvSpPr>
            <a:spLocks noGrp="1"/>
          </p:cNvSpPr>
          <p:nvPr>
            <p:ph type="title"/>
          </p:nvPr>
        </p:nvSpPr>
        <p:spPr/>
        <p:txBody>
          <a:bodyPr/>
          <a:lstStyle/>
          <a:p>
            <a:r>
              <a:rPr lang="en-US" sz="3600" b="0" i="0" dirty="0">
                <a:effectLst/>
                <a:latin typeface="Cambria" panose="02040503050406030204" pitchFamily="18" charset="0"/>
                <a:ea typeface="Cambria" panose="02040503050406030204" pitchFamily="18" charset="0"/>
                <a:cs typeface="Calibri" panose="020F0502020204030204" pitchFamily="34" charset="0"/>
              </a:rPr>
              <a:t>Built-In</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54BDF909-E1FD-7B3C-8A4D-9DAF39B0261B}"/>
              </a:ext>
            </a:extLst>
          </p:cNvPr>
          <p:cNvSpPr>
            <a:spLocks noGrp="1"/>
          </p:cNvSpPr>
          <p:nvPr>
            <p:ph idx="1"/>
          </p:nvPr>
        </p:nvSpPr>
        <p:spPr/>
        <p:txBody>
          <a:bodyPr/>
          <a:lstStyle/>
          <a:p>
            <a:pPr marL="0" indent="0">
              <a:buNone/>
            </a:pPr>
            <a:r>
              <a:rPr lang="en-US" b="0" i="0" dirty="0">
                <a:effectLst/>
                <a:latin typeface="Calibri" panose="020F0502020204030204" pitchFamily="34" charset="0"/>
                <a:cs typeface="Calibri" panose="020F0502020204030204" pitchFamily="34" charset="0"/>
              </a:rPr>
              <a:t>The </a:t>
            </a:r>
            <a:r>
              <a:rPr lang="en-US" b="1" i="0" dirty="0">
                <a:effectLst/>
                <a:latin typeface="Calibri" panose="020F0502020204030204" pitchFamily="34" charset="0"/>
                <a:cs typeface="Calibri" panose="020F0502020204030204" pitchFamily="34" charset="0"/>
              </a:rPr>
              <a:t>built-in namespace</a:t>
            </a:r>
            <a:r>
              <a:rPr lang="en-US" b="0" i="0" dirty="0">
                <a:effectLst/>
                <a:latin typeface="Calibri" panose="020F0502020204030204" pitchFamily="34" charset="0"/>
                <a:cs typeface="Calibri" panose="020F0502020204030204" pitchFamily="34" charset="0"/>
              </a:rPr>
              <a:t> contains the names of all of Python’s built-in objects. These are available at all times when Python is running. </a:t>
            </a:r>
          </a:p>
          <a:p>
            <a:pPr marL="0" indent="0">
              <a:buNone/>
            </a:pPr>
            <a:r>
              <a:rPr lang="en-US" dirty="0">
                <a:solidFill>
                  <a:schemeClr val="bg1"/>
                </a:solidFill>
                <a:latin typeface="Calibri" panose="020F0502020204030204" pitchFamily="34" charset="0"/>
                <a:cs typeface="Calibri" panose="020F0502020204030204" pitchFamily="34" charset="0"/>
              </a:rPr>
              <a:t>-Use  </a:t>
            </a:r>
            <a:r>
              <a:rPr lang="en-US" dirty="0" err="1">
                <a:solidFill>
                  <a:srgbClr val="FFD343"/>
                </a:solidFill>
                <a:latin typeface="Calibri" panose="020F0502020204030204" pitchFamily="34" charset="0"/>
                <a:cs typeface="Calibri" panose="020F0502020204030204" pitchFamily="34" charset="0"/>
              </a:rPr>
              <a:t>dir</a:t>
            </a:r>
            <a:r>
              <a:rPr lang="en-US" dirty="0">
                <a:solidFill>
                  <a:srgbClr val="FFD343"/>
                </a:solidFill>
                <a:latin typeface="Calibri" panose="020F0502020204030204" pitchFamily="34" charset="0"/>
                <a:cs typeface="Calibri" panose="020F0502020204030204" pitchFamily="34" charset="0"/>
              </a:rPr>
              <a:t>(__</a:t>
            </a:r>
            <a:r>
              <a:rPr lang="en-US" dirty="0" err="1">
                <a:solidFill>
                  <a:srgbClr val="FFD343"/>
                </a:solidFill>
                <a:latin typeface="Calibri" panose="020F0502020204030204" pitchFamily="34" charset="0"/>
                <a:cs typeface="Calibri" panose="020F0502020204030204" pitchFamily="34" charset="0"/>
              </a:rPr>
              <a:t>builtins</a:t>
            </a:r>
            <a:r>
              <a:rPr lang="en-US" dirty="0">
                <a:solidFill>
                  <a:srgbClr val="FFD343"/>
                </a:solidFill>
                <a:latin typeface="Calibri" panose="020F0502020204030204" pitchFamily="34" charset="0"/>
                <a:cs typeface="Calibri" panose="020F0502020204030204" pitchFamily="34" charset="0"/>
              </a:rPr>
              <a:t>__)</a:t>
            </a:r>
            <a:r>
              <a:rPr lang="en-US" dirty="0">
                <a:solidFill>
                  <a:schemeClr val="bg1"/>
                </a:solidFill>
                <a:latin typeface="Calibri" panose="020F0502020204030204" pitchFamily="34" charset="0"/>
                <a:cs typeface="Calibri" panose="020F0502020204030204" pitchFamily="34" charset="0"/>
              </a:rPr>
              <a:t> to see list of all python built in name spaces</a:t>
            </a:r>
          </a:p>
        </p:txBody>
      </p:sp>
      <p:pic>
        <p:nvPicPr>
          <p:cNvPr id="6" name="Picture 5">
            <a:extLst>
              <a:ext uri="{FF2B5EF4-FFF2-40B4-BE49-F238E27FC236}">
                <a16:creationId xmlns:a16="http://schemas.microsoft.com/office/drawing/2014/main" id="{183F0598-152F-C554-6164-B2987610A2CE}"/>
              </a:ext>
            </a:extLst>
          </p:cNvPr>
          <p:cNvPicPr>
            <a:picLocks noChangeAspect="1"/>
          </p:cNvPicPr>
          <p:nvPr/>
        </p:nvPicPr>
        <p:blipFill>
          <a:blip r:embed="rId2"/>
          <a:stretch>
            <a:fillRect/>
          </a:stretch>
        </p:blipFill>
        <p:spPr>
          <a:xfrm>
            <a:off x="1141411" y="4020344"/>
            <a:ext cx="9905997" cy="1440405"/>
          </a:xfrm>
          <a:prstGeom prst="rect">
            <a:avLst/>
          </a:prstGeom>
        </p:spPr>
      </p:pic>
    </p:spTree>
    <p:extLst>
      <p:ext uri="{BB962C8B-B14F-4D97-AF65-F5344CB8AC3E}">
        <p14:creationId xmlns:p14="http://schemas.microsoft.com/office/powerpoint/2010/main" val="11810305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3E03-96D6-576F-79F0-E8F266DD5D2B}"/>
              </a:ext>
            </a:extLst>
          </p:cNvPr>
          <p:cNvSpPr>
            <a:spLocks noGrp="1"/>
          </p:cNvSpPr>
          <p:nvPr>
            <p:ph type="title"/>
          </p:nvPr>
        </p:nvSpPr>
        <p:spPr/>
        <p:txBody>
          <a:bodyPr/>
          <a:lstStyle/>
          <a:p>
            <a:r>
              <a:rPr lang="en-US" b="0" i="0" dirty="0">
                <a:solidFill>
                  <a:srgbClr val="222222"/>
                </a:solidFill>
                <a:effectLst/>
                <a:latin typeface="source sans pro" panose="020B0503030403020204" pitchFamily="34" charset="0"/>
              </a:rPr>
              <a:t>The Global Namespace</a:t>
            </a:r>
            <a:endParaRPr lang="en-US" dirty="0"/>
          </a:p>
        </p:txBody>
      </p:sp>
      <p:sp>
        <p:nvSpPr>
          <p:cNvPr id="3" name="Content Placeholder 2">
            <a:extLst>
              <a:ext uri="{FF2B5EF4-FFF2-40B4-BE49-F238E27FC236}">
                <a16:creationId xmlns:a16="http://schemas.microsoft.com/office/drawing/2014/main" id="{C787A4F4-6E86-D9A6-C9EB-428A80BC0430}"/>
              </a:ext>
            </a:extLst>
          </p:cNvPr>
          <p:cNvSpPr>
            <a:spLocks noGrp="1"/>
          </p:cNvSpPr>
          <p:nvPr>
            <p:ph idx="1"/>
          </p:nvPr>
        </p:nvSpPr>
        <p:spPr/>
        <p:txBody>
          <a:bodyPr/>
          <a:lstStyle/>
          <a:p>
            <a:pPr marL="0" indent="0">
              <a:buNone/>
            </a:pPr>
            <a:r>
              <a:rPr lang="en-US" b="0" i="0" dirty="0">
                <a:effectLst/>
                <a:latin typeface="Calibri" panose="020F0502020204030204" pitchFamily="34" charset="0"/>
                <a:cs typeface="Calibri" panose="020F0502020204030204" pitchFamily="34" charset="0"/>
              </a:rPr>
              <a:t>The </a:t>
            </a:r>
            <a:r>
              <a:rPr lang="en-US" b="1" i="0" dirty="0">
                <a:effectLst/>
                <a:latin typeface="Calibri" panose="020F0502020204030204" pitchFamily="34" charset="0"/>
                <a:cs typeface="Calibri" panose="020F0502020204030204" pitchFamily="34" charset="0"/>
              </a:rPr>
              <a:t>global namespace</a:t>
            </a:r>
            <a:r>
              <a:rPr lang="en-US" b="0" i="0" dirty="0">
                <a:effectLst/>
                <a:latin typeface="Calibri" panose="020F0502020204030204" pitchFamily="34" charset="0"/>
                <a:cs typeface="Calibri" panose="020F0502020204030204" pitchFamily="34" charset="0"/>
              </a:rPr>
              <a:t> contains any names defined at the level of the main program. Python creates the global namespace when the main program body starts, and it remains in existence until the interpreter terminates.</a:t>
            </a:r>
          </a:p>
          <a:p>
            <a:pPr marL="0" indent="0">
              <a:buNone/>
            </a:pPr>
            <a:r>
              <a:rPr lang="en-US" dirty="0">
                <a:solidFill>
                  <a:schemeClr val="bg1"/>
                </a:solidFill>
                <a:latin typeface="Calibri" panose="020F0502020204030204" pitchFamily="34" charset="0"/>
                <a:cs typeface="Calibri" panose="020F0502020204030204" pitchFamily="34" charset="0"/>
              </a:rPr>
              <a:t>-The interpreter also creates a global namespace for any module that your program loads with the import statement.</a:t>
            </a:r>
          </a:p>
        </p:txBody>
      </p:sp>
    </p:spTree>
    <p:extLst>
      <p:ext uri="{BB962C8B-B14F-4D97-AF65-F5344CB8AC3E}">
        <p14:creationId xmlns:p14="http://schemas.microsoft.com/office/powerpoint/2010/main" val="1816728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2312-1CA5-2F21-DA75-BB1E8749B5C4}"/>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The Local and Enclosing Namespaces</a:t>
            </a:r>
          </a:p>
        </p:txBody>
      </p:sp>
      <p:sp>
        <p:nvSpPr>
          <p:cNvPr id="3" name="Content Placeholder 2">
            <a:extLst>
              <a:ext uri="{FF2B5EF4-FFF2-40B4-BE49-F238E27FC236}">
                <a16:creationId xmlns:a16="http://schemas.microsoft.com/office/drawing/2014/main" id="{41A3FDFE-19E6-B040-A2C9-E344F65952D7}"/>
              </a:ext>
            </a:extLst>
          </p:cNvPr>
          <p:cNvSpPr>
            <a:spLocks noGrp="1"/>
          </p:cNvSpPr>
          <p:nvPr>
            <p:ph idx="1"/>
          </p:nvPr>
        </p:nvSpPr>
        <p:spPr>
          <a:xfrm>
            <a:off x="1141412" y="2097088"/>
            <a:ext cx="9905999" cy="3541714"/>
          </a:xfrm>
        </p:spPr>
        <p:txBody>
          <a:bodyPr>
            <a:normAutofit/>
          </a:bodyPr>
          <a:lstStyle/>
          <a:p>
            <a:pPr marL="0" indent="0">
              <a:buNone/>
            </a:pPr>
            <a:r>
              <a:rPr lang="en-US" dirty="0">
                <a:latin typeface="Calibri" panose="020F0502020204030204" pitchFamily="34" charset="0"/>
                <a:cs typeface="Calibri" panose="020F0502020204030204" pitchFamily="34" charset="0"/>
              </a:rPr>
              <a:t>interpreter creates a new namespace whenever a function executes. That namespace is local to the function and remains in existence until the function terminates.</a:t>
            </a:r>
          </a:p>
          <a:p>
            <a:pPr marL="0" indent="0">
              <a:buNone/>
            </a:pPr>
            <a:r>
              <a:rPr lang="en-US" dirty="0">
                <a:latin typeface="Calibri" panose="020F0502020204030204" pitchFamily="34" charset="0"/>
                <a:cs typeface="Calibri" panose="020F0502020204030204" pitchFamily="34" charset="0"/>
              </a:rPr>
              <a:t>Functions don’t exist independently from one another only at the level of the main program. </a:t>
            </a:r>
          </a:p>
          <a:p>
            <a:pPr marL="0" indent="0">
              <a:buNone/>
            </a:pPr>
            <a:r>
              <a:rPr lang="en-US" dirty="0">
                <a:solidFill>
                  <a:schemeClr val="bg1"/>
                </a:solidFill>
                <a:latin typeface="Calibri" panose="020F0502020204030204" pitchFamily="34" charset="0"/>
                <a:cs typeface="Calibri" panose="020F0502020204030204" pitchFamily="34" charset="0"/>
              </a:rPr>
              <a:t>-namespace created for g() is the local namespace, </a:t>
            </a:r>
          </a:p>
          <a:p>
            <a:pPr marL="0" indent="0">
              <a:buNone/>
            </a:pPr>
            <a:r>
              <a:rPr lang="en-US" dirty="0">
                <a:solidFill>
                  <a:schemeClr val="bg1"/>
                </a:solidFill>
                <a:latin typeface="Calibri" panose="020F0502020204030204" pitchFamily="34" charset="0"/>
                <a:cs typeface="Calibri" panose="020F0502020204030204" pitchFamily="34" charset="0"/>
              </a:rPr>
              <a:t>-namespace created for f() is the enclosing namespace.</a:t>
            </a:r>
          </a:p>
        </p:txBody>
      </p:sp>
      <p:pic>
        <p:nvPicPr>
          <p:cNvPr id="6" name="Picture 5">
            <a:extLst>
              <a:ext uri="{FF2B5EF4-FFF2-40B4-BE49-F238E27FC236}">
                <a16:creationId xmlns:a16="http://schemas.microsoft.com/office/drawing/2014/main" id="{949C6DCA-9622-F87A-F612-E1776467B3E2}"/>
              </a:ext>
            </a:extLst>
          </p:cNvPr>
          <p:cNvPicPr>
            <a:picLocks noChangeAspect="1"/>
          </p:cNvPicPr>
          <p:nvPr/>
        </p:nvPicPr>
        <p:blipFill>
          <a:blip r:embed="rId2"/>
          <a:stretch>
            <a:fillRect/>
          </a:stretch>
        </p:blipFill>
        <p:spPr>
          <a:xfrm>
            <a:off x="8103096" y="4206010"/>
            <a:ext cx="2872989" cy="2321250"/>
          </a:xfrm>
          <a:prstGeom prst="rect">
            <a:avLst/>
          </a:prstGeom>
        </p:spPr>
      </p:pic>
    </p:spTree>
    <p:extLst>
      <p:ext uri="{BB962C8B-B14F-4D97-AF65-F5344CB8AC3E}">
        <p14:creationId xmlns:p14="http://schemas.microsoft.com/office/powerpoint/2010/main" val="33380285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3B35-BDDD-B287-6B7D-DA29863CF6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49ED20-6ECA-D44B-5CBD-3358F26035D5}"/>
              </a:ext>
            </a:extLst>
          </p:cNvPr>
          <p:cNvSpPr>
            <a:spLocks noGrp="1"/>
          </p:cNvSpPr>
          <p:nvPr>
            <p:ph idx="1"/>
          </p:nvPr>
        </p:nvSpPr>
        <p:spPr/>
        <p:txBody>
          <a:bodyPr/>
          <a:lstStyle/>
          <a:p>
            <a:r>
              <a:rPr lang="en-US" b="0" i="0" dirty="0">
                <a:solidFill>
                  <a:srgbClr val="222222"/>
                </a:solidFill>
                <a:effectLst/>
                <a:latin typeface="source sans pro" panose="020B0503030403020204" pitchFamily="34" charset="0"/>
              </a:rPr>
              <a:t>Each of these namespaces remains in existence until its respective function terminates. Python might not immediately reclaim the memory allocated for those namespaces when their functions terminate, but all references to the objects they contain cease to be valid.</a:t>
            </a:r>
            <a:endParaRPr lang="en-US" dirty="0"/>
          </a:p>
        </p:txBody>
      </p:sp>
    </p:spTree>
    <p:extLst>
      <p:ext uri="{BB962C8B-B14F-4D97-AF65-F5344CB8AC3E}">
        <p14:creationId xmlns:p14="http://schemas.microsoft.com/office/powerpoint/2010/main" val="14665623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2902-CA0F-4E8B-EF6C-890E7B36C041}"/>
              </a:ext>
            </a:extLst>
          </p:cNvPr>
          <p:cNvSpPr>
            <a:spLocks noGrp="1"/>
          </p:cNvSpPr>
          <p:nvPr>
            <p:ph type="title"/>
          </p:nvPr>
        </p:nvSpPr>
        <p:spPr/>
        <p:txBody>
          <a:bodyPr/>
          <a:lstStyle/>
          <a:p>
            <a:r>
              <a:rPr lang="en-US" dirty="0"/>
              <a:t>Variable scope</a:t>
            </a:r>
          </a:p>
        </p:txBody>
      </p:sp>
      <p:sp>
        <p:nvSpPr>
          <p:cNvPr id="3" name="Content Placeholder 2">
            <a:extLst>
              <a:ext uri="{FF2B5EF4-FFF2-40B4-BE49-F238E27FC236}">
                <a16:creationId xmlns:a16="http://schemas.microsoft.com/office/drawing/2014/main" id="{5773F837-7CD4-C659-40EE-AE3663FBB933}"/>
              </a:ext>
            </a:extLst>
          </p:cNvPr>
          <p:cNvSpPr>
            <a:spLocks noGrp="1"/>
          </p:cNvSpPr>
          <p:nvPr>
            <p:ph idx="1"/>
          </p:nvPr>
        </p:nvSpPr>
        <p:spPr/>
        <p:txBody>
          <a:bodyPr>
            <a:normAutofit lnSpcReduction="10000"/>
          </a:bodyPr>
          <a:lstStyle/>
          <a:p>
            <a:pPr marL="457200" indent="-457200">
              <a:buFont typeface="+mj-lt"/>
              <a:buAutoNum type="arabicPeriod"/>
            </a:pPr>
            <a:r>
              <a:rPr lang="en-US" sz="2200" b="1" dirty="0">
                <a:latin typeface="Calibri" panose="020F0502020204030204" pitchFamily="34" charset="0"/>
                <a:cs typeface="Calibri" panose="020F0502020204030204" pitchFamily="34" charset="0"/>
              </a:rPr>
              <a:t>Local</a:t>
            </a:r>
            <a:r>
              <a:rPr lang="en-US" sz="2200" dirty="0">
                <a:latin typeface="Calibri" panose="020F0502020204030204" pitchFamily="34" charset="0"/>
                <a:cs typeface="Calibri" panose="020F0502020204030204" pitchFamily="34" charset="0"/>
              </a:rPr>
              <a:t>: If you refer to x inside a function, then the interpreter first searches for it in the innermost scope that’s local to that function.</a:t>
            </a:r>
          </a:p>
          <a:p>
            <a:pPr marL="457200" indent="-457200">
              <a:buFont typeface="+mj-lt"/>
              <a:buAutoNum type="arabicPeriod"/>
            </a:pPr>
            <a:r>
              <a:rPr lang="en-US" sz="2200" b="1" dirty="0">
                <a:latin typeface="Calibri" panose="020F0502020204030204" pitchFamily="34" charset="0"/>
                <a:cs typeface="Calibri" panose="020F0502020204030204" pitchFamily="34" charset="0"/>
              </a:rPr>
              <a:t>Enclosing</a:t>
            </a:r>
            <a:r>
              <a:rPr lang="en-US" sz="2200" dirty="0">
                <a:latin typeface="Calibri" panose="020F0502020204030204" pitchFamily="34" charset="0"/>
                <a:cs typeface="Calibri" panose="020F0502020204030204" pitchFamily="34" charset="0"/>
              </a:rPr>
              <a:t>: If x isn’t in the local scope but appears in a function that resides inside another function, then the interpreter searches in the enclosing function’s scope.</a:t>
            </a:r>
          </a:p>
          <a:p>
            <a:pPr marL="457200" indent="-457200">
              <a:buFont typeface="+mj-lt"/>
              <a:buAutoNum type="arabicPeriod"/>
            </a:pPr>
            <a:r>
              <a:rPr lang="en-US" sz="2200" b="1" dirty="0">
                <a:latin typeface="Calibri" panose="020F0502020204030204" pitchFamily="34" charset="0"/>
                <a:cs typeface="Calibri" panose="020F0502020204030204" pitchFamily="34" charset="0"/>
              </a:rPr>
              <a:t>Global</a:t>
            </a:r>
            <a:r>
              <a:rPr lang="en-US" sz="2200" dirty="0">
                <a:latin typeface="Calibri" panose="020F0502020204030204" pitchFamily="34" charset="0"/>
                <a:cs typeface="Calibri" panose="020F0502020204030204" pitchFamily="34" charset="0"/>
              </a:rPr>
              <a:t>: If neither of the above searches is fruitful, then the interpreter looks in the global scope next.</a:t>
            </a:r>
          </a:p>
          <a:p>
            <a:pPr marL="457200" indent="-457200">
              <a:buFont typeface="+mj-lt"/>
              <a:buAutoNum type="arabicPeriod"/>
            </a:pPr>
            <a:r>
              <a:rPr lang="en-US" sz="2200" b="1" dirty="0">
                <a:latin typeface="Calibri" panose="020F0502020204030204" pitchFamily="34" charset="0"/>
                <a:cs typeface="Calibri" panose="020F0502020204030204" pitchFamily="34" charset="0"/>
              </a:rPr>
              <a:t>Built-in</a:t>
            </a:r>
            <a:r>
              <a:rPr lang="en-US" sz="2200" dirty="0">
                <a:latin typeface="Calibri" panose="020F0502020204030204" pitchFamily="34" charset="0"/>
                <a:cs typeface="Calibri" panose="020F0502020204030204" pitchFamily="34" charset="0"/>
              </a:rPr>
              <a:t>: If it can’t find x anywhere else, then the interpreter tries the built-in scope.</a:t>
            </a:r>
          </a:p>
        </p:txBody>
      </p:sp>
      <p:pic>
        <p:nvPicPr>
          <p:cNvPr id="5" name="Picture 2">
            <a:extLst>
              <a:ext uri="{FF2B5EF4-FFF2-40B4-BE49-F238E27FC236}">
                <a16:creationId xmlns:a16="http://schemas.microsoft.com/office/drawing/2014/main" id="{606B8CFF-4661-6A4C-02A2-76BB909D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560" y="5362735"/>
            <a:ext cx="1397574" cy="13975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625A9F1-82D7-4D3F-B814-75845609CB86}"/>
              </a:ext>
            </a:extLst>
          </p:cNvPr>
          <p:cNvPicPr>
            <a:picLocks noChangeAspect="1"/>
          </p:cNvPicPr>
          <p:nvPr/>
        </p:nvPicPr>
        <p:blipFill>
          <a:blip r:embed="rId3"/>
          <a:stretch>
            <a:fillRect/>
          </a:stretch>
        </p:blipFill>
        <p:spPr>
          <a:xfrm>
            <a:off x="3527943" y="2748848"/>
            <a:ext cx="2697714" cy="2613887"/>
          </a:xfrm>
          <a:prstGeom prst="rect">
            <a:avLst/>
          </a:prstGeom>
        </p:spPr>
      </p:pic>
    </p:spTree>
    <p:extLst>
      <p:ext uri="{BB962C8B-B14F-4D97-AF65-F5344CB8AC3E}">
        <p14:creationId xmlns:p14="http://schemas.microsoft.com/office/powerpoint/2010/main" val="359055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F83A2-332D-02D4-0543-35D177792A6E}"/>
              </a:ext>
            </a:extLst>
          </p:cNvPr>
          <p:cNvSpPr>
            <a:spLocks noGrp="1"/>
          </p:cNvSpPr>
          <p:nvPr>
            <p:ph type="title"/>
          </p:nvPr>
        </p:nvSpPr>
        <p:spPr/>
        <p:txBody>
          <a:bodyPr/>
          <a:lstStyle/>
          <a:p>
            <a:r>
              <a:rPr lang="en-US" sz="3600" dirty="0">
                <a:effectLst/>
                <a:latin typeface="Cambria" panose="02040503050406030204" pitchFamily="18" charset="0"/>
                <a:ea typeface="Cambria" panose="02040503050406030204" pitchFamily="18" charset="0"/>
                <a:cs typeface="Calibri" panose="020F0502020204030204" pitchFamily="34" charset="0"/>
              </a:rPr>
              <a:t>Python Modules</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461554B9-1B9F-6A8A-389F-10CCFDAB5A89}"/>
              </a:ext>
            </a:extLst>
          </p:cNvPr>
          <p:cNvSpPr>
            <a:spLocks noGrp="1"/>
          </p:cNvSpPr>
          <p:nvPr>
            <p:ph idx="1"/>
          </p:nvPr>
        </p:nvSpPr>
        <p:spPr/>
        <p:txBody>
          <a:bodyPr>
            <a:normAutofit/>
          </a:bodyPr>
          <a:lstStyle/>
          <a:p>
            <a:pPr marL="0" marR="0" indent="0" algn="l" rtl="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Calibri" panose="020F0502020204030204" pitchFamily="34" charset="0"/>
              </a:rPr>
              <a:t>a file containing Python statements and definitions (.</a:t>
            </a:r>
            <a:r>
              <a:rPr lang="en-US" sz="2000" dirty="0" err="1">
                <a:effectLst/>
                <a:latin typeface="Calibri" panose="020F0502020204030204" pitchFamily="34" charset="0"/>
                <a:ea typeface="Calibri" panose="020F0502020204030204" pitchFamily="34" charset="0"/>
                <a:cs typeface="Calibri" panose="020F0502020204030204" pitchFamily="34" charset="0"/>
              </a:rPr>
              <a:t>py</a:t>
            </a:r>
            <a:r>
              <a:rPr lang="en-US" sz="2000" dirty="0">
                <a:effectLst/>
                <a:latin typeface="Calibri" panose="020F0502020204030204" pitchFamily="34" charset="0"/>
                <a:ea typeface="Calibri" panose="020F0502020204030204" pitchFamily="34" charset="0"/>
                <a:cs typeface="Calibri" panose="020F0502020204030204" pitchFamily="34" charset="0"/>
              </a:rPr>
              <a:t>)</a:t>
            </a:r>
          </a:p>
          <a:p>
            <a:pPr marL="0" marR="0" indent="0" algn="l">
              <a:lnSpc>
                <a:spcPct val="107000"/>
              </a:lnSpc>
              <a:spcBef>
                <a:spcPts val="0"/>
              </a:spcBef>
              <a:spcAft>
                <a:spcPts val="800"/>
              </a:spcAft>
              <a:buNone/>
            </a:pPr>
            <a:r>
              <a:rPr lang="en-US" sz="1900" dirty="0">
                <a:solidFill>
                  <a:srgbClr val="000000"/>
                </a:solidFill>
                <a:latin typeface="Calibri" panose="020F0502020204030204" pitchFamily="34" charset="0"/>
                <a:cs typeface="Calibri" panose="020F0502020204030204" pitchFamily="34" charset="0"/>
              </a:rPr>
              <a:t>-</a:t>
            </a:r>
            <a:r>
              <a:rPr lang="en-US" sz="1900" b="0" i="0" dirty="0">
                <a:solidFill>
                  <a:srgbClr val="000000"/>
                </a:solidFill>
                <a:effectLst/>
                <a:latin typeface="Calibri" panose="020F0502020204030204" pitchFamily="34" charset="0"/>
                <a:cs typeface="Calibri" panose="020F0502020204030204" pitchFamily="34" charset="0"/>
              </a:rPr>
              <a:t>modules can contain functions and also variables of all types (arrays, dictionaries, objects etc.)</a:t>
            </a:r>
            <a:endParaRPr lang="en-US" sz="19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l" rtl="0">
              <a:lnSpc>
                <a:spcPct val="107000"/>
              </a:lnSpc>
              <a:spcBef>
                <a:spcPts val="0"/>
              </a:spcBef>
              <a:spcAft>
                <a:spcPts val="800"/>
              </a:spcAft>
              <a:buNone/>
            </a:pP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-Python there also are built-in modules, such as sys, which are written in C</a:t>
            </a:r>
          </a:p>
          <a:p>
            <a:pPr marL="0" indent="0">
              <a:lnSpc>
                <a:spcPct val="107000"/>
              </a:lnSpc>
              <a:spcBef>
                <a:spcPts val="0"/>
              </a:spcBef>
              <a:spcAft>
                <a:spcPts val="800"/>
              </a:spcAft>
              <a:buNone/>
            </a:pPr>
            <a:r>
              <a:rPr lang="en-US" sz="2000" b="0" i="0" dirty="0">
                <a:effectLst/>
                <a:latin typeface="Calibri" panose="020F0502020204030204" pitchFamily="34" charset="0"/>
                <a:cs typeface="Calibri" panose="020F0502020204030204" pitchFamily="34" charset="0"/>
              </a:rPr>
              <a:t>use modules to break down large programs into small manageable , organized  and reusable files.</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(simplicity, </a:t>
            </a:r>
            <a:r>
              <a:rPr lang="en-US" sz="2000" i="0" dirty="0">
                <a:solidFill>
                  <a:schemeClr val="bg1"/>
                </a:solidFill>
                <a:effectLst/>
                <a:latin typeface="Calibri" panose="020F0502020204030204" pitchFamily="34" charset="0"/>
                <a:cs typeface="Calibri" panose="020F0502020204030204" pitchFamily="34" charset="0"/>
              </a:rPr>
              <a:t>Maintainability, Reusability, Scoping)</a:t>
            </a:r>
            <a:endParaRPr lang="en-US" sz="2000" b="0" i="0" dirty="0">
              <a:solidFill>
                <a:schemeClr val="bg1"/>
              </a:solidFill>
              <a:effectLst/>
              <a:latin typeface="Calibri" panose="020F0502020204030204" pitchFamily="34" charset="0"/>
              <a:cs typeface="Calibri" panose="020F0502020204030204" pitchFamily="34" charset="0"/>
            </a:endParaRPr>
          </a:p>
          <a:p>
            <a:pPr marL="0" indent="0">
              <a:lnSpc>
                <a:spcPct val="107000"/>
              </a:lnSpc>
              <a:spcBef>
                <a:spcPts val="0"/>
              </a:spcBef>
              <a:spcAft>
                <a:spcPts val="800"/>
              </a:spcAft>
              <a:buNone/>
            </a:pPr>
            <a:r>
              <a:rPr lang="en-US" sz="2000" b="0" i="0" dirty="0">
                <a:effectLst/>
                <a:latin typeface="Calibri" panose="020F0502020204030204" pitchFamily="34" charset="0"/>
                <a:cs typeface="Calibri" panose="020F0502020204030204" pitchFamily="34" charset="0"/>
              </a:rPr>
              <a:t>We can define our most used functions in a module and import it, instead of copying their definitions into different programs.</a:t>
            </a:r>
          </a:p>
          <a:p>
            <a:pPr marL="0" indent="0">
              <a:lnSpc>
                <a:spcPct val="107000"/>
              </a:lnSpc>
              <a:spcBef>
                <a:spcPts val="0"/>
              </a:spcBef>
              <a:spcAft>
                <a:spcPts val="800"/>
              </a:spcAft>
              <a:buNone/>
            </a:pPr>
            <a:r>
              <a:rPr lang="en-US" sz="2000" dirty="0">
                <a:solidFill>
                  <a:schemeClr val="bg1"/>
                </a:solidFill>
                <a:latin typeface="Calibri" panose="020F0502020204030204" pitchFamily="34" charset="0"/>
                <a:cs typeface="Calibri" panose="020F0502020204030204" pitchFamily="34" charset="0"/>
              </a:rPr>
              <a:t>There are many modules available: NumPy, Matplotlib,..</a:t>
            </a:r>
          </a:p>
          <a:p>
            <a:pPr marL="0" indent="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685672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0138-02B6-31CC-F653-FFD109E1C655}"/>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Import</a:t>
            </a:r>
          </a:p>
        </p:txBody>
      </p:sp>
      <p:sp>
        <p:nvSpPr>
          <p:cNvPr id="3" name="Content Placeholder 2">
            <a:extLst>
              <a:ext uri="{FF2B5EF4-FFF2-40B4-BE49-F238E27FC236}">
                <a16:creationId xmlns:a16="http://schemas.microsoft.com/office/drawing/2014/main" id="{72833023-223B-8E9F-40C7-760003EC1152}"/>
              </a:ext>
            </a:extLst>
          </p:cNvPr>
          <p:cNvSpPr>
            <a:spLocks noGrp="1"/>
          </p:cNvSpPr>
          <p:nvPr>
            <p:ph idx="1"/>
          </p:nvPr>
        </p:nvSpPr>
        <p:spPr>
          <a:xfrm>
            <a:off x="1141412" y="2249487"/>
            <a:ext cx="10016214" cy="3541714"/>
          </a:xfrm>
        </p:spPr>
        <p:txBody>
          <a:bodyPr>
            <a:normAutofit lnSpcReduction="10000"/>
          </a:bodyPr>
          <a:lstStyle/>
          <a:p>
            <a:pPr marL="0" indent="0">
              <a:buNone/>
            </a:pPr>
            <a:r>
              <a:rPr lang="en-US" dirty="0">
                <a:latin typeface="Calibri" panose="020F0502020204030204" pitchFamily="34" charset="0"/>
                <a:cs typeface="Calibri" panose="020F0502020204030204" pitchFamily="34" charset="0"/>
              </a:rPr>
              <a:t>Use </a:t>
            </a:r>
            <a:r>
              <a:rPr lang="en-US" dirty="0">
                <a:solidFill>
                  <a:srgbClr val="FFD343"/>
                </a:solidFill>
                <a:latin typeface="Calibri" panose="020F0502020204030204" pitchFamily="34" charset="0"/>
                <a:cs typeface="Calibri" panose="020F0502020204030204" pitchFamily="34" charset="0"/>
              </a:rPr>
              <a:t>import</a:t>
            </a:r>
            <a:r>
              <a:rPr lang="en-US" dirty="0">
                <a:latin typeface="Calibri" panose="020F0502020204030204" pitchFamily="34" charset="0"/>
                <a:cs typeface="Calibri" panose="020F0502020204030204" pitchFamily="34" charset="0"/>
              </a:rPr>
              <a:t> keyword to use a module(library)</a:t>
            </a:r>
          </a:p>
          <a:p>
            <a:pPr marL="0" indent="0">
              <a:buNone/>
            </a:pPr>
            <a:r>
              <a:rPr lang="en-US" dirty="0">
                <a:latin typeface="Calibri" panose="020F0502020204030204" pitchFamily="34" charset="0"/>
                <a:cs typeface="Calibri" panose="020F0502020204030204" pitchFamily="34" charset="0"/>
              </a:rPr>
              <a:t>Access methods and attributes with </a:t>
            </a:r>
            <a:r>
              <a:rPr lang="en-US" dirty="0">
                <a:solidFill>
                  <a:srgbClr val="FFD343"/>
                </a:solidFill>
                <a:latin typeface="Calibri" panose="020F0502020204030204" pitchFamily="34" charset="0"/>
                <a:cs typeface="Calibri" panose="020F0502020204030204" pitchFamily="34" charset="0"/>
              </a:rPr>
              <a:t>.</a:t>
            </a:r>
            <a:r>
              <a:rPr lang="en-US" dirty="0" err="1">
                <a:solidFill>
                  <a:srgbClr val="FFD343"/>
                </a:solidFill>
                <a:latin typeface="Calibri" panose="020F0502020204030204" pitchFamily="34" charset="0"/>
                <a:cs typeface="Calibri" panose="020F0502020204030204" pitchFamily="34" charset="0"/>
              </a:rPr>
              <a:t>funcName</a:t>
            </a:r>
            <a:r>
              <a:rPr lang="en-US" dirty="0">
                <a:solidFill>
                  <a:srgbClr val="FFD343"/>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or</a:t>
            </a:r>
            <a:r>
              <a:rPr lang="en-US" dirty="0">
                <a:solidFill>
                  <a:srgbClr val="FFD343"/>
                </a:solidFill>
                <a:latin typeface="Calibri" panose="020F0502020204030204" pitchFamily="34" charset="0"/>
                <a:cs typeface="Calibri" panose="020F0502020204030204" pitchFamily="34" charset="0"/>
              </a:rPr>
              <a:t> .name</a:t>
            </a:r>
          </a:p>
          <a:p>
            <a:pPr marL="0" indent="0">
              <a:buNone/>
            </a:pPr>
            <a:r>
              <a:rPr lang="en-US" b="0" i="0" dirty="0">
                <a:effectLst/>
                <a:latin typeface="Calibri" panose="020F0502020204030204" pitchFamily="34" charset="0"/>
                <a:cs typeface="Calibri" panose="020F0502020204030204" pitchFamily="34" charset="0"/>
              </a:rPr>
              <a:t>We can import specific names from a module without importing the whole module, with </a:t>
            </a:r>
            <a:r>
              <a:rPr lang="en-US" dirty="0">
                <a:solidFill>
                  <a:srgbClr val="FFD343"/>
                </a:solidFill>
                <a:latin typeface="Calibri" panose="020F0502020204030204" pitchFamily="34" charset="0"/>
                <a:cs typeface="Calibri" panose="020F0502020204030204" pitchFamily="34" charset="0"/>
              </a:rPr>
              <a:t>from</a:t>
            </a:r>
            <a:r>
              <a:rPr lang="en-US" dirty="0">
                <a:latin typeface="Calibri" panose="020F0502020204030204" pitchFamily="34" charset="0"/>
                <a:cs typeface="Calibri" panose="020F0502020204030204" pitchFamily="34" charset="0"/>
              </a:rPr>
              <a:t> moduleName </a:t>
            </a:r>
            <a:r>
              <a:rPr lang="en-US" dirty="0">
                <a:solidFill>
                  <a:srgbClr val="FFD343"/>
                </a:solidFill>
                <a:latin typeface="Calibri" panose="020F0502020204030204" pitchFamily="34" charset="0"/>
                <a:cs typeface="Calibri" panose="020F0502020204030204" pitchFamily="34" charset="0"/>
              </a:rPr>
              <a:t>import</a:t>
            </a:r>
            <a:r>
              <a:rPr lang="en-US" dirty="0">
                <a:latin typeface="Calibri" panose="020F0502020204030204" pitchFamily="34" charset="0"/>
                <a:cs typeface="Calibri" panose="020F0502020204030204" pitchFamily="34" charset="0"/>
              </a:rPr>
              <a:t> moduleFunc/moduleAtt </a:t>
            </a:r>
          </a:p>
          <a:p>
            <a:pPr marL="0" indent="0">
              <a:buNone/>
            </a:pPr>
            <a:r>
              <a:rPr lang="en-US" b="0" i="0" dirty="0">
                <a:solidFill>
                  <a:schemeClr val="bg1"/>
                </a:solidFill>
                <a:effectLst/>
                <a:latin typeface="Calibri" panose="020F0502020204030204" pitchFamily="34" charset="0"/>
                <a:cs typeface="Calibri" panose="020F0502020204030204" pitchFamily="34" charset="0"/>
              </a:rPr>
              <a:t>-In such cases, we don't use the dot operator</a:t>
            </a:r>
          </a:p>
          <a:p>
            <a:pPr marL="0" indent="0">
              <a:buNone/>
            </a:pPr>
            <a:r>
              <a:rPr lang="en-US" b="0" i="0" dirty="0">
                <a:effectLst/>
                <a:latin typeface="Calibri" panose="020F0502020204030204" pitchFamily="34" charset="0"/>
                <a:cs typeface="Calibri" panose="020F0502020204030204" pitchFamily="34" charset="0"/>
              </a:rPr>
              <a:t>import all names/definitions from a module using: </a:t>
            </a:r>
            <a:r>
              <a:rPr lang="en-US" dirty="0">
                <a:solidFill>
                  <a:srgbClr val="FFD343"/>
                </a:solidFill>
                <a:latin typeface="Calibri" panose="020F0502020204030204" pitchFamily="34" charset="0"/>
                <a:cs typeface="Calibri" panose="020F0502020204030204" pitchFamily="34" charset="0"/>
              </a:rPr>
              <a:t>from</a:t>
            </a:r>
            <a:r>
              <a:rPr lang="en-US" dirty="0">
                <a:latin typeface="Calibri" panose="020F0502020204030204" pitchFamily="34" charset="0"/>
                <a:cs typeface="Calibri" panose="020F0502020204030204" pitchFamily="34" charset="0"/>
              </a:rPr>
              <a:t> moduleName </a:t>
            </a:r>
            <a:r>
              <a:rPr lang="en-US" dirty="0">
                <a:solidFill>
                  <a:srgbClr val="FFD343"/>
                </a:solidFill>
                <a:latin typeface="Calibri" panose="020F0502020204030204" pitchFamily="34" charset="0"/>
                <a:cs typeface="Calibri" panose="020F0502020204030204" pitchFamily="34" charset="0"/>
              </a:rPr>
              <a:t>import *</a:t>
            </a:r>
          </a:p>
          <a:p>
            <a:pPr marL="0" indent="0">
              <a:buNone/>
            </a:pPr>
            <a:r>
              <a:rPr lang="en-US" dirty="0">
                <a:solidFill>
                  <a:schemeClr val="bg1"/>
                </a:solidFill>
                <a:latin typeface="Calibri" panose="020F0502020204030204" pitchFamily="34" charset="0"/>
                <a:cs typeface="Calibri" panose="020F0502020204030204" pitchFamily="34" charset="0"/>
              </a:rPr>
              <a:t>-use </a:t>
            </a:r>
            <a:r>
              <a:rPr lang="en-US" dirty="0">
                <a:solidFill>
                  <a:srgbClr val="FFD343"/>
                </a:solidFill>
                <a:latin typeface="Calibri" panose="020F0502020204030204" pitchFamily="34" charset="0"/>
                <a:cs typeface="Calibri" panose="020F0502020204030204" pitchFamily="34" charset="0"/>
              </a:rPr>
              <a:t>as</a:t>
            </a:r>
            <a:r>
              <a:rPr lang="en-US" dirty="0">
                <a:solidFill>
                  <a:schemeClr val="bg1"/>
                </a:solidFill>
                <a:latin typeface="Calibri" panose="020F0502020204030204" pitchFamily="34" charset="0"/>
                <a:cs typeface="Calibri" panose="020F0502020204030204" pitchFamily="34" charset="0"/>
              </a:rPr>
              <a:t> to change module library: </a:t>
            </a:r>
            <a:r>
              <a:rPr lang="en-US" dirty="0">
                <a:solidFill>
                  <a:srgbClr val="FFD343"/>
                </a:solidFill>
                <a:latin typeface="Calibri" panose="020F0502020204030204" pitchFamily="34" charset="0"/>
                <a:cs typeface="Calibri" panose="020F0502020204030204" pitchFamily="34" charset="0"/>
              </a:rPr>
              <a:t>import</a:t>
            </a:r>
            <a:r>
              <a:rPr lang="en-US" dirty="0">
                <a:solidFill>
                  <a:schemeClr val="bg1"/>
                </a:solidFill>
                <a:latin typeface="Calibri" panose="020F0502020204030204" pitchFamily="34" charset="0"/>
                <a:cs typeface="Calibri" panose="020F0502020204030204" pitchFamily="34" charset="0"/>
              </a:rPr>
              <a:t> moduleName </a:t>
            </a:r>
            <a:r>
              <a:rPr lang="en-US" dirty="0">
                <a:solidFill>
                  <a:srgbClr val="FFD343"/>
                </a:solidFill>
                <a:latin typeface="Calibri" panose="020F0502020204030204" pitchFamily="34" charset="0"/>
                <a:cs typeface="Calibri" panose="020F0502020204030204" pitchFamily="34" charset="0"/>
              </a:rPr>
              <a:t>as</a:t>
            </a:r>
            <a:r>
              <a:rPr lang="en-US" dirty="0">
                <a:solidFill>
                  <a:schemeClr val="bg1"/>
                </a:solidFill>
                <a:latin typeface="Calibri" panose="020F0502020204030204" pitchFamily="34" charset="0"/>
                <a:cs typeface="Calibri" panose="020F0502020204030204" pitchFamily="34" charset="0"/>
              </a:rPr>
              <a:t> mN</a:t>
            </a:r>
          </a:p>
        </p:txBody>
      </p:sp>
    </p:spTree>
    <p:extLst>
      <p:ext uri="{BB962C8B-B14F-4D97-AF65-F5344CB8AC3E}">
        <p14:creationId xmlns:p14="http://schemas.microsoft.com/office/powerpoint/2010/main" val="3593383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31464-71D2-CDEE-57A4-704C76C1A4E5}"/>
              </a:ext>
            </a:extLst>
          </p:cNvPr>
          <p:cNvSpPr>
            <a:spLocks noGrp="1"/>
          </p:cNvSpPr>
          <p:nvPr>
            <p:ph type="title"/>
          </p:nvPr>
        </p:nvSpPr>
        <p:spPr/>
        <p:txBody>
          <a:bodyPr/>
          <a:lstStyle/>
          <a:p>
            <a:r>
              <a:rPr lang="en-US" i="0" dirty="0">
                <a:solidFill>
                  <a:schemeClr val="bg1"/>
                </a:solidFill>
                <a:effectLst/>
                <a:latin typeface="Cambria" panose="02040503050406030204" pitchFamily="18" charset="0"/>
                <a:ea typeface="Cambria" panose="02040503050406030204" pitchFamily="18" charset="0"/>
              </a:rPr>
              <a:t>Reloading a module</a:t>
            </a:r>
            <a:endParaRPr lang="en-US" dirty="0">
              <a:solidFill>
                <a:schemeClr val="bg1"/>
              </a:solidFill>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B62A3B77-D13C-F3C5-9CED-85BF550B138A}"/>
              </a:ext>
            </a:extLst>
          </p:cNvPr>
          <p:cNvSpPr>
            <a:spLocks noGrp="1"/>
          </p:cNvSpPr>
          <p:nvPr>
            <p:ph idx="1"/>
          </p:nvPr>
        </p:nvSpPr>
        <p:spPr/>
        <p:txBody>
          <a:bodyPr>
            <a:normAutofit/>
          </a:bodyPr>
          <a:lstStyle/>
          <a:p>
            <a:pPr marL="0" indent="0">
              <a:buNone/>
            </a:pPr>
            <a:r>
              <a:rPr lang="en-US" sz="2000" b="0" i="0" dirty="0">
                <a:effectLst/>
                <a:latin typeface="Calibri" panose="020F0502020204030204" pitchFamily="34" charset="0"/>
                <a:cs typeface="Calibri" panose="020F0502020204030204" pitchFamily="34" charset="0"/>
              </a:rPr>
              <a:t>The Python interpreter imports a module only once during a session. This makes things more efficient.</a:t>
            </a:r>
          </a:p>
          <a:p>
            <a:pPr marL="0" indent="0">
              <a:buNone/>
            </a:pPr>
            <a:endParaRPr lang="en-US" sz="2000" dirty="0">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Now if our module changed during the course of the program, we would have to reload it. One way to do this is to restart the interpreter(not recommended)</a:t>
            </a:r>
          </a:p>
          <a:p>
            <a:pPr marL="0" indent="0">
              <a:buNone/>
            </a:pPr>
            <a:r>
              <a:rPr lang="en-US" sz="2000" dirty="0">
                <a:latin typeface="Calibri" panose="020F0502020204030204" pitchFamily="34" charset="0"/>
                <a:cs typeface="Calibri" panose="020F0502020204030204" pitchFamily="34" charset="0"/>
              </a:rPr>
              <a:t>Instead use the reload() function inside the importlib(imp) module to reload a module. We can do it in the following ways:</a:t>
            </a:r>
          </a:p>
        </p:txBody>
      </p:sp>
      <p:pic>
        <p:nvPicPr>
          <p:cNvPr id="9" name="Picture 8">
            <a:extLst>
              <a:ext uri="{FF2B5EF4-FFF2-40B4-BE49-F238E27FC236}">
                <a16:creationId xmlns:a16="http://schemas.microsoft.com/office/drawing/2014/main" id="{624050A8-0493-4829-1149-3DDF92917B37}"/>
              </a:ext>
            </a:extLst>
          </p:cNvPr>
          <p:cNvPicPr>
            <a:picLocks noChangeAspect="1"/>
          </p:cNvPicPr>
          <p:nvPr/>
        </p:nvPicPr>
        <p:blipFill>
          <a:blip r:embed="rId2"/>
          <a:stretch>
            <a:fillRect/>
          </a:stretch>
        </p:blipFill>
        <p:spPr>
          <a:xfrm>
            <a:off x="1240223" y="3070904"/>
            <a:ext cx="4983912" cy="800169"/>
          </a:xfrm>
          <a:prstGeom prst="rect">
            <a:avLst/>
          </a:prstGeom>
        </p:spPr>
      </p:pic>
      <p:pic>
        <p:nvPicPr>
          <p:cNvPr id="11" name="Picture 10">
            <a:extLst>
              <a:ext uri="{FF2B5EF4-FFF2-40B4-BE49-F238E27FC236}">
                <a16:creationId xmlns:a16="http://schemas.microsoft.com/office/drawing/2014/main" id="{C1371275-326E-9EEB-AECD-0EADBA12E0E6}"/>
              </a:ext>
            </a:extLst>
          </p:cNvPr>
          <p:cNvPicPr>
            <a:picLocks noChangeAspect="1"/>
          </p:cNvPicPr>
          <p:nvPr/>
        </p:nvPicPr>
        <p:blipFill>
          <a:blip r:embed="rId3"/>
          <a:stretch>
            <a:fillRect/>
          </a:stretch>
        </p:blipFill>
        <p:spPr>
          <a:xfrm>
            <a:off x="6399877" y="3055662"/>
            <a:ext cx="1676545" cy="830652"/>
          </a:xfrm>
          <a:prstGeom prst="rect">
            <a:avLst/>
          </a:prstGeom>
        </p:spPr>
      </p:pic>
      <p:pic>
        <p:nvPicPr>
          <p:cNvPr id="13" name="Picture 12">
            <a:extLst>
              <a:ext uri="{FF2B5EF4-FFF2-40B4-BE49-F238E27FC236}">
                <a16:creationId xmlns:a16="http://schemas.microsoft.com/office/drawing/2014/main" id="{9BAC6000-ED32-2EFC-02E7-13748281F6CB}"/>
              </a:ext>
            </a:extLst>
          </p:cNvPr>
          <p:cNvPicPr>
            <a:picLocks noChangeAspect="1"/>
          </p:cNvPicPr>
          <p:nvPr/>
        </p:nvPicPr>
        <p:blipFill>
          <a:blip r:embed="rId4"/>
          <a:stretch>
            <a:fillRect/>
          </a:stretch>
        </p:blipFill>
        <p:spPr>
          <a:xfrm>
            <a:off x="8180831" y="3352868"/>
            <a:ext cx="3185436" cy="236240"/>
          </a:xfrm>
          <a:prstGeom prst="rect">
            <a:avLst/>
          </a:prstGeom>
        </p:spPr>
      </p:pic>
      <p:pic>
        <p:nvPicPr>
          <p:cNvPr id="16" name="Picture 15">
            <a:extLst>
              <a:ext uri="{FF2B5EF4-FFF2-40B4-BE49-F238E27FC236}">
                <a16:creationId xmlns:a16="http://schemas.microsoft.com/office/drawing/2014/main" id="{247BF8A7-F497-F653-69B5-1C6B9DA892A2}"/>
              </a:ext>
            </a:extLst>
          </p:cNvPr>
          <p:cNvPicPr>
            <a:picLocks noChangeAspect="1"/>
          </p:cNvPicPr>
          <p:nvPr/>
        </p:nvPicPr>
        <p:blipFill>
          <a:blip r:embed="rId5"/>
          <a:stretch>
            <a:fillRect/>
          </a:stretch>
        </p:blipFill>
        <p:spPr>
          <a:xfrm>
            <a:off x="4662013" y="5430521"/>
            <a:ext cx="2424986" cy="1182097"/>
          </a:xfrm>
          <a:prstGeom prst="rect">
            <a:avLst/>
          </a:prstGeom>
        </p:spPr>
      </p:pic>
      <p:pic>
        <p:nvPicPr>
          <p:cNvPr id="18" name="Picture 17">
            <a:extLst>
              <a:ext uri="{FF2B5EF4-FFF2-40B4-BE49-F238E27FC236}">
                <a16:creationId xmlns:a16="http://schemas.microsoft.com/office/drawing/2014/main" id="{C70E1BCE-ADA6-C7BC-C7E4-954B75AE1684}"/>
              </a:ext>
            </a:extLst>
          </p:cNvPr>
          <p:cNvPicPr>
            <a:picLocks noChangeAspect="1"/>
          </p:cNvPicPr>
          <p:nvPr/>
        </p:nvPicPr>
        <p:blipFill>
          <a:blip r:embed="rId6"/>
          <a:stretch>
            <a:fillRect/>
          </a:stretch>
        </p:blipFill>
        <p:spPr>
          <a:xfrm>
            <a:off x="7361199" y="5740776"/>
            <a:ext cx="3246401" cy="449619"/>
          </a:xfrm>
          <a:prstGeom prst="rect">
            <a:avLst/>
          </a:prstGeom>
        </p:spPr>
      </p:pic>
    </p:spTree>
    <p:extLst>
      <p:ext uri="{BB962C8B-B14F-4D97-AF65-F5344CB8AC3E}">
        <p14:creationId xmlns:p14="http://schemas.microsoft.com/office/powerpoint/2010/main" val="41845294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9263-FD0A-F54A-E867-633DD7F40336}"/>
              </a:ext>
            </a:extLst>
          </p:cNvPr>
          <p:cNvSpPr>
            <a:spLocks noGrp="1"/>
          </p:cNvSpPr>
          <p:nvPr>
            <p:ph type="title"/>
          </p:nvPr>
        </p:nvSpPr>
        <p:spPr/>
        <p:txBody>
          <a:bodyPr/>
          <a:lstStyle/>
          <a:p>
            <a:r>
              <a:rPr lang="en-US" i="0" cap="none" dirty="0" err="1">
                <a:solidFill>
                  <a:schemeClr val="bg1"/>
                </a:solidFill>
                <a:effectLst/>
                <a:latin typeface="Cambria" panose="02040503050406030204" pitchFamily="18" charset="0"/>
                <a:ea typeface="Cambria" panose="02040503050406030204" pitchFamily="18" charset="0"/>
              </a:rPr>
              <a:t>dir</a:t>
            </a:r>
            <a:r>
              <a:rPr lang="en-US" i="0" cap="none" dirty="0">
                <a:solidFill>
                  <a:schemeClr val="bg1"/>
                </a:solidFill>
                <a:effectLst/>
                <a:latin typeface="Cambria" panose="02040503050406030204" pitchFamily="18" charset="0"/>
                <a:ea typeface="Cambria" panose="02040503050406030204" pitchFamily="18" charset="0"/>
              </a:rPr>
              <a:t>() Built-in Function</a:t>
            </a:r>
            <a:endParaRPr lang="en-US" cap="none" dirty="0">
              <a:solidFill>
                <a:schemeClr val="bg1"/>
              </a:solidFill>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C52A2BC2-E5E7-9450-F0F0-428B1A654EDE}"/>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We can use the </a:t>
            </a:r>
            <a:r>
              <a:rPr lang="en-US" dirty="0" err="1">
                <a:latin typeface="Calibri" panose="020F0502020204030204" pitchFamily="34" charset="0"/>
                <a:cs typeface="Calibri" panose="020F0502020204030204" pitchFamily="34" charset="0"/>
              </a:rPr>
              <a:t>dir</a:t>
            </a:r>
            <a:r>
              <a:rPr lang="en-US" dirty="0">
                <a:latin typeface="Calibri" panose="020F0502020204030204" pitchFamily="34" charset="0"/>
                <a:cs typeface="Calibri" panose="020F0502020204030204" pitchFamily="34" charset="0"/>
              </a:rPr>
              <a:t>() function to find out names that are defined inside a module.</a:t>
            </a:r>
          </a:p>
          <a:p>
            <a:pPr marL="0" indent="0">
              <a:buNone/>
            </a:pPr>
            <a:r>
              <a:rPr lang="en-US" sz="2000" b="0" i="0" dirty="0">
                <a:solidFill>
                  <a:schemeClr val="bg1"/>
                </a:solidFill>
                <a:effectLst/>
                <a:latin typeface="Calibri" panose="020F0502020204030204" pitchFamily="34" charset="0"/>
                <a:cs typeface="Calibri" panose="020F0502020204030204" pitchFamily="34" charset="0"/>
              </a:rPr>
              <a:t>-All other names that begin with an underscore are default Python attributes associated with the module (not user-defined).</a:t>
            </a:r>
          </a:p>
          <a:p>
            <a:pPr marL="0" indent="0">
              <a:buNone/>
            </a:pPr>
            <a:r>
              <a:rPr lang="en-US" sz="2000" dirty="0">
                <a:solidFill>
                  <a:schemeClr val="bg1"/>
                </a:solidFill>
                <a:latin typeface="Calibri" panose="020F0502020204030204" pitchFamily="34" charset="0"/>
                <a:cs typeface="Calibri" panose="020F0502020204030204" pitchFamily="34" charset="0"/>
              </a:rPr>
              <a:t>-All the names defined in our current namespace can be found out using the </a:t>
            </a:r>
            <a:r>
              <a:rPr lang="en-US" sz="2000" dirty="0" err="1">
                <a:solidFill>
                  <a:schemeClr val="bg1"/>
                </a:solidFill>
                <a:latin typeface="Calibri" panose="020F0502020204030204" pitchFamily="34" charset="0"/>
                <a:cs typeface="Calibri" panose="020F0502020204030204" pitchFamily="34" charset="0"/>
              </a:rPr>
              <a:t>dir</a:t>
            </a:r>
            <a:r>
              <a:rPr lang="en-US" sz="2000" dirty="0">
                <a:solidFill>
                  <a:schemeClr val="bg1"/>
                </a:solidFill>
                <a:latin typeface="Calibri" panose="020F0502020204030204" pitchFamily="34" charset="0"/>
                <a:cs typeface="Calibri" panose="020F0502020204030204" pitchFamily="34" charset="0"/>
              </a:rPr>
              <a:t>() function without any arguments.</a:t>
            </a:r>
          </a:p>
        </p:txBody>
      </p:sp>
      <p:pic>
        <p:nvPicPr>
          <p:cNvPr id="4" name="Picture 3">
            <a:extLst>
              <a:ext uri="{FF2B5EF4-FFF2-40B4-BE49-F238E27FC236}">
                <a16:creationId xmlns:a16="http://schemas.microsoft.com/office/drawing/2014/main" id="{6A23AB6C-A5EE-6B97-2B3C-9D3D24D34F9F}"/>
              </a:ext>
            </a:extLst>
          </p:cNvPr>
          <p:cNvPicPr>
            <a:picLocks noChangeAspect="1"/>
          </p:cNvPicPr>
          <p:nvPr/>
        </p:nvPicPr>
        <p:blipFill>
          <a:blip r:embed="rId2"/>
          <a:stretch>
            <a:fillRect/>
          </a:stretch>
        </p:blipFill>
        <p:spPr>
          <a:xfrm>
            <a:off x="3884419" y="4657354"/>
            <a:ext cx="2209992" cy="510584"/>
          </a:xfrm>
          <a:prstGeom prst="rect">
            <a:avLst/>
          </a:prstGeom>
        </p:spPr>
      </p:pic>
      <p:pic>
        <p:nvPicPr>
          <p:cNvPr id="5" name="Picture 4">
            <a:extLst>
              <a:ext uri="{FF2B5EF4-FFF2-40B4-BE49-F238E27FC236}">
                <a16:creationId xmlns:a16="http://schemas.microsoft.com/office/drawing/2014/main" id="{6217B428-1199-D858-9E12-D14CF3C2621E}"/>
              </a:ext>
            </a:extLst>
          </p:cNvPr>
          <p:cNvPicPr>
            <a:picLocks noChangeAspect="1"/>
          </p:cNvPicPr>
          <p:nvPr/>
        </p:nvPicPr>
        <p:blipFill>
          <a:blip r:embed="rId3"/>
          <a:stretch>
            <a:fillRect/>
          </a:stretch>
        </p:blipFill>
        <p:spPr>
          <a:xfrm>
            <a:off x="1277599" y="5280617"/>
            <a:ext cx="9289585" cy="1021168"/>
          </a:xfrm>
          <a:prstGeom prst="rect">
            <a:avLst/>
          </a:prstGeom>
        </p:spPr>
      </p:pic>
    </p:spTree>
    <p:extLst>
      <p:ext uri="{BB962C8B-B14F-4D97-AF65-F5344CB8AC3E}">
        <p14:creationId xmlns:p14="http://schemas.microsoft.com/office/powerpoint/2010/main" val="728525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7A6F-64B4-E71B-83A1-681826AE74A7}"/>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Variable names</a:t>
            </a:r>
          </a:p>
        </p:txBody>
      </p:sp>
      <p:sp>
        <p:nvSpPr>
          <p:cNvPr id="3" name="Content Placeholder 2">
            <a:extLst>
              <a:ext uri="{FF2B5EF4-FFF2-40B4-BE49-F238E27FC236}">
                <a16:creationId xmlns:a16="http://schemas.microsoft.com/office/drawing/2014/main" id="{DEF716BF-321A-9BA3-2839-86F06E57AC25}"/>
              </a:ext>
            </a:extLst>
          </p:cNvPr>
          <p:cNvSpPr>
            <a:spLocks noGrp="1"/>
          </p:cNvSpPr>
          <p:nvPr>
            <p:ph idx="1"/>
          </p:nvPr>
        </p:nvSpPr>
        <p:spPr>
          <a:xfrm>
            <a:off x="1141412" y="2249487"/>
            <a:ext cx="9905999" cy="2453996"/>
          </a:xfrm>
        </p:spPr>
        <p:txBody>
          <a:bodyPr>
            <a:normAutofit/>
          </a:bodyPr>
          <a:lstStyle/>
          <a:p>
            <a:r>
              <a:rPr lang="en-US" sz="1900" b="0" i="0" dirty="0">
                <a:solidFill>
                  <a:srgbClr val="000000"/>
                </a:solidFill>
                <a:effectLst/>
                <a:latin typeface="Calibri" panose="020F0502020204030204" pitchFamily="34" charset="0"/>
                <a:cs typeface="Calibri" panose="020F0502020204030204" pitchFamily="34" charset="0"/>
              </a:rPr>
              <a:t>A variable name can only contain alpha-numeric characters and underscores (A-z, 0-9, and _ )</a:t>
            </a:r>
          </a:p>
          <a:p>
            <a:pPr algn="l">
              <a:buFont typeface="Arial" panose="020B0604020202020204" pitchFamily="34" charset="0"/>
              <a:buChar char="•"/>
            </a:pPr>
            <a:r>
              <a:rPr lang="en-US" sz="1900" b="0" i="0" dirty="0">
                <a:solidFill>
                  <a:srgbClr val="000000"/>
                </a:solidFill>
                <a:effectLst/>
                <a:latin typeface="Calibri" panose="020F0502020204030204" pitchFamily="34" charset="0"/>
                <a:cs typeface="Calibri" panose="020F0502020204030204" pitchFamily="34" charset="0"/>
              </a:rPr>
              <a:t>A variable name must start with a letter or the underscore character(A variable name cannot start with a number)</a:t>
            </a:r>
          </a:p>
          <a:p>
            <a:pPr algn="l">
              <a:buFont typeface="Arial" panose="020B0604020202020204" pitchFamily="34" charset="0"/>
              <a:buChar char="•"/>
            </a:pPr>
            <a:r>
              <a:rPr lang="en-US" sz="1900" b="0" i="0" dirty="0">
                <a:solidFill>
                  <a:srgbClr val="000000"/>
                </a:solidFill>
                <a:effectLst/>
                <a:latin typeface="Calibri" panose="020F0502020204030204" pitchFamily="34" charset="0"/>
                <a:cs typeface="Calibri" panose="020F0502020204030204" pitchFamily="34" charset="0"/>
              </a:rPr>
              <a:t>Variable names are case-sensitive (age, Age and AGE are three different variables)</a:t>
            </a:r>
          </a:p>
        </p:txBody>
      </p:sp>
      <p:sp>
        <p:nvSpPr>
          <p:cNvPr id="5" name="TextBox 4">
            <a:extLst>
              <a:ext uri="{FF2B5EF4-FFF2-40B4-BE49-F238E27FC236}">
                <a16:creationId xmlns:a16="http://schemas.microsoft.com/office/drawing/2014/main" id="{9D1A9562-382A-E1B4-11CB-CBBA0A640B57}"/>
              </a:ext>
            </a:extLst>
          </p:cNvPr>
          <p:cNvSpPr txBox="1"/>
          <p:nvPr/>
        </p:nvSpPr>
        <p:spPr>
          <a:xfrm>
            <a:off x="1141414" y="4314377"/>
            <a:ext cx="9905997" cy="1600438"/>
          </a:xfrm>
          <a:prstGeom prst="rect">
            <a:avLst/>
          </a:prstGeom>
          <a:noFill/>
        </p:spPr>
        <p:txBody>
          <a:bodyPr wrap="square">
            <a:spAutoFit/>
          </a:bodyPr>
          <a:lstStyle/>
          <a:p>
            <a:pPr algn="l"/>
            <a:r>
              <a:rPr lang="en-US" sz="2000" b="0" i="0" dirty="0">
                <a:solidFill>
                  <a:srgbClr val="FFD343"/>
                </a:solidFill>
                <a:effectLst/>
                <a:latin typeface="Cambria" panose="02040503050406030204" pitchFamily="18" charset="0"/>
                <a:ea typeface="Cambria" panose="02040503050406030204" pitchFamily="18" charset="0"/>
                <a:cs typeface="Calibri" panose="020F0502020204030204" pitchFamily="34" charset="0"/>
              </a:rPr>
              <a:t>Multi Words Variable Names:</a:t>
            </a:r>
          </a:p>
          <a:p>
            <a:pPr algn="l"/>
            <a:r>
              <a:rPr lang="en-US" b="0" i="0" dirty="0">
                <a:effectLst/>
                <a:latin typeface="Calibri" panose="020F0502020204030204" pitchFamily="34" charset="0"/>
                <a:cs typeface="Calibri" panose="020F0502020204030204" pitchFamily="34" charset="0"/>
              </a:rPr>
              <a:t>Variable names with more than one word can be difficult to read.</a:t>
            </a:r>
          </a:p>
          <a:p>
            <a:r>
              <a:rPr lang="en-US" sz="2000" b="0" i="0" dirty="0">
                <a:solidFill>
                  <a:srgbClr val="FFD343"/>
                </a:solidFill>
                <a:effectLst/>
                <a:latin typeface="Calibri" panose="020F0502020204030204" pitchFamily="34" charset="0"/>
                <a:ea typeface="Cambria" panose="02040503050406030204" pitchFamily="18" charset="0"/>
                <a:cs typeface="Calibri" panose="020F0502020204030204" pitchFamily="34" charset="0"/>
              </a:rPr>
              <a:t>Camel Case</a:t>
            </a:r>
            <a:r>
              <a:rPr lang="en-US" sz="2000" b="0" i="0" dirty="0">
                <a:solidFill>
                  <a:srgbClr val="FFD343"/>
                </a:solidFill>
                <a:effectLst/>
                <a:latin typeface="Cambria" panose="02040503050406030204" pitchFamily="18" charset="0"/>
                <a:ea typeface="Cambria" panose="02040503050406030204" pitchFamily="18" charset="0"/>
                <a:cs typeface="Calibri" panose="020F0502020204030204" pitchFamily="34" charset="0"/>
              </a:rPr>
              <a:t>: </a:t>
            </a:r>
            <a:r>
              <a:rPr lang="en-US" b="0" i="0" dirty="0">
                <a:effectLst/>
                <a:latin typeface="Calibri" panose="020F0502020204030204" pitchFamily="34" charset="0"/>
                <a:cs typeface="Calibri" panose="020F0502020204030204" pitchFamily="34" charset="0"/>
              </a:rPr>
              <a:t>Each word, except the first, starts with a capital letter:</a:t>
            </a:r>
            <a:r>
              <a:rPr lang="en-US" dirty="0">
                <a:latin typeface="Calibri" panose="020F0502020204030204" pitchFamily="34" charset="0"/>
                <a:cs typeface="Calibri" panose="020F0502020204030204" pitchFamily="34" charset="0"/>
              </a:rPr>
              <a:t> myVariableName</a:t>
            </a:r>
          </a:p>
          <a:p>
            <a:r>
              <a:rPr lang="en-US" sz="2000" b="0" i="0" dirty="0">
                <a:solidFill>
                  <a:srgbClr val="FFD343"/>
                </a:solidFill>
                <a:effectLst/>
                <a:latin typeface="Calibri" panose="020F0502020204030204" pitchFamily="34" charset="0"/>
                <a:cs typeface="Calibri" panose="020F0502020204030204" pitchFamily="34" charset="0"/>
              </a:rPr>
              <a:t>Pascal Case: </a:t>
            </a:r>
            <a:r>
              <a:rPr lang="en-US" b="0" i="0" dirty="0">
                <a:effectLst/>
                <a:latin typeface="Calibri" panose="020F0502020204030204" pitchFamily="34" charset="0"/>
                <a:cs typeface="Calibri" panose="020F0502020204030204" pitchFamily="34" charset="0"/>
              </a:rPr>
              <a:t>Each word starts with a capital letter: MyVariableName</a:t>
            </a:r>
          </a:p>
          <a:p>
            <a:r>
              <a:rPr lang="en-US" sz="2000" b="0" i="0" dirty="0">
                <a:solidFill>
                  <a:srgbClr val="FFD343"/>
                </a:solidFill>
                <a:effectLst/>
                <a:latin typeface="Calibri" panose="020F0502020204030204" pitchFamily="34" charset="0"/>
                <a:cs typeface="Calibri" panose="020F0502020204030204" pitchFamily="34" charset="0"/>
              </a:rPr>
              <a:t>Snake Case: </a:t>
            </a:r>
            <a:r>
              <a:rPr lang="en-US" b="0" i="0" dirty="0">
                <a:effectLst/>
                <a:latin typeface="Calibri" panose="020F0502020204030204" pitchFamily="34" charset="0"/>
                <a:cs typeface="Calibri" panose="020F0502020204030204" pitchFamily="34" charset="0"/>
              </a:rPr>
              <a:t>Each word is separated by an underscore character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my_variable_name</a:t>
            </a:r>
            <a:endParaRPr lang="en-US"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98245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DCBEFB-E850-4849-0198-559905AF357D}"/>
              </a:ext>
            </a:extLst>
          </p:cNvPr>
          <p:cNvSpPr>
            <a:spLocks noGrp="1"/>
          </p:cNvSpPr>
          <p:nvPr>
            <p:ph idx="1"/>
          </p:nvPr>
        </p:nvSpPr>
        <p:spPr>
          <a:xfrm>
            <a:off x="1143000" y="1757463"/>
            <a:ext cx="9905999" cy="3541714"/>
          </a:xfrm>
        </p:spPr>
        <p:txBody>
          <a:bodyPr>
            <a:normAutofit/>
          </a:bodyPr>
          <a:lstStyle/>
          <a:p>
            <a:pPr marL="0" indent="0">
              <a:buNone/>
            </a:pPr>
            <a:r>
              <a:rPr lang="en-US" dirty="0">
                <a:latin typeface="Calibri" panose="020F0502020204030204" pitchFamily="34" charset="0"/>
                <a:cs typeface="Calibri" panose="020F0502020204030204" pitchFamily="34" charset="0"/>
              </a:rPr>
              <a:t>While importing a module, Python looks at several places. Interpreter first looks for a built-in module. Then(if built-in module not found), Python looks into a list of directories defined in </a:t>
            </a:r>
            <a:r>
              <a:rPr lang="en-US" dirty="0" err="1">
                <a:latin typeface="Calibri" panose="020F0502020204030204" pitchFamily="34" charset="0"/>
                <a:cs typeface="Calibri" panose="020F0502020204030204" pitchFamily="34" charset="0"/>
              </a:rPr>
              <a:t>sys.path</a:t>
            </a:r>
            <a:r>
              <a:rPr lang="en-US" dirty="0">
                <a:latin typeface="Calibri" panose="020F0502020204030204" pitchFamily="34" charset="0"/>
                <a:cs typeface="Calibri" panose="020F0502020204030204" pitchFamily="34" charset="0"/>
              </a:rPr>
              <a:t>. The search is in this order.</a:t>
            </a:r>
          </a:p>
          <a:p>
            <a:pPr marL="457200" indent="-457200">
              <a:buFont typeface="+mj-lt"/>
              <a:buAutoNum type="arabicPeriod"/>
            </a:pPr>
            <a:r>
              <a:rPr lang="en-US" dirty="0">
                <a:latin typeface="Calibri" panose="020F0502020204030204" pitchFamily="34" charset="0"/>
                <a:cs typeface="Calibri" panose="020F0502020204030204" pitchFamily="34" charset="0"/>
              </a:rPr>
              <a:t>The current directory.</a:t>
            </a:r>
          </a:p>
          <a:p>
            <a:pPr marL="457200" indent="-457200">
              <a:buFont typeface="+mj-lt"/>
              <a:buAutoNum type="arabicPeriod"/>
            </a:pPr>
            <a:r>
              <a:rPr lang="en-US" dirty="0">
                <a:latin typeface="Calibri" panose="020F0502020204030204" pitchFamily="34" charset="0"/>
                <a:cs typeface="Calibri" panose="020F0502020204030204" pitchFamily="34" charset="0"/>
              </a:rPr>
              <a:t>PYTHONPATH (an environment variable with a list of directories).</a:t>
            </a:r>
          </a:p>
          <a:p>
            <a:pPr marL="457200" indent="-457200">
              <a:buFont typeface="+mj-lt"/>
              <a:buAutoNum type="arabicPeriod"/>
            </a:pPr>
            <a:r>
              <a:rPr lang="en-US" dirty="0">
                <a:latin typeface="Calibri" panose="020F0502020204030204" pitchFamily="34" charset="0"/>
                <a:cs typeface="Calibri" panose="020F0502020204030204" pitchFamily="34" charset="0"/>
              </a:rPr>
              <a:t>The installation-dependent default directory.</a:t>
            </a:r>
          </a:p>
        </p:txBody>
      </p:sp>
      <p:pic>
        <p:nvPicPr>
          <p:cNvPr id="6" name="Picture 5">
            <a:extLst>
              <a:ext uri="{FF2B5EF4-FFF2-40B4-BE49-F238E27FC236}">
                <a16:creationId xmlns:a16="http://schemas.microsoft.com/office/drawing/2014/main" id="{DA2AB441-21B4-21E2-AEE6-B11A2134A736}"/>
              </a:ext>
            </a:extLst>
          </p:cNvPr>
          <p:cNvPicPr>
            <a:picLocks noChangeAspect="1"/>
          </p:cNvPicPr>
          <p:nvPr/>
        </p:nvPicPr>
        <p:blipFill rotWithShape="1">
          <a:blip r:embed="rId2"/>
          <a:srcRect l="715"/>
          <a:stretch/>
        </p:blipFill>
        <p:spPr>
          <a:xfrm>
            <a:off x="4630367" y="4999611"/>
            <a:ext cx="5982055" cy="1583179"/>
          </a:xfrm>
          <a:prstGeom prst="rect">
            <a:avLst/>
          </a:prstGeom>
        </p:spPr>
      </p:pic>
    </p:spTree>
    <p:extLst>
      <p:ext uri="{BB962C8B-B14F-4D97-AF65-F5344CB8AC3E}">
        <p14:creationId xmlns:p14="http://schemas.microsoft.com/office/powerpoint/2010/main" val="14215711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704B-3828-3A99-A89B-493D7C4E406B}"/>
              </a:ext>
            </a:extLst>
          </p:cNvPr>
          <p:cNvSpPr>
            <a:spLocks noGrp="1"/>
          </p:cNvSpPr>
          <p:nvPr>
            <p:ph type="title"/>
          </p:nvPr>
        </p:nvSpPr>
        <p:spPr/>
        <p:txBody>
          <a:bodyPr>
            <a:normAutofit/>
          </a:bodyPr>
          <a:lstStyle/>
          <a:p>
            <a:pPr marL="228600" marR="0" rtl="0">
              <a:lnSpc>
                <a:spcPct val="107000"/>
              </a:lnSpc>
              <a:spcBef>
                <a:spcPts val="0"/>
              </a:spcBef>
              <a:spcAft>
                <a:spcPts val="800"/>
              </a:spcAft>
            </a:pPr>
            <a:r>
              <a:rPr lang="en-US" sz="3200" dirty="0">
                <a:effectLst/>
                <a:latin typeface="Cambria" panose="02040503050406030204" pitchFamily="18" charset="0"/>
                <a:ea typeface="Cambria" panose="02040503050406030204" pitchFamily="18" charset="0"/>
                <a:cs typeface="Calibri" panose="020F0502020204030204" pitchFamily="34" charset="0"/>
              </a:rPr>
              <a:t> Python Package</a:t>
            </a:r>
            <a:endParaRPr lang="en-US" sz="5400"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559B4B69-CA1E-0532-8965-85D4142A7E51}"/>
              </a:ext>
            </a:extLst>
          </p:cNvPr>
          <p:cNvSpPr>
            <a:spLocks noGrp="1"/>
          </p:cNvSpPr>
          <p:nvPr>
            <p:ph idx="1"/>
          </p:nvPr>
        </p:nvSpPr>
        <p:spPr/>
        <p:txBody>
          <a:bodyPr>
            <a:normAutofit/>
          </a:bodyPr>
          <a:lstStyle/>
          <a:p>
            <a:pPr marL="0" indent="0">
              <a:buNone/>
            </a:pPr>
            <a:r>
              <a:rPr lang="en-US" sz="2200" dirty="0">
                <a:effectLst/>
                <a:latin typeface="Calibri" panose="020F0502020204030204" pitchFamily="34" charset="0"/>
                <a:ea typeface="Calibri" panose="020F0502020204030204" pitchFamily="34" charset="0"/>
                <a:cs typeface="Calibri" panose="020F0502020204030204" pitchFamily="34" charset="0"/>
              </a:rPr>
              <a:t>A package is a folder with a bunch of modules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Packages provide </a:t>
            </a:r>
            <a:r>
              <a:rPr lang="en-US" sz="2000" i="0" dirty="0">
                <a:effectLst/>
                <a:latin typeface="Calibri" panose="020F0502020204030204" pitchFamily="34" charset="0"/>
                <a:cs typeface="Calibri" panose="020F0502020204030204" pitchFamily="34" charset="0"/>
              </a:rPr>
              <a:t>hierarchical structuring of the module namespace using dot notation</a:t>
            </a:r>
            <a:br>
              <a:rPr lang="en-US" sz="2200" dirty="0">
                <a:effectLst/>
                <a:latin typeface="Calibri" panose="020F0502020204030204" pitchFamily="34" charset="0"/>
                <a:ea typeface="Calibri" panose="020F0502020204030204" pitchFamily="34" charset="0"/>
                <a:cs typeface="Calibri" panose="020F0502020204030204" pitchFamily="34" charset="0"/>
              </a:rPr>
            </a:br>
            <a:r>
              <a:rPr lang="en-US" sz="2200" dirty="0">
                <a:effectLst/>
                <a:latin typeface="Calibri" panose="020F0502020204030204" pitchFamily="34" charset="0"/>
                <a:ea typeface="Calibri" panose="020F0502020204030204" pitchFamily="34" charset="0"/>
                <a:cs typeface="Calibri" panose="020F0502020204030204" pitchFamily="34" charset="0"/>
              </a:rPr>
              <a:t>to be considered a package, that folder must contain an init.py file</a:t>
            </a:r>
          </a:p>
          <a:p>
            <a:pPr marL="0" indent="0">
              <a:buNone/>
            </a:pPr>
            <a:r>
              <a:rPr lang="en-US" sz="2200" dirty="0">
                <a:solidFill>
                  <a:schemeClr val="bg1"/>
                </a:solidFill>
                <a:latin typeface="Calibri" panose="020F0502020204030204" pitchFamily="34" charset="0"/>
                <a:cs typeface="Calibri" panose="020F0502020204030204" pitchFamily="34" charset="0"/>
              </a:rPr>
              <a:t>-Thousands of packages available : </a:t>
            </a:r>
            <a:r>
              <a:rPr lang="en-US" sz="2000" i="0" dirty="0">
                <a:solidFill>
                  <a:schemeClr val="bg1"/>
                </a:solidFill>
                <a:effectLst/>
                <a:latin typeface="Calibri" panose="020F0502020204030204" pitchFamily="34" charset="0"/>
                <a:cs typeface="Calibri" panose="020F0502020204030204" pitchFamily="34" charset="0"/>
              </a:rPr>
              <a:t>pip, python-</a:t>
            </a:r>
            <a:r>
              <a:rPr lang="en-US" sz="2000" i="0" dirty="0" err="1">
                <a:solidFill>
                  <a:schemeClr val="bg1"/>
                </a:solidFill>
                <a:effectLst/>
                <a:latin typeface="Calibri" panose="020F0502020204030204" pitchFamily="34" charset="0"/>
                <a:cs typeface="Calibri" panose="020F0502020204030204" pitchFamily="34" charset="0"/>
              </a:rPr>
              <a:t>dateutil</a:t>
            </a:r>
            <a:r>
              <a:rPr lang="en-US" sz="2000" dirty="0">
                <a:solidFill>
                  <a:schemeClr val="bg1"/>
                </a:solidFill>
                <a:latin typeface="Calibri" panose="020F0502020204030204" pitchFamily="34" charset="0"/>
                <a:cs typeface="Calibri" panose="020F0502020204030204" pitchFamily="34" charset="0"/>
              </a:rPr>
              <a:t>, </a:t>
            </a:r>
            <a:r>
              <a:rPr lang="en-US" sz="2000" i="0" dirty="0">
                <a:solidFill>
                  <a:schemeClr val="bg1"/>
                </a:solidFill>
                <a:effectLst/>
                <a:latin typeface="Calibri" panose="020F0502020204030204" pitchFamily="34" charset="0"/>
                <a:cs typeface="Calibri" panose="020F0502020204030204" pitchFamily="34" charset="0"/>
              </a:rPr>
              <a:t>Requests…</a:t>
            </a:r>
          </a:p>
          <a:p>
            <a:pPr marL="0" indent="0">
              <a:buNone/>
            </a:pPr>
            <a:r>
              <a:rPr lang="en-US" sz="2200" dirty="0">
                <a:latin typeface="Calibri" panose="020F0502020204030204" pitchFamily="34" charset="0"/>
                <a:cs typeface="Calibri" panose="020F0502020204030204" pitchFamily="34" charset="0"/>
              </a:rPr>
              <a:t>The package folder contains a special file called __init__.py</a:t>
            </a:r>
          </a:p>
        </p:txBody>
      </p:sp>
      <p:pic>
        <p:nvPicPr>
          <p:cNvPr id="2050" name="Picture 2" descr="Package Module Structure in Python Programming">
            <a:extLst>
              <a:ext uri="{FF2B5EF4-FFF2-40B4-BE49-F238E27FC236}">
                <a16:creationId xmlns:a16="http://schemas.microsoft.com/office/drawing/2014/main" id="{414806B2-B382-1E16-A974-FA680BEFD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0962" y="4115432"/>
            <a:ext cx="3301323" cy="2451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9466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504-10C7-E618-AE6E-59A7729E66F1}"/>
              </a:ext>
            </a:extLst>
          </p:cNvPr>
          <p:cNvSpPr>
            <a:spLocks noGrp="1"/>
          </p:cNvSpPr>
          <p:nvPr>
            <p:ph type="title"/>
          </p:nvPr>
        </p:nvSpPr>
        <p:spPr/>
        <p:txBody>
          <a:bodyPr/>
          <a:lstStyle/>
          <a:p>
            <a:r>
              <a:rPr lang="en-US" b="0" i="0" cap="none" dirty="0">
                <a:solidFill>
                  <a:srgbClr val="181717"/>
                </a:solidFill>
                <a:effectLst/>
                <a:latin typeface="Cambria" panose="02040503050406030204" pitchFamily="18" charset="0"/>
                <a:ea typeface="Cambria" panose="02040503050406030204" pitchFamily="18" charset="0"/>
              </a:rPr>
              <a:t>__init__.py</a:t>
            </a:r>
            <a:endParaRPr lang="en-US" cap="none"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61611524-CC8B-7D9D-9B7E-5D5E3FC0E3E9}"/>
              </a:ext>
            </a:extLst>
          </p:cNvPr>
          <p:cNvSpPr>
            <a:spLocks noGrp="1"/>
          </p:cNvSpPr>
          <p:nvPr>
            <p:ph idx="1"/>
          </p:nvPr>
        </p:nvSpPr>
        <p:spPr/>
        <p:txBody>
          <a:bodyPr/>
          <a:lstStyle/>
          <a:p>
            <a:pPr marL="457200" indent="-457200">
              <a:buFont typeface="+mj-lt"/>
              <a:buAutoNum type="arabicPeriod"/>
            </a:pPr>
            <a:r>
              <a:rPr lang="en-US" dirty="0">
                <a:latin typeface="Calibri" panose="020F0502020204030204" pitchFamily="34" charset="0"/>
                <a:cs typeface="Calibri" panose="020F0502020204030204" pitchFamily="34" charset="0"/>
              </a:rPr>
              <a:t>The Python interpreter recognizes a folder as the package if it contains __init__.py file.(essential)</a:t>
            </a:r>
          </a:p>
          <a:p>
            <a:pPr marL="457200" indent="-457200">
              <a:buFont typeface="+mj-lt"/>
              <a:buAutoNum type="arabicPeriod"/>
            </a:pPr>
            <a:r>
              <a:rPr lang="en-US" dirty="0">
                <a:latin typeface="Calibri" panose="020F0502020204030204" pitchFamily="34" charset="0"/>
                <a:cs typeface="Calibri" panose="020F0502020204030204" pitchFamily="34" charset="0"/>
              </a:rPr>
              <a:t>__init__.py exposes specified resources from its modules to be imported.</a:t>
            </a:r>
          </a:p>
          <a:p>
            <a:pPr marL="0" indent="0">
              <a:buNone/>
            </a:pPr>
            <a:r>
              <a:rPr lang="en-US" dirty="0">
                <a:latin typeface="Calibri" panose="020F0502020204030204" pitchFamily="34" charset="0"/>
                <a:cs typeface="Calibri" panose="020F0502020204030204" pitchFamily="34" charset="0"/>
              </a:rPr>
              <a:t>An empty __init__.py file makes all functions from the above modules available when this package is imported.</a:t>
            </a:r>
          </a:p>
          <a:p>
            <a:pPr marL="0" indent="0">
              <a:buNone/>
            </a:pPr>
            <a:r>
              <a:rPr lang="en-US" dirty="0">
                <a:solidFill>
                  <a:schemeClr val="bg1"/>
                </a:solidFill>
                <a:latin typeface="Calibri" panose="020F0502020204030204" pitchFamily="34" charset="0"/>
                <a:cs typeface="Calibri" panose="020F0502020204030204" pitchFamily="34" charset="0"/>
              </a:rPr>
              <a:t>-You can optionally define functions from individual modules to be made available.</a:t>
            </a:r>
          </a:p>
        </p:txBody>
      </p:sp>
    </p:spTree>
    <p:extLst>
      <p:ext uri="{BB962C8B-B14F-4D97-AF65-F5344CB8AC3E}">
        <p14:creationId xmlns:p14="http://schemas.microsoft.com/office/powerpoint/2010/main" val="23560364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5855-A81B-EEEA-95FC-3201062DE578}"/>
              </a:ext>
            </a:extLst>
          </p:cNvPr>
          <p:cNvSpPr>
            <a:spLocks noGrp="1"/>
          </p:cNvSpPr>
          <p:nvPr>
            <p:ph type="title"/>
          </p:nvPr>
        </p:nvSpPr>
        <p:spPr/>
        <p:txBody>
          <a:bodyPr/>
          <a:lstStyle/>
          <a:p>
            <a:r>
              <a:rPr lang="en-US" b="0" i="0" dirty="0">
                <a:solidFill>
                  <a:srgbClr val="181717"/>
                </a:solidFill>
                <a:effectLst/>
                <a:latin typeface="Cambria" panose="02040503050406030204" pitchFamily="18" charset="0"/>
                <a:ea typeface="Cambria" panose="02040503050406030204" pitchFamily="18" charset="0"/>
              </a:rPr>
              <a:t>Install a Package Globally</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AD0AD01-A62D-1FFD-685D-3BF3BF57077F}"/>
              </a:ext>
            </a:extLst>
          </p:cNvPr>
          <p:cNvSpPr>
            <a:spLocks noGrp="1"/>
          </p:cNvSpPr>
          <p:nvPr>
            <p:ph idx="1"/>
          </p:nvPr>
        </p:nvSpPr>
        <p:spPr/>
        <p:txBody>
          <a:bodyPr/>
          <a:lstStyle/>
          <a:p>
            <a:r>
              <a:rPr lang="en-US" b="0" i="0" dirty="0">
                <a:solidFill>
                  <a:srgbClr val="181717"/>
                </a:solidFill>
                <a:effectLst/>
                <a:latin typeface="Calibri" panose="020F0502020204030204" pitchFamily="34" charset="0"/>
                <a:ea typeface="Cambria" panose="02040503050406030204" pitchFamily="18" charset="0"/>
                <a:cs typeface="Calibri" panose="020F0502020204030204" pitchFamily="34" charset="0"/>
              </a:rPr>
              <a:t>Once a package is created, it can be installed for system-wide use by running the setup script:  </a:t>
            </a:r>
            <a:r>
              <a:rPr lang="en-US" b="0" i="0" dirty="0">
                <a:solidFill>
                  <a:srgbClr val="FFD343"/>
                </a:solidFill>
                <a:effectLst/>
                <a:latin typeface="Calibri" panose="020F0502020204030204" pitchFamily="34" charset="0"/>
                <a:ea typeface="Cambria" panose="02040503050406030204" pitchFamily="18" charset="0"/>
                <a:cs typeface="Calibri" panose="020F0502020204030204" pitchFamily="34" charset="0"/>
              </a:rPr>
              <a:t>from</a:t>
            </a:r>
            <a:r>
              <a:rPr lang="en-US" b="0" i="0" dirty="0">
                <a:solidFill>
                  <a:srgbClr val="181717"/>
                </a:solidFill>
                <a:effectLst/>
                <a:latin typeface="Calibri" panose="020F0502020204030204" pitchFamily="34" charset="0"/>
                <a:ea typeface="Cambria" panose="02040503050406030204" pitchFamily="18" charset="0"/>
                <a:cs typeface="Calibri" panose="020F0502020204030204" pitchFamily="34" charset="0"/>
              </a:rPr>
              <a:t> </a:t>
            </a:r>
            <a:r>
              <a:rPr lang="en-US" b="0" i="0" dirty="0" err="1">
                <a:solidFill>
                  <a:srgbClr val="181717"/>
                </a:solidFill>
                <a:effectLst/>
                <a:latin typeface="Calibri" panose="020F0502020204030204" pitchFamily="34" charset="0"/>
                <a:ea typeface="Cambria" panose="02040503050406030204" pitchFamily="18" charset="0"/>
                <a:cs typeface="Calibri" panose="020F0502020204030204" pitchFamily="34" charset="0"/>
              </a:rPr>
              <a:t>setuptools</a:t>
            </a:r>
            <a:r>
              <a:rPr lang="en-US" b="0" i="0" dirty="0">
                <a:solidFill>
                  <a:srgbClr val="181717"/>
                </a:solidFill>
                <a:effectLst/>
                <a:latin typeface="Calibri" panose="020F0502020204030204" pitchFamily="34" charset="0"/>
                <a:ea typeface="Cambria" panose="02040503050406030204" pitchFamily="18" charset="0"/>
                <a:cs typeface="Calibri" panose="020F0502020204030204" pitchFamily="34" charset="0"/>
              </a:rPr>
              <a:t> </a:t>
            </a:r>
            <a:r>
              <a:rPr lang="en-US" b="0" i="0" dirty="0">
                <a:solidFill>
                  <a:srgbClr val="FFD343"/>
                </a:solidFill>
                <a:effectLst/>
                <a:latin typeface="Calibri" panose="020F0502020204030204" pitchFamily="34" charset="0"/>
                <a:ea typeface="Cambria" panose="02040503050406030204" pitchFamily="18" charset="0"/>
                <a:cs typeface="Calibri" panose="020F0502020204030204" pitchFamily="34" charset="0"/>
              </a:rPr>
              <a:t>import</a:t>
            </a:r>
            <a:r>
              <a:rPr lang="en-US" b="0" i="0" dirty="0">
                <a:solidFill>
                  <a:srgbClr val="181717"/>
                </a:solidFill>
                <a:effectLst/>
                <a:latin typeface="Calibri" panose="020F0502020204030204" pitchFamily="34" charset="0"/>
                <a:ea typeface="Cambria" panose="02040503050406030204" pitchFamily="18" charset="0"/>
                <a:cs typeface="Calibri" panose="020F0502020204030204" pitchFamily="34" charset="0"/>
              </a:rPr>
              <a:t> setup</a:t>
            </a:r>
          </a:p>
          <a:p>
            <a:pPr marL="0" indent="0">
              <a:buNone/>
            </a:pPr>
            <a:r>
              <a:rPr lang="en-US" dirty="0">
                <a:solidFill>
                  <a:srgbClr val="181717"/>
                </a:solidFill>
                <a:latin typeface="Calibri" panose="020F0502020204030204" pitchFamily="34" charset="0"/>
                <a:ea typeface="Cambria" panose="02040503050406030204" pitchFamily="18" charset="0"/>
                <a:cs typeface="Calibri" panose="020F0502020204030204" pitchFamily="34" charset="0"/>
              </a:rPr>
              <a:t>-each module is a script</a:t>
            </a:r>
          </a:p>
          <a:p>
            <a:pPr marL="0" indent="0">
              <a:buNone/>
            </a:pPr>
            <a:r>
              <a:rPr lang="en-US" dirty="0">
                <a:latin typeface="Calibri" panose="020F0502020204030204" pitchFamily="34" charset="0"/>
                <a:ea typeface="Cambria" panose="02040503050406030204" pitchFamily="18" charset="0"/>
                <a:cs typeface="Calibri" panose="020F0502020204030204" pitchFamily="34" charset="0"/>
              </a:rPr>
              <a:t>Use </a:t>
            </a:r>
            <a:r>
              <a:rPr lang="en-US" dirty="0">
                <a:solidFill>
                  <a:srgbClr val="FFD343"/>
                </a:solidFill>
                <a:latin typeface="Calibri" panose="020F0502020204030204" pitchFamily="34" charset="0"/>
                <a:ea typeface="Cambria" panose="02040503050406030204" pitchFamily="18" charset="0"/>
                <a:cs typeface="Calibri" panose="020F0502020204030204" pitchFamily="34" charset="0"/>
              </a:rPr>
              <a:t>pip install</a:t>
            </a:r>
            <a:r>
              <a:rPr lang="en-US" dirty="0">
                <a:latin typeface="Calibri" panose="020F0502020204030204" pitchFamily="34" charset="0"/>
                <a:ea typeface="Cambria" panose="02040503050406030204" pitchFamily="18" charset="0"/>
                <a:cs typeface="Calibri" panose="020F0502020204030204" pitchFamily="34" charset="0"/>
              </a:rPr>
              <a:t> </a:t>
            </a:r>
            <a:r>
              <a:rPr lang="en-US" dirty="0" err="1">
                <a:latin typeface="Calibri" panose="020F0502020204030204" pitchFamily="34" charset="0"/>
                <a:ea typeface="Cambria" panose="02040503050406030204" pitchFamily="18" charset="0"/>
                <a:cs typeface="Calibri" panose="020F0502020204030204" pitchFamily="34" charset="0"/>
              </a:rPr>
              <a:t>packageName</a:t>
            </a:r>
            <a:r>
              <a:rPr lang="en-US" dirty="0">
                <a:latin typeface="Calibri" panose="020F0502020204030204" pitchFamily="34" charset="0"/>
                <a:ea typeface="Cambria" panose="02040503050406030204" pitchFamily="18" charset="0"/>
                <a:cs typeface="Calibri" panose="020F0502020204030204" pitchFamily="34" charset="0"/>
              </a:rPr>
              <a:t> command( to install package globally</a:t>
            </a:r>
          </a:p>
          <a:p>
            <a:pPr marL="0" indent="0">
              <a:buNone/>
            </a:pPr>
            <a:r>
              <a:rPr lang="en-US" dirty="0">
                <a:latin typeface="Calibri" panose="020F0502020204030204" pitchFamily="34" charset="0"/>
                <a:ea typeface="Cambria" panose="02040503050406030204" pitchFamily="18" charset="0"/>
                <a:cs typeface="Calibri" panose="020F0502020204030204" pitchFamily="34" charset="0"/>
              </a:rPr>
              <a:t>				</a:t>
            </a:r>
            <a:r>
              <a:rPr lang="en-US" dirty="0"/>
              <a:t>Now myPackage is available for system-wide use 				and can be imported in any script or interpreter.</a:t>
            </a:r>
            <a:endParaRPr lang="en-US" dirty="0">
              <a:latin typeface="Calibri" panose="020F0502020204030204" pitchFamily="34" charset="0"/>
              <a:ea typeface="Cambria" panose="02040503050406030204" pitchFamily="18" charset="0"/>
              <a:cs typeface="Calibri" panose="020F0502020204030204" pitchFamily="34" charset="0"/>
            </a:endParaRPr>
          </a:p>
        </p:txBody>
      </p:sp>
      <p:pic>
        <p:nvPicPr>
          <p:cNvPr id="6" name="Picture 5">
            <a:extLst>
              <a:ext uri="{FF2B5EF4-FFF2-40B4-BE49-F238E27FC236}">
                <a16:creationId xmlns:a16="http://schemas.microsoft.com/office/drawing/2014/main" id="{FF4DFB89-8675-D6E3-56D4-ACDDA8D8A611}"/>
              </a:ext>
            </a:extLst>
          </p:cNvPr>
          <p:cNvPicPr>
            <a:picLocks noChangeAspect="1"/>
          </p:cNvPicPr>
          <p:nvPr/>
        </p:nvPicPr>
        <p:blipFill>
          <a:blip r:embed="rId2"/>
          <a:stretch>
            <a:fillRect/>
          </a:stretch>
        </p:blipFill>
        <p:spPr>
          <a:xfrm>
            <a:off x="940830" y="4524778"/>
            <a:ext cx="3703641" cy="807790"/>
          </a:xfrm>
          <a:prstGeom prst="rect">
            <a:avLst/>
          </a:prstGeom>
        </p:spPr>
      </p:pic>
      <p:pic>
        <p:nvPicPr>
          <p:cNvPr id="8" name="Picture 7">
            <a:extLst>
              <a:ext uri="{FF2B5EF4-FFF2-40B4-BE49-F238E27FC236}">
                <a16:creationId xmlns:a16="http://schemas.microsoft.com/office/drawing/2014/main" id="{6C36D479-D6A8-0D5B-A829-154B138BC619}"/>
              </a:ext>
            </a:extLst>
          </p:cNvPr>
          <p:cNvPicPr>
            <a:picLocks noChangeAspect="1"/>
          </p:cNvPicPr>
          <p:nvPr/>
        </p:nvPicPr>
        <p:blipFill rotWithShape="1">
          <a:blip r:embed="rId3"/>
          <a:srcRect r="50000"/>
          <a:stretch/>
        </p:blipFill>
        <p:spPr>
          <a:xfrm>
            <a:off x="940830" y="4376735"/>
            <a:ext cx="3890347" cy="1272650"/>
          </a:xfrm>
          <a:prstGeom prst="rect">
            <a:avLst/>
          </a:prstGeom>
        </p:spPr>
      </p:pic>
    </p:spTree>
    <p:extLst>
      <p:ext uri="{BB962C8B-B14F-4D97-AF65-F5344CB8AC3E}">
        <p14:creationId xmlns:p14="http://schemas.microsoft.com/office/powerpoint/2010/main" val="153827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3987-CCA6-E346-D6F6-B42190995BBF}"/>
              </a:ext>
            </a:extLst>
          </p:cNvPr>
          <p:cNvSpPr>
            <a:spLocks noGrp="1"/>
          </p:cNvSpPr>
          <p:nvPr>
            <p:ph type="title"/>
          </p:nvPr>
        </p:nvSpPr>
        <p:spPr>
          <a:xfrm>
            <a:off x="1141413" y="344198"/>
            <a:ext cx="9905998" cy="1478570"/>
          </a:xfrm>
        </p:spPr>
        <p:txBody>
          <a:bodyPr/>
          <a:lstStyle/>
          <a:p>
            <a:r>
              <a:rPr lang="en-US" dirty="0">
                <a:latin typeface="Cambria" panose="02040503050406030204" pitchFamily="18" charset="0"/>
                <a:ea typeface="Cambria" panose="02040503050406030204" pitchFamily="18" charset="0"/>
                <a:cs typeface="Calibri" panose="020F0502020204030204" pitchFamily="34" charset="0"/>
              </a:rPr>
              <a:t>Python keywords</a:t>
            </a:r>
          </a:p>
        </p:txBody>
      </p:sp>
      <p:graphicFrame>
        <p:nvGraphicFramePr>
          <p:cNvPr id="4" name="Content Placeholder 3">
            <a:extLst>
              <a:ext uri="{FF2B5EF4-FFF2-40B4-BE49-F238E27FC236}">
                <a16:creationId xmlns:a16="http://schemas.microsoft.com/office/drawing/2014/main" id="{1581165A-0EF3-DB1F-E543-296E8FF0E57C}"/>
              </a:ext>
            </a:extLst>
          </p:cNvPr>
          <p:cNvGraphicFramePr>
            <a:graphicFrameLocks noGrp="1"/>
          </p:cNvGraphicFramePr>
          <p:nvPr>
            <p:ph idx="1"/>
            <p:extLst>
              <p:ext uri="{D42A27DB-BD31-4B8C-83A1-F6EECF244321}">
                <p14:modId xmlns:p14="http://schemas.microsoft.com/office/powerpoint/2010/main" val="1126442969"/>
              </p:ext>
            </p:extLst>
          </p:nvPr>
        </p:nvGraphicFramePr>
        <p:xfrm>
          <a:off x="1012303" y="1554219"/>
          <a:ext cx="5452425" cy="4875459"/>
        </p:xfrm>
        <a:graphic>
          <a:graphicData uri="http://schemas.openxmlformats.org/drawingml/2006/table">
            <a:tbl>
              <a:tblPr>
                <a:tableStyleId>{2D5ABB26-0587-4C30-8999-92F81FD0307C}</a:tableStyleId>
              </a:tblPr>
              <a:tblGrid>
                <a:gridCol w="953730">
                  <a:extLst>
                    <a:ext uri="{9D8B030D-6E8A-4147-A177-3AD203B41FA5}">
                      <a16:colId xmlns:a16="http://schemas.microsoft.com/office/drawing/2014/main" val="1761853783"/>
                    </a:ext>
                  </a:extLst>
                </a:gridCol>
                <a:gridCol w="4498695">
                  <a:extLst>
                    <a:ext uri="{9D8B030D-6E8A-4147-A177-3AD203B41FA5}">
                      <a16:colId xmlns:a16="http://schemas.microsoft.com/office/drawing/2014/main" val="1335845878"/>
                    </a:ext>
                  </a:extLst>
                </a:gridCol>
              </a:tblGrid>
              <a:tr h="273455">
                <a:tc>
                  <a:txBody>
                    <a:bodyPr/>
                    <a:lstStyle/>
                    <a:p>
                      <a:pPr algn="l" fontAlgn="t"/>
                      <a:r>
                        <a:rPr lang="en-US" sz="1400" dirty="0">
                          <a:effectLst/>
                          <a:latin typeface="Calibri" panose="020F0502020204030204" pitchFamily="34" charset="0"/>
                          <a:cs typeface="Calibri" panose="020F0502020204030204" pitchFamily="34" charset="0"/>
                        </a:rPr>
                        <a:t>Keyword</a:t>
                      </a: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Description</a:t>
                      </a:r>
                    </a:p>
                  </a:txBody>
                  <a:tcPr marL="15706" marR="15706" marT="15706" marB="15706"/>
                </a:tc>
                <a:extLst>
                  <a:ext uri="{0D108BD9-81ED-4DB2-BD59-A6C34878D82A}">
                    <a16:rowId xmlns:a16="http://schemas.microsoft.com/office/drawing/2014/main" val="3779288757"/>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2"/>
                        </a:rPr>
                        <a:t>and</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A logical operator</a:t>
                      </a:r>
                    </a:p>
                  </a:txBody>
                  <a:tcPr marL="15706" marR="15706" marT="15706" marB="15706"/>
                </a:tc>
                <a:extLst>
                  <a:ext uri="{0D108BD9-81ED-4DB2-BD59-A6C34878D82A}">
                    <a16:rowId xmlns:a16="http://schemas.microsoft.com/office/drawing/2014/main" val="1897111617"/>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3"/>
                        </a:rPr>
                        <a:t>as</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To create an alias</a:t>
                      </a:r>
                    </a:p>
                  </a:txBody>
                  <a:tcPr marL="15706" marR="15706" marT="15706" marB="15706"/>
                </a:tc>
                <a:extLst>
                  <a:ext uri="{0D108BD9-81ED-4DB2-BD59-A6C34878D82A}">
                    <a16:rowId xmlns:a16="http://schemas.microsoft.com/office/drawing/2014/main" val="2355521952"/>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4"/>
                        </a:rPr>
                        <a:t>assert</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For debugging</a:t>
                      </a:r>
                    </a:p>
                  </a:txBody>
                  <a:tcPr marL="15706" marR="15706" marT="15706" marB="15706"/>
                </a:tc>
                <a:extLst>
                  <a:ext uri="{0D108BD9-81ED-4DB2-BD59-A6C34878D82A}">
                    <a16:rowId xmlns:a16="http://schemas.microsoft.com/office/drawing/2014/main" val="1439476730"/>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5"/>
                        </a:rPr>
                        <a:t>break</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break out of a loop</a:t>
                      </a:r>
                    </a:p>
                  </a:txBody>
                  <a:tcPr marL="15706" marR="15706" marT="15706" marB="15706"/>
                </a:tc>
                <a:extLst>
                  <a:ext uri="{0D108BD9-81ED-4DB2-BD59-A6C34878D82A}">
                    <a16:rowId xmlns:a16="http://schemas.microsoft.com/office/drawing/2014/main" val="476349296"/>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6"/>
                        </a:rPr>
                        <a:t>class</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define a class</a:t>
                      </a:r>
                    </a:p>
                  </a:txBody>
                  <a:tcPr marL="15706" marR="15706" marT="15706" marB="15706"/>
                </a:tc>
                <a:extLst>
                  <a:ext uri="{0D108BD9-81ED-4DB2-BD59-A6C34878D82A}">
                    <a16:rowId xmlns:a16="http://schemas.microsoft.com/office/drawing/2014/main" val="233342353"/>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7"/>
                        </a:rPr>
                        <a:t>continue</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continue to the next iteration of a loop</a:t>
                      </a:r>
                    </a:p>
                  </a:txBody>
                  <a:tcPr marL="15706" marR="15706" marT="15706" marB="15706"/>
                </a:tc>
                <a:extLst>
                  <a:ext uri="{0D108BD9-81ED-4DB2-BD59-A6C34878D82A}">
                    <a16:rowId xmlns:a16="http://schemas.microsoft.com/office/drawing/2014/main" val="1295385147"/>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8"/>
                        </a:rPr>
                        <a:t>def</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To define a function</a:t>
                      </a:r>
                    </a:p>
                  </a:txBody>
                  <a:tcPr marL="15706" marR="15706" marT="15706" marB="15706"/>
                </a:tc>
                <a:extLst>
                  <a:ext uri="{0D108BD9-81ED-4DB2-BD59-A6C34878D82A}">
                    <a16:rowId xmlns:a16="http://schemas.microsoft.com/office/drawing/2014/main" val="1979716236"/>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9"/>
                        </a:rPr>
                        <a:t>del</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delete an object</a:t>
                      </a:r>
                    </a:p>
                  </a:txBody>
                  <a:tcPr marL="15706" marR="15706" marT="15706" marB="15706"/>
                </a:tc>
                <a:extLst>
                  <a:ext uri="{0D108BD9-81ED-4DB2-BD59-A6C34878D82A}">
                    <a16:rowId xmlns:a16="http://schemas.microsoft.com/office/drawing/2014/main" val="2163922683"/>
                  </a:ext>
                </a:extLst>
              </a:tr>
              <a:tr h="273455">
                <a:tc>
                  <a:txBody>
                    <a:bodyPr/>
                    <a:lstStyle/>
                    <a:p>
                      <a:pPr algn="l" fontAlgn="t"/>
                      <a:r>
                        <a:rPr lang="en-US" sz="1400" dirty="0" err="1">
                          <a:effectLst/>
                          <a:latin typeface="Calibri" panose="020F0502020204030204" pitchFamily="34" charset="0"/>
                          <a:cs typeface="Calibri" panose="020F0502020204030204" pitchFamily="34" charset="0"/>
                          <a:hlinkClick r:id="rId10"/>
                        </a:rPr>
                        <a:t>elif</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Used in conditional statements, same as else if</a:t>
                      </a:r>
                    </a:p>
                  </a:txBody>
                  <a:tcPr marL="15706" marR="15706" marT="15706" marB="15706"/>
                </a:tc>
                <a:extLst>
                  <a:ext uri="{0D108BD9-81ED-4DB2-BD59-A6C34878D82A}">
                    <a16:rowId xmlns:a16="http://schemas.microsoft.com/office/drawing/2014/main" val="3952747726"/>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11"/>
                        </a:rPr>
                        <a:t>else</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Used in conditional statements</a:t>
                      </a:r>
                    </a:p>
                  </a:txBody>
                  <a:tcPr marL="15706" marR="15706" marT="15706" marB="15706"/>
                </a:tc>
                <a:extLst>
                  <a:ext uri="{0D108BD9-81ED-4DB2-BD59-A6C34878D82A}">
                    <a16:rowId xmlns:a16="http://schemas.microsoft.com/office/drawing/2014/main" val="1066743091"/>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12"/>
                        </a:rPr>
                        <a:t>except</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Used with exceptions, what to do when an exception occurs</a:t>
                      </a:r>
                    </a:p>
                  </a:txBody>
                  <a:tcPr marL="15706" marR="15706" marT="15706" marB="15706"/>
                </a:tc>
                <a:extLst>
                  <a:ext uri="{0D108BD9-81ED-4DB2-BD59-A6C34878D82A}">
                    <a16:rowId xmlns:a16="http://schemas.microsoft.com/office/drawing/2014/main" val="3812103606"/>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13"/>
                        </a:rPr>
                        <a:t>False</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Boolean value, result of comparison operations</a:t>
                      </a:r>
                    </a:p>
                  </a:txBody>
                  <a:tcPr marL="15706" marR="15706" marT="15706" marB="15706"/>
                </a:tc>
                <a:extLst>
                  <a:ext uri="{0D108BD9-81ED-4DB2-BD59-A6C34878D82A}">
                    <a16:rowId xmlns:a16="http://schemas.microsoft.com/office/drawing/2014/main" val="189817950"/>
                  </a:ext>
                </a:extLst>
              </a:tr>
              <a:tr h="500179">
                <a:tc>
                  <a:txBody>
                    <a:bodyPr/>
                    <a:lstStyle/>
                    <a:p>
                      <a:pPr algn="l" fontAlgn="t"/>
                      <a:r>
                        <a:rPr lang="en-US" sz="1400" dirty="0">
                          <a:effectLst/>
                          <a:latin typeface="Calibri" panose="020F0502020204030204" pitchFamily="34" charset="0"/>
                          <a:cs typeface="Calibri" panose="020F0502020204030204" pitchFamily="34" charset="0"/>
                          <a:hlinkClick r:id="rId14"/>
                        </a:rPr>
                        <a:t>finally</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Used with exceptions, a block of code that will be executed no matter if there is an exception or not</a:t>
                      </a:r>
                    </a:p>
                  </a:txBody>
                  <a:tcPr marL="15706" marR="15706" marT="15706" marB="15706"/>
                </a:tc>
                <a:extLst>
                  <a:ext uri="{0D108BD9-81ED-4DB2-BD59-A6C34878D82A}">
                    <a16:rowId xmlns:a16="http://schemas.microsoft.com/office/drawing/2014/main" val="3158549844"/>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15"/>
                        </a:rPr>
                        <a:t>for</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To create a for loop</a:t>
                      </a:r>
                    </a:p>
                  </a:txBody>
                  <a:tcPr marL="15706" marR="15706" marT="15706" marB="15706"/>
                </a:tc>
                <a:extLst>
                  <a:ext uri="{0D108BD9-81ED-4DB2-BD59-A6C34878D82A}">
                    <a16:rowId xmlns:a16="http://schemas.microsoft.com/office/drawing/2014/main" val="1559794239"/>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16"/>
                        </a:rPr>
                        <a:t>from</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To import specific parts of a module</a:t>
                      </a:r>
                    </a:p>
                  </a:txBody>
                  <a:tcPr marL="15706" marR="15706" marT="15706" marB="15706"/>
                </a:tc>
                <a:extLst>
                  <a:ext uri="{0D108BD9-81ED-4DB2-BD59-A6C34878D82A}">
                    <a16:rowId xmlns:a16="http://schemas.microsoft.com/office/drawing/2014/main" val="1427043926"/>
                  </a:ext>
                </a:extLst>
              </a:tr>
              <a:tr h="273455">
                <a:tc>
                  <a:txBody>
                    <a:bodyPr/>
                    <a:lstStyle/>
                    <a:p>
                      <a:pPr algn="l" fontAlgn="t"/>
                      <a:r>
                        <a:rPr lang="en-US" sz="1400" dirty="0">
                          <a:effectLst/>
                          <a:latin typeface="Calibri" panose="020F0502020204030204" pitchFamily="34" charset="0"/>
                          <a:cs typeface="Calibri" panose="020F0502020204030204" pitchFamily="34" charset="0"/>
                          <a:hlinkClick r:id="rId17"/>
                        </a:rPr>
                        <a:t>global</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declare a global variable</a:t>
                      </a:r>
                    </a:p>
                  </a:txBody>
                  <a:tcPr marL="15706" marR="15706" marT="15706" marB="15706"/>
                </a:tc>
                <a:extLst>
                  <a:ext uri="{0D108BD9-81ED-4DB2-BD59-A6C34878D82A}">
                    <a16:rowId xmlns:a16="http://schemas.microsoft.com/office/drawing/2014/main" val="4214236213"/>
                  </a:ext>
                </a:extLst>
              </a:tr>
            </a:tbl>
          </a:graphicData>
        </a:graphic>
      </p:graphicFrame>
      <p:graphicFrame>
        <p:nvGraphicFramePr>
          <p:cNvPr id="5" name="Table 4">
            <a:extLst>
              <a:ext uri="{FF2B5EF4-FFF2-40B4-BE49-F238E27FC236}">
                <a16:creationId xmlns:a16="http://schemas.microsoft.com/office/drawing/2014/main" id="{83BF08F5-9049-469F-E66C-095B1A913099}"/>
              </a:ext>
            </a:extLst>
          </p:cNvPr>
          <p:cNvGraphicFramePr>
            <a:graphicFrameLocks noGrp="1"/>
          </p:cNvGraphicFramePr>
          <p:nvPr>
            <p:extLst>
              <p:ext uri="{D42A27DB-BD31-4B8C-83A1-F6EECF244321}">
                <p14:modId xmlns:p14="http://schemas.microsoft.com/office/powerpoint/2010/main" val="1381562404"/>
              </p:ext>
            </p:extLst>
          </p:nvPr>
        </p:nvGraphicFramePr>
        <p:xfrm>
          <a:off x="6594386" y="1461882"/>
          <a:ext cx="5452426" cy="5060135"/>
        </p:xfrm>
        <a:graphic>
          <a:graphicData uri="http://schemas.openxmlformats.org/drawingml/2006/table">
            <a:tbl>
              <a:tblPr>
                <a:tableStyleId>{2D5ABB26-0587-4C30-8999-92F81FD0307C}</a:tableStyleId>
              </a:tblPr>
              <a:tblGrid>
                <a:gridCol w="849945">
                  <a:extLst>
                    <a:ext uri="{9D8B030D-6E8A-4147-A177-3AD203B41FA5}">
                      <a16:colId xmlns:a16="http://schemas.microsoft.com/office/drawing/2014/main" val="2503918524"/>
                    </a:ext>
                  </a:extLst>
                </a:gridCol>
                <a:gridCol w="4602481">
                  <a:extLst>
                    <a:ext uri="{9D8B030D-6E8A-4147-A177-3AD203B41FA5}">
                      <a16:colId xmlns:a16="http://schemas.microsoft.com/office/drawing/2014/main" val="1439772535"/>
                    </a:ext>
                  </a:extLst>
                </a:gridCol>
              </a:tblGrid>
              <a:tr h="297655">
                <a:tc>
                  <a:txBody>
                    <a:bodyPr/>
                    <a:lstStyle/>
                    <a:p>
                      <a:pPr algn="l" fontAlgn="t"/>
                      <a:r>
                        <a:rPr lang="en-US" sz="1400" dirty="0">
                          <a:effectLst/>
                          <a:latin typeface="Calibri" panose="020F0502020204030204" pitchFamily="34" charset="0"/>
                          <a:cs typeface="Calibri" panose="020F0502020204030204" pitchFamily="34" charset="0"/>
                          <a:hlinkClick r:id="rId18"/>
                        </a:rPr>
                        <a:t>if</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make a conditional statement</a:t>
                      </a:r>
                    </a:p>
                  </a:txBody>
                  <a:tcPr marL="15706" marR="15706" marT="15706" marB="15706"/>
                </a:tc>
                <a:extLst>
                  <a:ext uri="{0D108BD9-81ED-4DB2-BD59-A6C34878D82A}">
                    <a16:rowId xmlns:a16="http://schemas.microsoft.com/office/drawing/2014/main" val="2785298726"/>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19"/>
                        </a:rPr>
                        <a:t>import</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To import a module</a:t>
                      </a:r>
                    </a:p>
                  </a:txBody>
                  <a:tcPr marL="15706" marR="15706" marT="15706" marB="15706"/>
                </a:tc>
                <a:extLst>
                  <a:ext uri="{0D108BD9-81ED-4DB2-BD59-A6C34878D82A}">
                    <a16:rowId xmlns:a16="http://schemas.microsoft.com/office/drawing/2014/main" val="118568613"/>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20"/>
                        </a:rPr>
                        <a:t>in</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check if a value is present in a list, tuple, etc.</a:t>
                      </a:r>
                    </a:p>
                  </a:txBody>
                  <a:tcPr marL="15706" marR="15706" marT="15706" marB="15706"/>
                </a:tc>
                <a:extLst>
                  <a:ext uri="{0D108BD9-81ED-4DB2-BD59-A6C34878D82A}">
                    <a16:rowId xmlns:a16="http://schemas.microsoft.com/office/drawing/2014/main" val="4093801486"/>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21"/>
                        </a:rPr>
                        <a:t>is</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To test if two variables are equal</a:t>
                      </a:r>
                    </a:p>
                  </a:txBody>
                  <a:tcPr marL="15706" marR="15706" marT="15706" marB="15706"/>
                </a:tc>
                <a:extLst>
                  <a:ext uri="{0D108BD9-81ED-4DB2-BD59-A6C34878D82A}">
                    <a16:rowId xmlns:a16="http://schemas.microsoft.com/office/drawing/2014/main" val="3127793702"/>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22"/>
                        </a:rPr>
                        <a:t>lambda</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create an anonymous function</a:t>
                      </a:r>
                    </a:p>
                  </a:txBody>
                  <a:tcPr marL="15706" marR="15706" marT="15706" marB="15706"/>
                </a:tc>
                <a:extLst>
                  <a:ext uri="{0D108BD9-81ED-4DB2-BD59-A6C34878D82A}">
                    <a16:rowId xmlns:a16="http://schemas.microsoft.com/office/drawing/2014/main" val="353753511"/>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23"/>
                        </a:rPr>
                        <a:t>None</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a:effectLst/>
                          <a:latin typeface="Calibri" panose="020F0502020204030204" pitchFamily="34" charset="0"/>
                          <a:cs typeface="Calibri" panose="020F0502020204030204" pitchFamily="34" charset="0"/>
                        </a:rPr>
                        <a:t>Represents a null value</a:t>
                      </a:r>
                    </a:p>
                  </a:txBody>
                  <a:tcPr marL="15706" marR="15706" marT="15706" marB="15706"/>
                </a:tc>
                <a:extLst>
                  <a:ext uri="{0D108BD9-81ED-4DB2-BD59-A6C34878D82A}">
                    <a16:rowId xmlns:a16="http://schemas.microsoft.com/office/drawing/2014/main" val="2812157834"/>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24"/>
                        </a:rPr>
                        <a:t>nonlocal</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declare a non-local variable</a:t>
                      </a:r>
                    </a:p>
                  </a:txBody>
                  <a:tcPr marL="15706" marR="15706" marT="15706" marB="15706"/>
                </a:tc>
                <a:extLst>
                  <a:ext uri="{0D108BD9-81ED-4DB2-BD59-A6C34878D82A}">
                    <a16:rowId xmlns:a16="http://schemas.microsoft.com/office/drawing/2014/main" val="2498200581"/>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25"/>
                        </a:rPr>
                        <a:t>not</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A logical operator</a:t>
                      </a:r>
                    </a:p>
                  </a:txBody>
                  <a:tcPr marL="15706" marR="15706" marT="15706" marB="15706"/>
                </a:tc>
                <a:extLst>
                  <a:ext uri="{0D108BD9-81ED-4DB2-BD59-A6C34878D82A}">
                    <a16:rowId xmlns:a16="http://schemas.microsoft.com/office/drawing/2014/main" val="2770692474"/>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26"/>
                        </a:rPr>
                        <a:t>or</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A logical operator</a:t>
                      </a:r>
                    </a:p>
                  </a:txBody>
                  <a:tcPr marL="15706" marR="15706" marT="15706" marB="15706"/>
                </a:tc>
                <a:extLst>
                  <a:ext uri="{0D108BD9-81ED-4DB2-BD59-A6C34878D82A}">
                    <a16:rowId xmlns:a16="http://schemas.microsoft.com/office/drawing/2014/main" val="3551699201"/>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27"/>
                        </a:rPr>
                        <a:t>pass</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A null statement, a statement that will do nothing</a:t>
                      </a:r>
                    </a:p>
                  </a:txBody>
                  <a:tcPr marL="15706" marR="15706" marT="15706" marB="15706"/>
                </a:tc>
                <a:extLst>
                  <a:ext uri="{0D108BD9-81ED-4DB2-BD59-A6C34878D82A}">
                    <a16:rowId xmlns:a16="http://schemas.microsoft.com/office/drawing/2014/main" val="3473651866"/>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28"/>
                        </a:rPr>
                        <a:t>raise</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raise an exception</a:t>
                      </a:r>
                    </a:p>
                  </a:txBody>
                  <a:tcPr marL="15706" marR="15706" marT="15706" marB="15706"/>
                </a:tc>
                <a:extLst>
                  <a:ext uri="{0D108BD9-81ED-4DB2-BD59-A6C34878D82A}">
                    <a16:rowId xmlns:a16="http://schemas.microsoft.com/office/drawing/2014/main" val="3477250728"/>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29"/>
                        </a:rPr>
                        <a:t>return</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exit a function and return a value</a:t>
                      </a:r>
                    </a:p>
                  </a:txBody>
                  <a:tcPr marL="15706" marR="15706" marT="15706" marB="15706"/>
                </a:tc>
                <a:extLst>
                  <a:ext uri="{0D108BD9-81ED-4DB2-BD59-A6C34878D82A}">
                    <a16:rowId xmlns:a16="http://schemas.microsoft.com/office/drawing/2014/main" val="3942781273"/>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30"/>
                        </a:rPr>
                        <a:t>True</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Boolean value, result of comparison operations</a:t>
                      </a:r>
                    </a:p>
                  </a:txBody>
                  <a:tcPr marL="15706" marR="15706" marT="15706" marB="15706"/>
                </a:tc>
                <a:extLst>
                  <a:ext uri="{0D108BD9-81ED-4DB2-BD59-A6C34878D82A}">
                    <a16:rowId xmlns:a16="http://schemas.microsoft.com/office/drawing/2014/main" val="185659820"/>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31"/>
                        </a:rPr>
                        <a:t>try</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make a try...except statement</a:t>
                      </a:r>
                    </a:p>
                  </a:txBody>
                  <a:tcPr marL="15706" marR="15706" marT="15706" marB="15706"/>
                </a:tc>
                <a:extLst>
                  <a:ext uri="{0D108BD9-81ED-4DB2-BD59-A6C34878D82A}">
                    <a16:rowId xmlns:a16="http://schemas.microsoft.com/office/drawing/2014/main" val="3058948405"/>
                  </a:ext>
                </a:extLst>
              </a:tr>
              <a:tr h="297655">
                <a:tc>
                  <a:txBody>
                    <a:bodyPr/>
                    <a:lstStyle/>
                    <a:p>
                      <a:pPr algn="l" fontAlgn="t"/>
                      <a:r>
                        <a:rPr lang="en-US" sz="1400" dirty="0">
                          <a:effectLst/>
                          <a:latin typeface="Calibri" panose="020F0502020204030204" pitchFamily="34" charset="0"/>
                          <a:cs typeface="Calibri" panose="020F0502020204030204" pitchFamily="34" charset="0"/>
                          <a:hlinkClick r:id="rId32"/>
                        </a:rPr>
                        <a:t>while</a:t>
                      </a:r>
                      <a:endParaRPr lang="en-US" sz="1400" dirty="0">
                        <a:effectLst/>
                        <a:latin typeface="Calibri" panose="020F0502020204030204" pitchFamily="34" charset="0"/>
                        <a:cs typeface="Calibri" panose="020F0502020204030204" pitchFamily="34" charset="0"/>
                      </a:endParaRP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create a while loop</a:t>
                      </a:r>
                    </a:p>
                  </a:txBody>
                  <a:tcPr marL="15706" marR="15706" marT="15706" marB="15706"/>
                </a:tc>
                <a:extLst>
                  <a:ext uri="{0D108BD9-81ED-4DB2-BD59-A6C34878D82A}">
                    <a16:rowId xmlns:a16="http://schemas.microsoft.com/office/drawing/2014/main" val="1739071315"/>
                  </a:ext>
                </a:extLst>
              </a:tr>
              <a:tr h="297655">
                <a:tc>
                  <a:txBody>
                    <a:bodyPr/>
                    <a:lstStyle/>
                    <a:p>
                      <a:pPr algn="l" fontAlgn="t"/>
                      <a:r>
                        <a:rPr lang="en-US" sz="1400" dirty="0">
                          <a:solidFill>
                            <a:srgbClr val="FFD343"/>
                          </a:solidFill>
                          <a:effectLst/>
                          <a:latin typeface="Calibri" panose="020F0502020204030204" pitchFamily="34" charset="0"/>
                          <a:cs typeface="Calibri" panose="020F0502020204030204" pitchFamily="34" charset="0"/>
                        </a:rPr>
                        <a:t>with</a:t>
                      </a: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Used to simplify exception handling</a:t>
                      </a:r>
                    </a:p>
                  </a:txBody>
                  <a:tcPr marL="15706" marR="15706" marT="15706" marB="15706"/>
                </a:tc>
                <a:extLst>
                  <a:ext uri="{0D108BD9-81ED-4DB2-BD59-A6C34878D82A}">
                    <a16:rowId xmlns:a16="http://schemas.microsoft.com/office/drawing/2014/main" val="4198858337"/>
                  </a:ext>
                </a:extLst>
              </a:tr>
              <a:tr h="297655">
                <a:tc>
                  <a:txBody>
                    <a:bodyPr/>
                    <a:lstStyle/>
                    <a:p>
                      <a:pPr algn="l" fontAlgn="t"/>
                      <a:r>
                        <a:rPr lang="en-US" sz="1400" dirty="0">
                          <a:solidFill>
                            <a:srgbClr val="FFD343"/>
                          </a:solidFill>
                          <a:effectLst/>
                          <a:latin typeface="Calibri" panose="020F0502020204030204" pitchFamily="34" charset="0"/>
                          <a:cs typeface="Calibri" panose="020F0502020204030204" pitchFamily="34" charset="0"/>
                        </a:rPr>
                        <a:t>yield</a:t>
                      </a:r>
                    </a:p>
                  </a:txBody>
                  <a:tcPr marL="31412" marR="15706" marT="15706" marB="15706"/>
                </a:tc>
                <a:tc>
                  <a:txBody>
                    <a:bodyPr/>
                    <a:lstStyle/>
                    <a:p>
                      <a:pPr algn="l" fontAlgn="t"/>
                      <a:r>
                        <a:rPr lang="en-US" sz="1400" dirty="0">
                          <a:effectLst/>
                          <a:latin typeface="Calibri" panose="020F0502020204030204" pitchFamily="34" charset="0"/>
                          <a:cs typeface="Calibri" panose="020F0502020204030204" pitchFamily="34" charset="0"/>
                        </a:rPr>
                        <a:t>To end a function, returns a generator</a:t>
                      </a:r>
                    </a:p>
                  </a:txBody>
                  <a:tcPr marL="15706" marR="15706" marT="15706" marB="15706"/>
                </a:tc>
                <a:extLst>
                  <a:ext uri="{0D108BD9-81ED-4DB2-BD59-A6C34878D82A}">
                    <a16:rowId xmlns:a16="http://schemas.microsoft.com/office/drawing/2014/main" val="2193952733"/>
                  </a:ext>
                </a:extLst>
              </a:tr>
            </a:tbl>
          </a:graphicData>
        </a:graphic>
      </p:graphicFrame>
    </p:spTree>
    <p:extLst>
      <p:ext uri="{BB962C8B-B14F-4D97-AF65-F5344CB8AC3E}">
        <p14:creationId xmlns:p14="http://schemas.microsoft.com/office/powerpoint/2010/main" val="2836478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F48482-1B90-5574-19D2-53B444D89FDD}"/>
              </a:ext>
            </a:extLst>
          </p:cNvPr>
          <p:cNvSpPr>
            <a:spLocks noGrp="1"/>
          </p:cNvSpPr>
          <p:nvPr>
            <p:ph idx="1"/>
          </p:nvPr>
        </p:nvSpPr>
        <p:spPr/>
        <p:txBody>
          <a:bodyPr/>
          <a:lstStyle/>
          <a:p>
            <a:endParaRPr lang="en-US"/>
          </a:p>
        </p:txBody>
      </p:sp>
      <p:sp>
        <p:nvSpPr>
          <p:cNvPr id="8" name="Rectangle 7">
            <a:extLst>
              <a:ext uri="{FF2B5EF4-FFF2-40B4-BE49-F238E27FC236}">
                <a16:creationId xmlns:a16="http://schemas.microsoft.com/office/drawing/2014/main" id="{2E66D5BB-D710-2C1F-6C27-6BA3BAE5E6DD}"/>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771133-4966-9635-FFDC-A7906F482E9D}"/>
              </a:ext>
            </a:extLst>
          </p:cNvPr>
          <p:cNvSpPr txBox="1"/>
          <p:nvPr/>
        </p:nvSpPr>
        <p:spPr>
          <a:xfrm>
            <a:off x="86498" y="5791200"/>
            <a:ext cx="7850221"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-In python you don’t need to specify the data type when declare a variable</a:t>
            </a:r>
          </a:p>
          <a:p>
            <a:r>
              <a:rPr lang="en-US" dirty="0">
                <a:latin typeface="Calibri" panose="020F0502020204030204" pitchFamily="34" charset="0"/>
                <a:cs typeface="Calibri" panose="020F0502020204030204" pitchFamily="34" charset="0"/>
              </a:rPr>
              <a:t>-to get the type of an object use the type() function</a:t>
            </a:r>
          </a:p>
        </p:txBody>
      </p:sp>
      <p:pic>
        <p:nvPicPr>
          <p:cNvPr id="10" name="Picture 9">
            <a:extLst>
              <a:ext uri="{FF2B5EF4-FFF2-40B4-BE49-F238E27FC236}">
                <a16:creationId xmlns:a16="http://schemas.microsoft.com/office/drawing/2014/main" id="{811805E8-893F-5993-FED7-01BB6C443B3D}"/>
              </a:ext>
            </a:extLst>
          </p:cNvPr>
          <p:cNvPicPr>
            <a:picLocks noChangeAspect="1"/>
          </p:cNvPicPr>
          <p:nvPr/>
        </p:nvPicPr>
        <p:blipFill>
          <a:blip r:embed="rId2"/>
          <a:stretch>
            <a:fillRect/>
          </a:stretch>
        </p:blipFill>
        <p:spPr>
          <a:xfrm>
            <a:off x="0" y="-2"/>
            <a:ext cx="12192000" cy="5719865"/>
          </a:xfrm>
          <a:prstGeom prst="rect">
            <a:avLst/>
          </a:prstGeom>
        </p:spPr>
      </p:pic>
    </p:spTree>
    <p:extLst>
      <p:ext uri="{BB962C8B-B14F-4D97-AF65-F5344CB8AC3E}">
        <p14:creationId xmlns:p14="http://schemas.microsoft.com/office/powerpoint/2010/main" val="2309418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EF9A2-19AD-E18F-10F6-D15CEACFEEB5}"/>
              </a:ext>
            </a:extLst>
          </p:cNvPr>
          <p:cNvSpPr>
            <a:spLocks noGrp="1"/>
          </p:cNvSpPr>
          <p:nvPr>
            <p:ph type="title"/>
          </p:nvPr>
        </p:nvSpPr>
        <p:spPr/>
        <p:txBody>
          <a:bodyPr/>
          <a:lstStyle/>
          <a:p>
            <a:r>
              <a:rPr lang="en-US" b="0" i="0" dirty="0">
                <a:solidFill>
                  <a:srgbClr val="FFD343"/>
                </a:solidFill>
                <a:effectLst/>
                <a:latin typeface="Cambria" panose="02040503050406030204" pitchFamily="18" charset="0"/>
                <a:ea typeface="Cambria" panose="02040503050406030204" pitchFamily="18" charset="0"/>
              </a:rPr>
              <a:t>Assign Multiple Values</a:t>
            </a:r>
            <a:br>
              <a:rPr lang="en-US" b="0" i="0" dirty="0">
                <a:solidFill>
                  <a:srgbClr val="FFD343"/>
                </a:solidFill>
                <a:effectLst/>
                <a:latin typeface="Cambria" panose="02040503050406030204" pitchFamily="18" charset="0"/>
                <a:ea typeface="Cambria" panose="02040503050406030204" pitchFamily="18" charset="0"/>
              </a:rPr>
            </a:br>
            <a:endParaRPr lang="en-US" dirty="0">
              <a:solidFill>
                <a:srgbClr val="FFD343"/>
              </a:solidFill>
              <a:latin typeface="Cambria" panose="02040503050406030204" pitchFamily="18" charset="0"/>
              <a:ea typeface="Cambria" panose="02040503050406030204" pitchFamily="18" charset="0"/>
            </a:endParaRPr>
          </a:p>
        </p:txBody>
      </p:sp>
      <p:pic>
        <p:nvPicPr>
          <p:cNvPr id="17" name="Content Placeholder 16">
            <a:extLst>
              <a:ext uri="{FF2B5EF4-FFF2-40B4-BE49-F238E27FC236}">
                <a16:creationId xmlns:a16="http://schemas.microsoft.com/office/drawing/2014/main" id="{CE15CA2B-8195-3BAE-A08A-86A033F81D36}"/>
              </a:ext>
            </a:extLst>
          </p:cNvPr>
          <p:cNvPicPr>
            <a:picLocks noGrp="1" noChangeAspect="1"/>
          </p:cNvPicPr>
          <p:nvPr>
            <p:ph idx="1"/>
          </p:nvPr>
        </p:nvPicPr>
        <p:blipFill>
          <a:blip r:embed="rId2"/>
          <a:stretch>
            <a:fillRect/>
          </a:stretch>
        </p:blipFill>
        <p:spPr>
          <a:xfrm>
            <a:off x="1163947" y="1938378"/>
            <a:ext cx="6011298" cy="3541712"/>
          </a:xfrm>
        </p:spPr>
      </p:pic>
      <p:pic>
        <p:nvPicPr>
          <p:cNvPr id="19" name="Picture 18">
            <a:extLst>
              <a:ext uri="{FF2B5EF4-FFF2-40B4-BE49-F238E27FC236}">
                <a16:creationId xmlns:a16="http://schemas.microsoft.com/office/drawing/2014/main" id="{9D4E66DA-6B71-C5DC-E4DB-7543B28BE5C8}"/>
              </a:ext>
            </a:extLst>
          </p:cNvPr>
          <p:cNvPicPr>
            <a:picLocks noChangeAspect="1"/>
          </p:cNvPicPr>
          <p:nvPr/>
        </p:nvPicPr>
        <p:blipFill>
          <a:blip r:embed="rId3"/>
          <a:stretch>
            <a:fillRect/>
          </a:stretch>
        </p:blipFill>
        <p:spPr>
          <a:xfrm>
            <a:off x="5038950" y="4123612"/>
            <a:ext cx="2110923" cy="1356478"/>
          </a:xfrm>
          <a:prstGeom prst="rect">
            <a:avLst/>
          </a:prstGeom>
        </p:spPr>
      </p:pic>
      <p:sp>
        <p:nvSpPr>
          <p:cNvPr id="20" name="TextBox 19">
            <a:extLst>
              <a:ext uri="{FF2B5EF4-FFF2-40B4-BE49-F238E27FC236}">
                <a16:creationId xmlns:a16="http://schemas.microsoft.com/office/drawing/2014/main" id="{2ED315B0-BC2A-353D-9BE2-1BB0652CB453}"/>
              </a:ext>
            </a:extLst>
          </p:cNvPr>
          <p:cNvSpPr txBox="1"/>
          <p:nvPr/>
        </p:nvSpPr>
        <p:spPr>
          <a:xfrm>
            <a:off x="4169596" y="4123612"/>
            <a:ext cx="1400784" cy="369332"/>
          </a:xfrm>
          <a:prstGeom prst="rect">
            <a:avLst/>
          </a:prstGeom>
          <a:noFill/>
        </p:spPr>
        <p:txBody>
          <a:bodyPr wrap="square" rtlCol="0">
            <a:spAutoFit/>
          </a:bodyPr>
          <a:lstStyle/>
          <a:p>
            <a:r>
              <a:rPr lang="en-US" dirty="0">
                <a:latin typeface="Candara" panose="020E0502030303020204" pitchFamily="34" charset="0"/>
              </a:rPr>
              <a:t>Output:</a:t>
            </a:r>
          </a:p>
        </p:txBody>
      </p:sp>
    </p:spTree>
    <p:extLst>
      <p:ext uri="{BB962C8B-B14F-4D97-AF65-F5344CB8AC3E}">
        <p14:creationId xmlns:p14="http://schemas.microsoft.com/office/powerpoint/2010/main" val="1844486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4412-00E3-574A-7352-3CC5D3976C59}"/>
              </a:ext>
            </a:extLst>
          </p:cNvPr>
          <p:cNvSpPr>
            <a:spLocks noGrp="1"/>
          </p:cNvSpPr>
          <p:nvPr>
            <p:ph type="title"/>
          </p:nvPr>
        </p:nvSpPr>
        <p:spPr/>
        <p:txBody>
          <a:bodyPr/>
          <a:lstStyle/>
          <a:p>
            <a:r>
              <a:rPr lang="en-US" b="0" i="0" dirty="0">
                <a:effectLst/>
                <a:latin typeface="Cambria" panose="02040503050406030204" pitchFamily="18" charset="0"/>
                <a:ea typeface="Cambria" panose="02040503050406030204" pitchFamily="18" charset="0"/>
              </a:rPr>
              <a:t>Type Casting(</a:t>
            </a:r>
            <a:r>
              <a:rPr lang="en-US" sz="2800" dirty="0">
                <a:latin typeface="Calibri" panose="020F0502020204030204" pitchFamily="34" charset="0"/>
                <a:ea typeface="Cambria" panose="02040503050406030204" pitchFamily="18" charset="0"/>
                <a:cs typeface="Calibri" panose="020F0502020204030204" pitchFamily="34" charset="0"/>
              </a:rPr>
              <a:t>Implicit Conversion</a:t>
            </a:r>
            <a:r>
              <a:rPr lang="en-US" dirty="0">
                <a:latin typeface="Cambria" panose="02040503050406030204" pitchFamily="18" charset="0"/>
                <a:ea typeface="Cambria" panose="02040503050406030204" pitchFamily="18" charset="0"/>
              </a:rPr>
              <a:t>)</a:t>
            </a:r>
          </a:p>
        </p:txBody>
      </p:sp>
      <p:sp>
        <p:nvSpPr>
          <p:cNvPr id="3" name="Content Placeholder 2">
            <a:extLst>
              <a:ext uri="{FF2B5EF4-FFF2-40B4-BE49-F238E27FC236}">
                <a16:creationId xmlns:a16="http://schemas.microsoft.com/office/drawing/2014/main" id="{0F2A984D-E23C-B1C8-29D9-D4CB4C8FF103}"/>
              </a:ext>
            </a:extLst>
          </p:cNvPr>
          <p:cNvSpPr>
            <a:spLocks noGrp="1"/>
          </p:cNvSpPr>
          <p:nvPr>
            <p:ph idx="1"/>
          </p:nvPr>
        </p:nvSpPr>
        <p:spPr>
          <a:xfrm>
            <a:off x="788101" y="2251512"/>
            <a:ext cx="9905999" cy="3541714"/>
          </a:xfrm>
        </p:spPr>
        <p:txBody>
          <a:bodyPr>
            <a:normAutofit/>
          </a:bodyPr>
          <a:lstStyle/>
          <a:p>
            <a:pPr algn="l">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Done </a:t>
            </a:r>
            <a:r>
              <a:rPr lang="en-US" i="1" dirty="0">
                <a:solidFill>
                  <a:srgbClr val="FFD343"/>
                </a:solidFill>
                <a:latin typeface="Calibri" panose="020F0502020204030204" pitchFamily="34" charset="0"/>
                <a:cs typeface="Calibri" panose="020F0502020204030204" pitchFamily="34" charset="0"/>
              </a:rPr>
              <a:t>automatically</a:t>
            </a:r>
            <a:r>
              <a:rPr lang="en-US" dirty="0">
                <a:solidFill>
                  <a:schemeClr val="bg1"/>
                </a:solidFill>
                <a:latin typeface="Calibri" panose="020F0502020204030204" pitchFamily="34" charset="0"/>
                <a:cs typeface="Calibri" panose="020F0502020204030204" pitchFamily="34" charset="0"/>
              </a:rPr>
              <a:t> by the Python interpreter.</a:t>
            </a:r>
          </a:p>
        </p:txBody>
      </p:sp>
      <p:pic>
        <p:nvPicPr>
          <p:cNvPr id="5" name="Picture 4" descr="Text">
            <a:extLst>
              <a:ext uri="{FF2B5EF4-FFF2-40B4-BE49-F238E27FC236}">
                <a16:creationId xmlns:a16="http://schemas.microsoft.com/office/drawing/2014/main" id="{CA390C50-3902-A6D8-1427-1360F730C3CE}"/>
              </a:ext>
            </a:extLst>
          </p:cNvPr>
          <p:cNvPicPr>
            <a:picLocks noChangeAspect="1"/>
          </p:cNvPicPr>
          <p:nvPr/>
        </p:nvPicPr>
        <p:blipFill>
          <a:blip r:embed="rId2"/>
          <a:stretch>
            <a:fillRect/>
          </a:stretch>
        </p:blipFill>
        <p:spPr>
          <a:xfrm>
            <a:off x="6877619" y="1941898"/>
            <a:ext cx="4526280" cy="4160943"/>
          </a:xfrm>
          <a:prstGeom prst="rect">
            <a:avLst/>
          </a:prstGeom>
        </p:spPr>
      </p:pic>
    </p:spTree>
    <p:extLst>
      <p:ext uri="{BB962C8B-B14F-4D97-AF65-F5344CB8AC3E}">
        <p14:creationId xmlns:p14="http://schemas.microsoft.com/office/powerpoint/2010/main" val="4280510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4412-00E3-574A-7352-3CC5D3976C59}"/>
              </a:ext>
            </a:extLst>
          </p:cNvPr>
          <p:cNvSpPr>
            <a:spLocks noGrp="1"/>
          </p:cNvSpPr>
          <p:nvPr>
            <p:ph type="title"/>
          </p:nvPr>
        </p:nvSpPr>
        <p:spPr/>
        <p:txBody>
          <a:bodyPr/>
          <a:lstStyle/>
          <a:p>
            <a:r>
              <a:rPr lang="en-US" b="0" i="0" dirty="0">
                <a:effectLst/>
                <a:latin typeface="Cambria" panose="02040503050406030204" pitchFamily="18" charset="0"/>
                <a:ea typeface="Cambria" panose="02040503050406030204" pitchFamily="18" charset="0"/>
              </a:rPr>
              <a:t>Type Casting(</a:t>
            </a:r>
            <a:r>
              <a:rPr lang="en-US" sz="2800" b="1" dirty="0">
                <a:latin typeface="Calibri" panose="020F0502020204030204" pitchFamily="34" charset="0"/>
                <a:ea typeface="Cambria" panose="02040503050406030204" pitchFamily="18" charset="0"/>
                <a:cs typeface="Calibri" panose="020F0502020204030204" pitchFamily="34" charset="0"/>
              </a:rPr>
              <a:t>Explicit Conversion</a:t>
            </a:r>
            <a:r>
              <a:rPr lang="en-US" b="1" dirty="0">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0F2A984D-E23C-B1C8-29D9-D4CB4C8FF103}"/>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Needs to be done </a:t>
            </a:r>
            <a:r>
              <a:rPr lang="en-US" i="1" dirty="0">
                <a:solidFill>
                  <a:srgbClr val="FFD343"/>
                </a:solidFill>
                <a:latin typeface="Calibri" panose="020F0502020204030204" pitchFamily="34" charset="0"/>
                <a:cs typeface="Calibri" panose="020F0502020204030204" pitchFamily="34" charset="0"/>
              </a:rPr>
              <a:t>manually</a:t>
            </a:r>
            <a:r>
              <a:rPr lang="en-US" dirty="0">
                <a:solidFill>
                  <a:schemeClr val="bg1"/>
                </a:solidFill>
                <a:latin typeface="Calibri" panose="020F0502020204030204" pitchFamily="34" charset="0"/>
                <a:cs typeface="Calibri" panose="020F0502020204030204" pitchFamily="34" charset="0"/>
              </a:rPr>
              <a:t> by the programmer.</a:t>
            </a:r>
            <a:endParaRPr lang="en-US" b="0" i="0" dirty="0">
              <a:solidFill>
                <a:schemeClr val="bg1"/>
              </a:solidFill>
              <a:effectLst/>
              <a:latin typeface="Calibri" panose="020F0502020204030204" pitchFamily="34" charset="0"/>
              <a:ea typeface="Cambria" panose="02040503050406030204" pitchFamily="18" charset="0"/>
              <a:cs typeface="Calibri" panose="020F0502020204030204" pitchFamily="34" charset="0"/>
            </a:endParaRPr>
          </a:p>
          <a:p>
            <a:pPr algn="l">
              <a:buFont typeface="Arial" panose="020B0604020202020204" pitchFamily="34" charset="0"/>
              <a:buChar char="•"/>
            </a:pPr>
            <a:r>
              <a:rPr lang="en-US" b="0" i="0" dirty="0">
                <a:solidFill>
                  <a:srgbClr val="FFD343"/>
                </a:solidFill>
                <a:effectLst/>
                <a:latin typeface="Calibri" panose="020F0502020204030204" pitchFamily="34" charset="0"/>
                <a:ea typeface="Cambria" panose="02040503050406030204" pitchFamily="18" charset="0"/>
                <a:cs typeface="Calibri" panose="020F0502020204030204" pitchFamily="34" charset="0"/>
              </a:rPr>
              <a:t>int() </a:t>
            </a:r>
            <a:r>
              <a:rPr lang="en-US" b="0" i="0" dirty="0">
                <a:solidFill>
                  <a:srgbClr val="000000"/>
                </a:solidFill>
                <a:effectLst/>
                <a:latin typeface="Calibri" panose="020F0502020204030204" pitchFamily="34" charset="0"/>
                <a:ea typeface="Cambria" panose="02040503050406030204" pitchFamily="18" charset="0"/>
                <a:cs typeface="Calibri" panose="020F0502020204030204" pitchFamily="34" charset="0"/>
              </a:rPr>
              <a:t>- constructs an integer number from an integer literal, a float literal (by removing all decimals), or a string literal (providing the string represents a whole number)</a:t>
            </a:r>
          </a:p>
          <a:p>
            <a:pPr algn="l">
              <a:buFont typeface="Arial" panose="020B0604020202020204" pitchFamily="34" charset="0"/>
              <a:buChar char="•"/>
            </a:pPr>
            <a:r>
              <a:rPr lang="en-US" b="0" i="0" dirty="0">
                <a:solidFill>
                  <a:srgbClr val="FFD343"/>
                </a:solidFill>
                <a:effectLst/>
                <a:latin typeface="Calibri" panose="020F0502020204030204" pitchFamily="34" charset="0"/>
                <a:ea typeface="Cambria" panose="02040503050406030204" pitchFamily="18" charset="0"/>
                <a:cs typeface="Calibri" panose="020F0502020204030204" pitchFamily="34" charset="0"/>
              </a:rPr>
              <a:t>float() </a:t>
            </a:r>
            <a:r>
              <a:rPr lang="en-US" b="0" i="0" dirty="0">
                <a:solidFill>
                  <a:srgbClr val="000000"/>
                </a:solidFill>
                <a:effectLst/>
                <a:latin typeface="Calibri" panose="020F0502020204030204" pitchFamily="34" charset="0"/>
                <a:ea typeface="Cambria" panose="02040503050406030204" pitchFamily="18" charset="0"/>
                <a:cs typeface="Calibri" panose="020F0502020204030204" pitchFamily="34" charset="0"/>
              </a:rPr>
              <a:t>- constructs a float number from an integer literal, a float literal or a string literal (providing the string represents a float or an integer)</a:t>
            </a:r>
          </a:p>
          <a:p>
            <a:pPr algn="l">
              <a:buFont typeface="Arial" panose="020B0604020202020204" pitchFamily="34" charset="0"/>
              <a:buChar char="•"/>
            </a:pPr>
            <a:r>
              <a:rPr lang="en-US" b="0" i="0" dirty="0">
                <a:solidFill>
                  <a:srgbClr val="FFD343"/>
                </a:solidFill>
                <a:effectLst/>
                <a:latin typeface="Calibri" panose="020F0502020204030204" pitchFamily="34" charset="0"/>
                <a:ea typeface="Cambria" panose="02040503050406030204" pitchFamily="18" charset="0"/>
                <a:cs typeface="Calibri" panose="020F0502020204030204" pitchFamily="34" charset="0"/>
              </a:rPr>
              <a:t>str() </a:t>
            </a:r>
            <a:r>
              <a:rPr lang="en-US" b="0" i="0" dirty="0">
                <a:solidFill>
                  <a:srgbClr val="000000"/>
                </a:solidFill>
                <a:effectLst/>
                <a:latin typeface="Calibri" panose="020F0502020204030204" pitchFamily="34" charset="0"/>
                <a:ea typeface="Cambria" panose="02040503050406030204" pitchFamily="18" charset="0"/>
                <a:cs typeface="Calibri" panose="020F0502020204030204" pitchFamily="34" charset="0"/>
              </a:rPr>
              <a:t>- constructs a string from a wide variety of data types, including strings, integer literals and float literals</a:t>
            </a:r>
          </a:p>
          <a:p>
            <a:endParaRPr lang="en-US" dirty="0">
              <a:latin typeface="Calibri" panose="020F0502020204030204" pitchFamily="34"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004002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F6E8-8277-515F-41CA-3A318B3B5970}"/>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Output &amp; input</a:t>
            </a:r>
          </a:p>
        </p:txBody>
      </p:sp>
      <p:sp>
        <p:nvSpPr>
          <p:cNvPr id="3" name="Content Placeholder 2">
            <a:extLst>
              <a:ext uri="{FF2B5EF4-FFF2-40B4-BE49-F238E27FC236}">
                <a16:creationId xmlns:a16="http://schemas.microsoft.com/office/drawing/2014/main" id="{15007D7D-6CA6-F286-1053-CD696EBA16F6}"/>
              </a:ext>
            </a:extLst>
          </p:cNvPr>
          <p:cNvSpPr>
            <a:spLocks noGrp="1"/>
          </p:cNvSpPr>
          <p:nvPr>
            <p:ph idx="1"/>
          </p:nvPr>
        </p:nvSpPr>
        <p:spPr/>
        <p:txBody>
          <a:bodyPr/>
          <a:lstStyle/>
          <a:p>
            <a:pPr marL="0" indent="0">
              <a:buNone/>
            </a:pPr>
            <a:r>
              <a:rPr lang="en-US" dirty="0">
                <a:solidFill>
                  <a:srgbClr val="FFD343"/>
                </a:solidFill>
                <a:latin typeface="Calibri" panose="020F0502020204030204" pitchFamily="34" charset="0"/>
                <a:cs typeface="Calibri" panose="020F0502020204030204" pitchFamily="34" charset="0"/>
              </a:rPr>
              <a:t>Print()</a:t>
            </a:r>
          </a:p>
          <a:p>
            <a:pPr marL="0" indent="0">
              <a:buNone/>
            </a:pPr>
            <a:r>
              <a:rPr lang="en-US" dirty="0">
                <a:solidFill>
                  <a:srgbClr val="FFD343"/>
                </a:solidFill>
                <a:latin typeface="Calibri" panose="020F0502020204030204" pitchFamily="34" charset="0"/>
                <a:cs typeface="Calibri" panose="020F0502020204030204" pitchFamily="34" charset="0"/>
              </a:rPr>
              <a:t>Input() </a:t>
            </a:r>
            <a:r>
              <a:rPr lang="en-US" dirty="0">
                <a:solidFill>
                  <a:schemeClr val="bg1"/>
                </a:solidFill>
                <a:latin typeface="Calibri" panose="020F0502020204030204" pitchFamily="34" charset="0"/>
                <a:cs typeface="Calibri" panose="020F0502020204030204" pitchFamily="34" charset="0"/>
              </a:rPr>
              <a:t>=&gt; str</a:t>
            </a:r>
          </a:p>
          <a:p>
            <a:pPr marL="0" indent="0">
              <a:buNone/>
            </a:pPr>
            <a:r>
              <a:rPr lang="en-US" dirty="0">
                <a:solidFill>
                  <a:schemeClr val="bg1"/>
                </a:solidFill>
                <a:latin typeface="Calibri" panose="020F0502020204030204" pitchFamily="34" charset="0"/>
                <a:cs typeface="Calibri" panose="020F0502020204030204" pitchFamily="34" charset="0"/>
              </a:rPr>
              <a:t>-int(input()) =&gt; int</a:t>
            </a:r>
          </a:p>
          <a:p>
            <a:pPr marL="0" indent="0">
              <a:buNone/>
            </a:pPr>
            <a:r>
              <a:rPr lang="en-US" dirty="0">
                <a:solidFill>
                  <a:schemeClr val="bg1"/>
                </a:solidFill>
                <a:latin typeface="Calibri" panose="020F0502020204030204" pitchFamily="34" charset="0"/>
                <a:cs typeface="Calibri" panose="020F0502020204030204" pitchFamily="34" charset="0"/>
              </a:rPr>
              <a:t>-float(input()) =&gt; float</a:t>
            </a:r>
          </a:p>
          <a:p>
            <a:pPr marL="0" indent="0">
              <a:buNone/>
            </a:pPr>
            <a:r>
              <a:rPr lang="en-US" dirty="0">
                <a:solidFill>
                  <a:schemeClr val="bg1"/>
                </a:solidFill>
                <a:latin typeface="Calibri" panose="020F0502020204030204" pitchFamily="34" charset="0"/>
                <a:cs typeface="Calibri" panose="020F0502020204030204" pitchFamily="34" charset="0"/>
              </a:rPr>
              <a:t>To Display a comment while getting input</a:t>
            </a:r>
          </a:p>
          <a:p>
            <a:pPr marL="0" indent="0">
              <a:buNone/>
            </a:pPr>
            <a:r>
              <a:rPr lang="en-US" dirty="0">
                <a:solidFill>
                  <a:schemeClr val="bg1"/>
                </a:solidFill>
                <a:latin typeface="Calibri" panose="020F0502020204030204" pitchFamily="34" charset="0"/>
                <a:cs typeface="Calibri" panose="020F0502020204030204" pitchFamily="34" charset="0"/>
              </a:rPr>
              <a:t>Input(“comment”)</a:t>
            </a:r>
          </a:p>
          <a:p>
            <a:endParaRPr lang="en-US"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ABB680E-58C9-F5C2-C9E4-5D49238430A9}"/>
              </a:ext>
            </a:extLst>
          </p:cNvPr>
          <p:cNvPicPr>
            <a:picLocks noChangeAspect="1"/>
          </p:cNvPicPr>
          <p:nvPr/>
        </p:nvPicPr>
        <p:blipFill>
          <a:blip r:embed="rId2"/>
          <a:stretch>
            <a:fillRect/>
          </a:stretch>
        </p:blipFill>
        <p:spPr>
          <a:xfrm>
            <a:off x="7924091" y="2097088"/>
            <a:ext cx="3215346" cy="2980750"/>
          </a:xfrm>
          <a:prstGeom prst="rect">
            <a:avLst/>
          </a:prstGeom>
        </p:spPr>
      </p:pic>
      <p:sp>
        <p:nvSpPr>
          <p:cNvPr id="6" name="TextBox 5">
            <a:extLst>
              <a:ext uri="{FF2B5EF4-FFF2-40B4-BE49-F238E27FC236}">
                <a16:creationId xmlns:a16="http://schemas.microsoft.com/office/drawing/2014/main" id="{E4EE8800-A5BA-36BA-D4A4-20EDB5979EB4}"/>
              </a:ext>
            </a:extLst>
          </p:cNvPr>
          <p:cNvSpPr txBox="1"/>
          <p:nvPr/>
        </p:nvSpPr>
        <p:spPr>
          <a:xfrm>
            <a:off x="7924091" y="1619290"/>
            <a:ext cx="2354106" cy="369332"/>
          </a:xfrm>
          <a:prstGeom prst="rect">
            <a:avLst/>
          </a:prstGeom>
          <a:noFill/>
        </p:spPr>
        <p:txBody>
          <a:bodyPr wrap="none" rtlCol="0">
            <a:spAutoFit/>
          </a:bodyPr>
          <a:lstStyle/>
          <a:p>
            <a:r>
              <a:rPr lang="en-US" dirty="0"/>
              <a:t>Print special characters:</a:t>
            </a:r>
          </a:p>
        </p:txBody>
      </p:sp>
      <p:pic>
        <p:nvPicPr>
          <p:cNvPr id="8" name="Picture 7">
            <a:extLst>
              <a:ext uri="{FF2B5EF4-FFF2-40B4-BE49-F238E27FC236}">
                <a16:creationId xmlns:a16="http://schemas.microsoft.com/office/drawing/2014/main" id="{B1FB7C64-EA5A-1CA4-1705-92C48A29F1D4}"/>
              </a:ext>
            </a:extLst>
          </p:cNvPr>
          <p:cNvPicPr>
            <a:picLocks noChangeAspect="1"/>
          </p:cNvPicPr>
          <p:nvPr/>
        </p:nvPicPr>
        <p:blipFill>
          <a:blip r:embed="rId3"/>
          <a:stretch>
            <a:fillRect/>
          </a:stretch>
        </p:blipFill>
        <p:spPr>
          <a:xfrm>
            <a:off x="6491077" y="1297083"/>
            <a:ext cx="4909740" cy="4942399"/>
          </a:xfrm>
          <a:prstGeom prst="rect">
            <a:avLst/>
          </a:prstGeom>
        </p:spPr>
      </p:pic>
    </p:spTree>
    <p:extLst>
      <p:ext uri="{BB962C8B-B14F-4D97-AF65-F5344CB8AC3E}">
        <p14:creationId xmlns:p14="http://schemas.microsoft.com/office/powerpoint/2010/main" val="113705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DCD3-4063-B9E8-21CD-8634FA722142}"/>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String</a:t>
            </a:r>
          </a:p>
        </p:txBody>
      </p:sp>
      <p:sp>
        <p:nvSpPr>
          <p:cNvPr id="3" name="Content Placeholder 2">
            <a:extLst>
              <a:ext uri="{FF2B5EF4-FFF2-40B4-BE49-F238E27FC236}">
                <a16:creationId xmlns:a16="http://schemas.microsoft.com/office/drawing/2014/main" id="{4AAEFB33-4870-59D8-238F-906D10920743}"/>
              </a:ext>
            </a:extLst>
          </p:cNvPr>
          <p:cNvSpPr>
            <a:spLocks noGrp="1"/>
          </p:cNvSpPr>
          <p:nvPr>
            <p:ph idx="1"/>
          </p:nvPr>
        </p:nvSpPr>
        <p:spPr/>
        <p:txBody>
          <a:bodyPr>
            <a:normAutofit fontScale="92500" lnSpcReduction="20000"/>
          </a:bodyPr>
          <a:lstStyle/>
          <a:p>
            <a:r>
              <a:rPr lang="en-US" b="0" i="0" dirty="0">
                <a:solidFill>
                  <a:schemeClr val="bg1"/>
                </a:solidFill>
                <a:effectLst/>
                <a:latin typeface="Calibri" panose="020F0502020204030204" pitchFamily="34" charset="0"/>
                <a:cs typeface="Calibri" panose="020F0502020204030204" pitchFamily="34" charset="0"/>
              </a:rPr>
              <a:t>Strings in python are surrounded by either single quotation marks, or double quotation marks.</a:t>
            </a:r>
          </a:p>
          <a:p>
            <a:r>
              <a:rPr lang="en-US" dirty="0">
                <a:solidFill>
                  <a:schemeClr val="bg1"/>
                </a:solidFill>
                <a:latin typeface="Calibri" panose="020F0502020204030204" pitchFamily="34" charset="0"/>
                <a:cs typeface="Calibri" panose="020F0502020204030204" pitchFamily="34" charset="0"/>
              </a:rPr>
              <a:t>“hello” is the same as ‘hello’ </a:t>
            </a:r>
          </a:p>
          <a:p>
            <a:r>
              <a:rPr lang="en-US" dirty="0">
                <a:solidFill>
                  <a:schemeClr val="bg1"/>
                </a:solidFill>
                <a:latin typeface="Calibri" panose="020F0502020204030204" pitchFamily="34" charset="0"/>
                <a:cs typeface="Calibri" panose="020F0502020204030204" pitchFamily="34" charset="0"/>
              </a:rPr>
              <a:t>Strings like Arrays support indexing(index starts from 0)</a:t>
            </a:r>
          </a:p>
          <a:p>
            <a:r>
              <a:rPr lang="en-US" dirty="0">
                <a:solidFill>
                  <a:schemeClr val="bg1"/>
                </a:solidFill>
                <a:latin typeface="Calibri" panose="020F0502020204030204" pitchFamily="34" charset="0"/>
                <a:cs typeface="Calibri" panose="020F0502020204030204" pitchFamily="34" charset="0"/>
              </a:rPr>
              <a:t>Length of a Sting can be accessed by Len(StringName)</a:t>
            </a:r>
          </a:p>
          <a:p>
            <a:r>
              <a:rPr lang="en-US" dirty="0">
                <a:solidFill>
                  <a:schemeClr val="bg1"/>
                </a:solidFill>
                <a:latin typeface="Calibri" panose="020F0502020204030204" pitchFamily="34" charset="0"/>
                <a:cs typeface="Calibri" panose="020F0502020204030204" pitchFamily="34" charset="0"/>
              </a:rPr>
              <a:t>Last index of string SringName[-1] or StringName[len(StringName)-1]</a:t>
            </a:r>
          </a:p>
          <a:p>
            <a:r>
              <a:rPr lang="en-US" dirty="0">
                <a:solidFill>
                  <a:schemeClr val="bg1"/>
                </a:solidFill>
                <a:latin typeface="Calibri" panose="020F0502020204030204" pitchFamily="34" charset="0"/>
                <a:cs typeface="Calibri" panose="020F0502020204030204" pitchFamily="34" charset="0"/>
              </a:rPr>
              <a:t>Advance for loop for iteration</a:t>
            </a:r>
          </a:p>
          <a:p>
            <a:r>
              <a:rPr lang="en-US" dirty="0">
                <a:solidFill>
                  <a:schemeClr val="bg1"/>
                </a:solidFill>
                <a:latin typeface="Calibri" panose="020F0502020204030204" pitchFamily="34" charset="0"/>
                <a:cs typeface="Calibri" panose="020F0502020204030204" pitchFamily="34" charset="0"/>
              </a:rPr>
              <a:t>In keyword to check for substrings</a:t>
            </a:r>
          </a:p>
        </p:txBody>
      </p:sp>
    </p:spTree>
    <p:extLst>
      <p:ext uri="{BB962C8B-B14F-4D97-AF65-F5344CB8AC3E}">
        <p14:creationId xmlns:p14="http://schemas.microsoft.com/office/powerpoint/2010/main" val="274202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8AC8-3D6F-4109-B73B-57E3FA71BAF4}"/>
              </a:ext>
            </a:extLst>
          </p:cNvPr>
          <p:cNvSpPr>
            <a:spLocks noGrp="1"/>
          </p:cNvSpPr>
          <p:nvPr>
            <p:ph type="title"/>
          </p:nvPr>
        </p:nvSpPr>
        <p:spPr/>
        <p:txBody>
          <a:bodyPr>
            <a:normAutofit/>
          </a:bodyPr>
          <a:lstStyle/>
          <a:p>
            <a:r>
              <a:rPr lang="en-US" dirty="0">
                <a:latin typeface="Cambria" panose="02040503050406030204" pitchFamily="18" charset="0"/>
                <a:ea typeface="Cambria" panose="02040503050406030204" pitchFamily="18" charset="0"/>
                <a:cs typeface="Calibri" panose="020F0502020204030204" pitchFamily="34" charset="0"/>
              </a:rPr>
              <a:t>TOP p</a:t>
            </a:r>
            <a:r>
              <a:rPr lang="en-US" cap="none" dirty="0">
                <a:latin typeface="Cambria" panose="02040503050406030204" pitchFamily="18" charset="0"/>
                <a:ea typeface="Cambria" panose="02040503050406030204" pitchFamily="18" charset="0"/>
                <a:cs typeface="Calibri" panose="020F0502020204030204" pitchFamily="34" charset="0"/>
              </a:rPr>
              <a:t>rogramming</a:t>
            </a:r>
            <a:r>
              <a:rPr lang="en-US" dirty="0">
                <a:latin typeface="Cambria" panose="02040503050406030204" pitchFamily="18" charset="0"/>
                <a:ea typeface="Cambria" panose="02040503050406030204" pitchFamily="18" charset="0"/>
                <a:cs typeface="Calibri" panose="020F0502020204030204" pitchFamily="34" charset="0"/>
              </a:rPr>
              <a:t> l</a:t>
            </a:r>
            <a:r>
              <a:rPr lang="en-US" cap="none" dirty="0">
                <a:latin typeface="Cambria" panose="02040503050406030204" pitchFamily="18" charset="0"/>
                <a:ea typeface="Cambria" panose="02040503050406030204" pitchFamily="18" charset="0"/>
                <a:cs typeface="Calibri" panose="020F0502020204030204" pitchFamily="34" charset="0"/>
              </a:rPr>
              <a:t>anguages</a:t>
            </a:r>
            <a:r>
              <a:rPr lang="en-US" dirty="0">
                <a:latin typeface="Cambria" panose="02040503050406030204" pitchFamily="18" charset="0"/>
                <a:ea typeface="Cambria" panose="02040503050406030204" pitchFamily="18" charset="0"/>
                <a:cs typeface="Calibri" panose="020F0502020204030204" pitchFamily="34" charset="0"/>
              </a:rPr>
              <a:t> b</a:t>
            </a:r>
            <a:r>
              <a:rPr lang="en-US" cap="none" dirty="0">
                <a:latin typeface="Cambria" panose="02040503050406030204" pitchFamily="18" charset="0"/>
                <a:ea typeface="Cambria" panose="02040503050406030204" pitchFamily="18" charset="0"/>
                <a:cs typeface="Calibri" panose="020F0502020204030204" pitchFamily="34" charset="0"/>
              </a:rPr>
              <a:t>y</a:t>
            </a:r>
            <a:r>
              <a:rPr lang="en-US" dirty="0">
                <a:latin typeface="Cambria" panose="02040503050406030204" pitchFamily="18" charset="0"/>
                <a:ea typeface="Cambria" panose="02040503050406030204" pitchFamily="18" charset="0"/>
                <a:cs typeface="Calibri" panose="020F0502020204030204" pitchFamily="34" charset="0"/>
              </a:rPr>
              <a:t> IEEE</a:t>
            </a:r>
            <a:br>
              <a:rPr lang="en-US" dirty="0">
                <a:latin typeface="Cambria" panose="02040503050406030204" pitchFamily="18" charset="0"/>
                <a:ea typeface="Cambria" panose="02040503050406030204" pitchFamily="18" charset="0"/>
                <a:cs typeface="Calibri" panose="020F0502020204030204" pitchFamily="34" charset="0"/>
              </a:rPr>
            </a:br>
            <a:r>
              <a:rPr lang="en-US" sz="2000" dirty="0">
                <a:latin typeface="Calibri" panose="020F0502020204030204" pitchFamily="34" charset="0"/>
                <a:cs typeface="Calibri" panose="020F0502020204030204" pitchFamily="34" charset="0"/>
              </a:rPr>
              <a:t>(</a:t>
            </a:r>
            <a:r>
              <a:rPr lang="en-US" sz="2000" b="0" i="0" dirty="0">
                <a:effectLst/>
                <a:latin typeface="Calibri" panose="020F0502020204030204" pitchFamily="34" charset="0"/>
                <a:cs typeface="Calibri" panose="020F0502020204030204" pitchFamily="34" charset="0"/>
              </a:rPr>
              <a:t>Institute of Electrical and Electronics Engineers)</a:t>
            </a:r>
            <a:endParaRPr lang="en-US" dirty="0">
              <a:latin typeface="Calibri" panose="020F0502020204030204" pitchFamily="34" charset="0"/>
              <a:cs typeface="Calibri" panose="020F0502020204030204" pitchFamily="34" charset="0"/>
            </a:endParaRPr>
          </a:p>
        </p:txBody>
      </p:sp>
      <p:pic>
        <p:nvPicPr>
          <p:cNvPr id="11" name="Content Placeholder 10" descr="Table">
            <a:extLst>
              <a:ext uri="{FF2B5EF4-FFF2-40B4-BE49-F238E27FC236}">
                <a16:creationId xmlns:a16="http://schemas.microsoft.com/office/drawing/2014/main" id="{2B7DC7B4-D1EE-7B49-E8CF-CF373145FB97}"/>
              </a:ext>
            </a:extLst>
          </p:cNvPr>
          <p:cNvPicPr>
            <a:picLocks noGrp="1" noChangeAspect="1"/>
          </p:cNvPicPr>
          <p:nvPr>
            <p:ph idx="1"/>
          </p:nvPr>
        </p:nvPicPr>
        <p:blipFill>
          <a:blip r:embed="rId2"/>
          <a:stretch>
            <a:fillRect/>
          </a:stretch>
        </p:blipFill>
        <p:spPr>
          <a:xfrm>
            <a:off x="1141413" y="1953522"/>
            <a:ext cx="6736777" cy="3868214"/>
          </a:xfrm>
        </p:spPr>
      </p:pic>
      <p:grpSp>
        <p:nvGrpSpPr>
          <p:cNvPr id="16" name="Group 15">
            <a:extLst>
              <a:ext uri="{FF2B5EF4-FFF2-40B4-BE49-F238E27FC236}">
                <a16:creationId xmlns:a16="http://schemas.microsoft.com/office/drawing/2014/main" id="{F450246F-6811-660D-20F6-B7AAF7044825}"/>
              </a:ext>
            </a:extLst>
          </p:cNvPr>
          <p:cNvGrpSpPr/>
          <p:nvPr/>
        </p:nvGrpSpPr>
        <p:grpSpPr>
          <a:xfrm>
            <a:off x="8011648" y="2194673"/>
            <a:ext cx="3567753" cy="3529478"/>
            <a:chOff x="8293750" y="2097088"/>
            <a:chExt cx="3567753" cy="3529478"/>
          </a:xfrm>
        </p:grpSpPr>
        <p:pic>
          <p:nvPicPr>
            <p:cNvPr id="1026" name="Picture 2">
              <a:extLst>
                <a:ext uri="{FF2B5EF4-FFF2-40B4-BE49-F238E27FC236}">
                  <a16:creationId xmlns:a16="http://schemas.microsoft.com/office/drawing/2014/main" id="{ED765E6D-EF4E-1B5C-7B65-973F03C8C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7966" y="2097088"/>
              <a:ext cx="530785" cy="53078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5EA6367E-B9E2-1110-1FC6-6C458925D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274" y="3747474"/>
              <a:ext cx="684204" cy="684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30F5D1E-222C-12F2-5DF1-517A154943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0274" y="2835463"/>
              <a:ext cx="684204" cy="68420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49BC063-BDCD-5292-3CB7-B48D384311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3750" y="4670495"/>
              <a:ext cx="717253" cy="7172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9CE0CC-9575-E1ED-81DC-E61D250BF4F2}"/>
                </a:ext>
              </a:extLst>
            </p:cNvPr>
            <p:cNvSpPr txBox="1"/>
            <p:nvPr/>
          </p:nvSpPr>
          <p:spPr>
            <a:xfrm>
              <a:off x="8994478" y="2148691"/>
              <a:ext cx="2867025" cy="3477875"/>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Website and applications</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Mobile application development</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Enterprise desktop and scientific application</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Embedded(languages use to program device controllers)</a:t>
              </a:r>
            </a:p>
          </p:txBody>
        </p:sp>
      </p:grpSp>
    </p:spTree>
    <p:extLst>
      <p:ext uri="{BB962C8B-B14F-4D97-AF65-F5344CB8AC3E}">
        <p14:creationId xmlns:p14="http://schemas.microsoft.com/office/powerpoint/2010/main" val="3427758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1A669-4FE7-060E-F2A2-1EF9081C3600}"/>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IMMUTABLE</a:t>
            </a:r>
          </a:p>
        </p:txBody>
      </p:sp>
      <p:sp>
        <p:nvSpPr>
          <p:cNvPr id="3" name="Content Placeholder 2">
            <a:extLst>
              <a:ext uri="{FF2B5EF4-FFF2-40B4-BE49-F238E27FC236}">
                <a16:creationId xmlns:a16="http://schemas.microsoft.com/office/drawing/2014/main" id="{0A64DB46-C88C-8A58-7BB2-9EA241A10538}"/>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StringName = “</a:t>
            </a:r>
            <a:r>
              <a:rPr lang="en-US" dirty="0" err="1">
                <a:latin typeface="Calibri" panose="020F0502020204030204" pitchFamily="34" charset="0"/>
                <a:cs typeface="Calibri" panose="020F0502020204030204" pitchFamily="34" charset="0"/>
              </a:rPr>
              <a:t>StringValue</a:t>
            </a:r>
            <a:r>
              <a:rPr lang="en-US" dirty="0">
                <a:latin typeface="Calibri" panose="020F0502020204030204" pitchFamily="34" charset="0"/>
                <a:cs typeface="Calibri" panose="020F0502020204030204" pitchFamily="34" charset="0"/>
              </a:rPr>
              <a:t>” #assignment</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Object: String item: character </a:t>
            </a:r>
          </a:p>
          <a:p>
            <a:pPr marL="0" indent="0">
              <a:buNone/>
            </a:pPr>
            <a:r>
              <a:rPr lang="en-US" dirty="0">
                <a:solidFill>
                  <a:schemeClr val="bg1"/>
                </a:solidFill>
                <a:latin typeface="Calibri" panose="020F0502020204030204" pitchFamily="34" charset="0"/>
                <a:cs typeface="Calibri" panose="020F0502020204030204" pitchFamily="34" charset="0"/>
              </a:rPr>
              <a:t>- You can't change an existing string, but you can create new one</a:t>
            </a:r>
          </a:p>
          <a:p>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0B97DF5-B5AB-C7E1-65B1-3048F88B5386}"/>
              </a:ext>
            </a:extLst>
          </p:cNvPr>
          <p:cNvPicPr>
            <a:picLocks noChangeAspect="1"/>
          </p:cNvPicPr>
          <p:nvPr/>
        </p:nvPicPr>
        <p:blipFill>
          <a:blip r:embed="rId2"/>
          <a:stretch>
            <a:fillRect/>
          </a:stretch>
        </p:blipFill>
        <p:spPr>
          <a:xfrm>
            <a:off x="1141412" y="2907930"/>
            <a:ext cx="6515665" cy="1684166"/>
          </a:xfrm>
          <a:prstGeom prst="rect">
            <a:avLst/>
          </a:prstGeom>
        </p:spPr>
      </p:pic>
    </p:spTree>
    <p:extLst>
      <p:ext uri="{BB962C8B-B14F-4D97-AF65-F5344CB8AC3E}">
        <p14:creationId xmlns:p14="http://schemas.microsoft.com/office/powerpoint/2010/main" val="1697727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3220-3D88-724B-46DB-3A241D304BA2}"/>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Slicing</a:t>
            </a:r>
          </a:p>
        </p:txBody>
      </p:sp>
      <p:sp>
        <p:nvSpPr>
          <p:cNvPr id="3" name="Content Placeholder 2">
            <a:extLst>
              <a:ext uri="{FF2B5EF4-FFF2-40B4-BE49-F238E27FC236}">
                <a16:creationId xmlns:a16="http://schemas.microsoft.com/office/drawing/2014/main" id="{77C9B624-A5E0-64FF-D8EA-87567E2EB4BE}"/>
              </a:ext>
            </a:extLst>
          </p:cNvPr>
          <p:cNvSpPr>
            <a:spLocks noGrp="1"/>
          </p:cNvSpPr>
          <p:nvPr>
            <p:ph idx="1"/>
          </p:nvPr>
        </p:nvSpPr>
        <p:spPr>
          <a:xfrm>
            <a:off x="800944" y="1840925"/>
            <a:ext cx="9905999" cy="3541714"/>
          </a:xfrm>
        </p:spPr>
        <p:txBody>
          <a:bodyPr/>
          <a:lstStyle/>
          <a:p>
            <a:r>
              <a:rPr lang="en-US" b="0" i="0" dirty="0">
                <a:solidFill>
                  <a:srgbClr val="000000"/>
                </a:solidFill>
                <a:effectLst/>
                <a:latin typeface="Calibri" panose="020F0502020204030204" pitchFamily="34" charset="0"/>
                <a:cs typeface="Calibri" panose="020F0502020204030204" pitchFamily="34" charset="0"/>
              </a:rPr>
              <a:t>Specify the start index and the end index, separated by a colon, to return a part of the string.</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F173A7D-A8B4-264C-6CAD-CD1A16526227}"/>
              </a:ext>
            </a:extLst>
          </p:cNvPr>
          <p:cNvPicPr>
            <a:picLocks noChangeAspect="1"/>
          </p:cNvPicPr>
          <p:nvPr/>
        </p:nvPicPr>
        <p:blipFill>
          <a:blip r:embed="rId2"/>
          <a:stretch>
            <a:fillRect/>
          </a:stretch>
        </p:blipFill>
        <p:spPr>
          <a:xfrm>
            <a:off x="4620615" y="2892697"/>
            <a:ext cx="6256562" cy="3566469"/>
          </a:xfrm>
          <a:prstGeom prst="rect">
            <a:avLst/>
          </a:prstGeom>
        </p:spPr>
      </p:pic>
    </p:spTree>
    <p:extLst>
      <p:ext uri="{BB962C8B-B14F-4D97-AF65-F5344CB8AC3E}">
        <p14:creationId xmlns:p14="http://schemas.microsoft.com/office/powerpoint/2010/main" val="1477095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6BC4-49AC-B527-E0F1-0C02DAFD888B}"/>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String methods</a:t>
            </a:r>
          </a:p>
        </p:txBody>
      </p:sp>
      <p:graphicFrame>
        <p:nvGraphicFramePr>
          <p:cNvPr id="4" name="Content Placeholder 3">
            <a:extLst>
              <a:ext uri="{FF2B5EF4-FFF2-40B4-BE49-F238E27FC236}">
                <a16:creationId xmlns:a16="http://schemas.microsoft.com/office/drawing/2014/main" id="{08012157-D317-B333-F386-1F9C7120ED7E}"/>
              </a:ext>
            </a:extLst>
          </p:cNvPr>
          <p:cNvGraphicFramePr>
            <a:graphicFrameLocks noGrp="1"/>
          </p:cNvGraphicFramePr>
          <p:nvPr>
            <p:ph idx="1"/>
            <p:extLst>
              <p:ext uri="{D42A27DB-BD31-4B8C-83A1-F6EECF244321}">
                <p14:modId xmlns:p14="http://schemas.microsoft.com/office/powerpoint/2010/main" val="1102703328"/>
              </p:ext>
            </p:extLst>
          </p:nvPr>
        </p:nvGraphicFramePr>
        <p:xfrm>
          <a:off x="1331136" y="1761685"/>
          <a:ext cx="9905998" cy="4769336"/>
        </p:xfrm>
        <a:graphic>
          <a:graphicData uri="http://schemas.openxmlformats.org/drawingml/2006/table">
            <a:tbl>
              <a:tblPr>
                <a:tableStyleId>{2D5ABB26-0587-4C30-8999-92F81FD0307C}</a:tableStyleId>
              </a:tblPr>
              <a:tblGrid>
                <a:gridCol w="1183497">
                  <a:extLst>
                    <a:ext uri="{9D8B030D-6E8A-4147-A177-3AD203B41FA5}">
                      <a16:colId xmlns:a16="http://schemas.microsoft.com/office/drawing/2014/main" val="1478110182"/>
                    </a:ext>
                  </a:extLst>
                </a:gridCol>
                <a:gridCol w="8722501">
                  <a:extLst>
                    <a:ext uri="{9D8B030D-6E8A-4147-A177-3AD203B41FA5}">
                      <a16:colId xmlns:a16="http://schemas.microsoft.com/office/drawing/2014/main" val="3725989143"/>
                    </a:ext>
                  </a:extLst>
                </a:gridCol>
              </a:tblGrid>
              <a:tr h="205747">
                <a:tc>
                  <a:txBody>
                    <a:bodyPr/>
                    <a:lstStyle/>
                    <a:p>
                      <a:pPr algn="l" fontAlgn="t"/>
                      <a:r>
                        <a:rPr lang="en-US" sz="1400" dirty="0">
                          <a:effectLst/>
                          <a:latin typeface="Calibri" panose="020F0502020204030204" pitchFamily="34" charset="0"/>
                          <a:cs typeface="Calibri" panose="020F0502020204030204" pitchFamily="34" charset="0"/>
                        </a:rPr>
                        <a:t>Method</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Description</a:t>
                      </a:r>
                    </a:p>
                  </a:txBody>
                  <a:tcPr marL="7870" marR="7870" marT="1714" marB="1714"/>
                </a:tc>
                <a:extLst>
                  <a:ext uri="{0D108BD9-81ED-4DB2-BD59-A6C34878D82A}">
                    <a16:rowId xmlns:a16="http://schemas.microsoft.com/office/drawing/2014/main" val="1940350916"/>
                  </a:ext>
                </a:extLst>
              </a:tr>
              <a:tr h="205747">
                <a:tc>
                  <a:txBody>
                    <a:bodyPr/>
                    <a:lstStyle/>
                    <a:p>
                      <a:pPr algn="l" fontAlgn="t"/>
                      <a:r>
                        <a:rPr lang="en-US" sz="1400" dirty="0">
                          <a:solidFill>
                            <a:srgbClr val="FFD343"/>
                          </a:solidFill>
                          <a:effectLst/>
                          <a:latin typeface="Calibri" panose="020F0502020204030204" pitchFamily="34" charset="0"/>
                          <a:cs typeface="Calibri" panose="020F0502020204030204" pitchFamily="34" charset="0"/>
                        </a:rPr>
                        <a:t>capitalize()</a:t>
                      </a:r>
                    </a:p>
                  </a:txBody>
                  <a:tcPr marL="15741" marR="7870" marT="1714" marB="1714"/>
                </a:tc>
                <a:tc>
                  <a:txBody>
                    <a:bodyPr/>
                    <a:lstStyle/>
                    <a:p>
                      <a:pPr algn="l" fontAlgn="t"/>
                      <a:r>
                        <a:rPr lang="en-US" sz="1400" dirty="0">
                          <a:effectLst/>
                          <a:latin typeface="Calibri" panose="020F0502020204030204" pitchFamily="34" charset="0"/>
                          <a:cs typeface="Calibri" panose="020F0502020204030204" pitchFamily="34" charset="0"/>
                        </a:rPr>
                        <a:t>Converts the first character to upper case</a:t>
                      </a:r>
                    </a:p>
                  </a:txBody>
                  <a:tcPr marL="7870" marR="7870" marT="1714" marB="1714"/>
                </a:tc>
                <a:extLst>
                  <a:ext uri="{0D108BD9-81ED-4DB2-BD59-A6C34878D82A}">
                    <a16:rowId xmlns:a16="http://schemas.microsoft.com/office/drawing/2014/main" val="4153357073"/>
                  </a:ext>
                </a:extLst>
              </a:tr>
              <a:tr h="205747">
                <a:tc>
                  <a:txBody>
                    <a:bodyPr/>
                    <a:lstStyle/>
                    <a:p>
                      <a:pPr algn="l" fontAlgn="t"/>
                      <a:r>
                        <a:rPr lang="en-US" sz="1400" dirty="0">
                          <a:solidFill>
                            <a:srgbClr val="FFD343"/>
                          </a:solidFill>
                          <a:effectLst/>
                          <a:latin typeface="Calibri" panose="020F0502020204030204" pitchFamily="34" charset="0"/>
                          <a:cs typeface="Calibri" panose="020F0502020204030204" pitchFamily="34" charset="0"/>
                        </a:rPr>
                        <a:t>casefold()</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Converts string into lower case</a:t>
                      </a:r>
                    </a:p>
                  </a:txBody>
                  <a:tcPr marL="7870" marR="7870" marT="1714" marB="1714"/>
                </a:tc>
                <a:extLst>
                  <a:ext uri="{0D108BD9-81ED-4DB2-BD59-A6C34878D82A}">
                    <a16:rowId xmlns:a16="http://schemas.microsoft.com/office/drawing/2014/main" val="1810671980"/>
                  </a:ext>
                </a:extLst>
              </a:tr>
              <a:tr h="205747">
                <a:tc>
                  <a:txBody>
                    <a:bodyPr/>
                    <a:lstStyle/>
                    <a:p>
                      <a:pPr algn="l" fontAlgn="t"/>
                      <a:r>
                        <a:rPr lang="en-US" sz="1400" dirty="0">
                          <a:solidFill>
                            <a:srgbClr val="FFD343"/>
                          </a:solidFill>
                          <a:effectLst/>
                          <a:latin typeface="Calibri" panose="020F0502020204030204" pitchFamily="34" charset="0"/>
                          <a:cs typeface="Calibri" panose="020F0502020204030204" pitchFamily="34" charset="0"/>
                        </a:rPr>
                        <a:t>center()</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a centered string</a:t>
                      </a:r>
                    </a:p>
                  </a:txBody>
                  <a:tcPr marL="7870" marR="7870" marT="1714" marB="1714"/>
                </a:tc>
                <a:extLst>
                  <a:ext uri="{0D108BD9-81ED-4DB2-BD59-A6C34878D82A}">
                    <a16:rowId xmlns:a16="http://schemas.microsoft.com/office/drawing/2014/main" val="2153117501"/>
                  </a:ext>
                </a:extLst>
              </a:tr>
              <a:tr h="205747">
                <a:tc>
                  <a:txBody>
                    <a:bodyPr/>
                    <a:lstStyle/>
                    <a:p>
                      <a:pPr algn="l" fontAlgn="t"/>
                      <a:r>
                        <a:rPr lang="en-US" sz="1400" dirty="0">
                          <a:solidFill>
                            <a:srgbClr val="FFD343"/>
                          </a:solidFill>
                          <a:effectLst/>
                          <a:latin typeface="Calibri" panose="020F0502020204030204" pitchFamily="34" charset="0"/>
                          <a:cs typeface="Calibri" panose="020F0502020204030204" pitchFamily="34" charset="0"/>
                        </a:rPr>
                        <a:t>count()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the number of times a specified value occurs in a string</a:t>
                      </a:r>
                    </a:p>
                  </a:txBody>
                  <a:tcPr marL="7870" marR="7870" marT="1714" marB="1714"/>
                </a:tc>
                <a:extLst>
                  <a:ext uri="{0D108BD9-81ED-4DB2-BD59-A6C34878D82A}">
                    <a16:rowId xmlns:a16="http://schemas.microsoft.com/office/drawing/2014/main" val="2912225304"/>
                  </a:ext>
                </a:extLst>
              </a:tr>
              <a:tr h="205747">
                <a:tc>
                  <a:txBody>
                    <a:bodyPr/>
                    <a:lstStyle/>
                    <a:p>
                      <a:pPr algn="l" fontAlgn="t"/>
                      <a:r>
                        <a:rPr lang="en-US" sz="1400" dirty="0">
                          <a:solidFill>
                            <a:srgbClr val="FFD343"/>
                          </a:solidFill>
                          <a:effectLst/>
                          <a:latin typeface="Calibri" panose="020F0502020204030204" pitchFamily="34" charset="0"/>
                          <a:cs typeface="Calibri" panose="020F0502020204030204" pitchFamily="34" charset="0"/>
                        </a:rPr>
                        <a:t>encode()</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an encoded version of the string</a:t>
                      </a:r>
                    </a:p>
                  </a:txBody>
                  <a:tcPr marL="7870" marR="7870" marT="1714" marB="1714"/>
                </a:tc>
                <a:extLst>
                  <a:ext uri="{0D108BD9-81ED-4DB2-BD59-A6C34878D82A}">
                    <a16:rowId xmlns:a16="http://schemas.microsoft.com/office/drawing/2014/main" val="3963650822"/>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endswith</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true if the string ends with the specified value</a:t>
                      </a:r>
                    </a:p>
                  </a:txBody>
                  <a:tcPr marL="7870" marR="7870" marT="1714" marB="1714"/>
                </a:tc>
                <a:extLst>
                  <a:ext uri="{0D108BD9-81ED-4DB2-BD59-A6C34878D82A}">
                    <a16:rowId xmlns:a16="http://schemas.microsoft.com/office/drawing/2014/main" val="2523645267"/>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expandtabs</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Sets the tab size of the string</a:t>
                      </a:r>
                    </a:p>
                  </a:txBody>
                  <a:tcPr marL="7870" marR="7870" marT="1714" marB="1714"/>
                </a:tc>
                <a:extLst>
                  <a:ext uri="{0D108BD9-81ED-4DB2-BD59-A6C34878D82A}">
                    <a16:rowId xmlns:a16="http://schemas.microsoft.com/office/drawing/2014/main" val="3229372148"/>
                  </a:ext>
                </a:extLst>
              </a:tr>
              <a:tr h="205747">
                <a:tc>
                  <a:txBody>
                    <a:bodyPr/>
                    <a:lstStyle/>
                    <a:p>
                      <a:pPr algn="l" fontAlgn="t"/>
                      <a:r>
                        <a:rPr lang="en-US" sz="1400" dirty="0">
                          <a:solidFill>
                            <a:srgbClr val="FFD343"/>
                          </a:solidFill>
                          <a:effectLst/>
                          <a:latin typeface="Calibri" panose="020F0502020204030204" pitchFamily="34" charset="0"/>
                          <a:cs typeface="Calibri" panose="020F0502020204030204" pitchFamily="34" charset="0"/>
                        </a:rPr>
                        <a:t>find()</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Searches the string for a specified value and returns the position of where it was found</a:t>
                      </a:r>
                    </a:p>
                  </a:txBody>
                  <a:tcPr marL="7870" marR="7870" marT="1714" marB="1714"/>
                </a:tc>
                <a:extLst>
                  <a:ext uri="{0D108BD9-81ED-4DB2-BD59-A6C34878D82A}">
                    <a16:rowId xmlns:a16="http://schemas.microsoft.com/office/drawing/2014/main" val="2886415097"/>
                  </a:ext>
                </a:extLst>
              </a:tr>
              <a:tr h="205747">
                <a:tc>
                  <a:txBody>
                    <a:bodyPr/>
                    <a:lstStyle/>
                    <a:p>
                      <a:pPr algn="l" fontAlgn="t"/>
                      <a:r>
                        <a:rPr lang="en-US" sz="1400" dirty="0">
                          <a:solidFill>
                            <a:srgbClr val="FFD343"/>
                          </a:solidFill>
                          <a:effectLst/>
                          <a:latin typeface="Calibri" panose="020F0502020204030204" pitchFamily="34" charset="0"/>
                          <a:cs typeface="Calibri" panose="020F0502020204030204" pitchFamily="34" charset="0"/>
                        </a:rPr>
                        <a:t>format()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Formats specified values in a string</a:t>
                      </a:r>
                    </a:p>
                  </a:txBody>
                  <a:tcPr marL="7870" marR="7870" marT="1714" marB="1714"/>
                </a:tc>
                <a:extLst>
                  <a:ext uri="{0D108BD9-81ED-4DB2-BD59-A6C34878D82A}">
                    <a16:rowId xmlns:a16="http://schemas.microsoft.com/office/drawing/2014/main" val="54188338"/>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format_map</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Formats specified values in a string</a:t>
                      </a:r>
                    </a:p>
                  </a:txBody>
                  <a:tcPr marL="7870" marR="7870" marT="1714" marB="1714"/>
                </a:tc>
                <a:extLst>
                  <a:ext uri="{0D108BD9-81ED-4DB2-BD59-A6C34878D82A}">
                    <a16:rowId xmlns:a16="http://schemas.microsoft.com/office/drawing/2014/main" val="1915506260"/>
                  </a:ext>
                </a:extLst>
              </a:tr>
              <a:tr h="205747">
                <a:tc>
                  <a:txBody>
                    <a:bodyPr/>
                    <a:lstStyle/>
                    <a:p>
                      <a:pPr algn="l" fontAlgn="t"/>
                      <a:r>
                        <a:rPr lang="en-US" sz="1400" dirty="0">
                          <a:solidFill>
                            <a:srgbClr val="FFD343"/>
                          </a:solidFill>
                          <a:effectLst/>
                          <a:latin typeface="Calibri" panose="020F0502020204030204" pitchFamily="34" charset="0"/>
                          <a:cs typeface="Calibri" panose="020F0502020204030204" pitchFamily="34" charset="0"/>
                        </a:rPr>
                        <a:t>index()</a:t>
                      </a:r>
                    </a:p>
                  </a:txBody>
                  <a:tcPr marL="15741" marR="7870" marT="1714" marB="1714"/>
                </a:tc>
                <a:tc>
                  <a:txBody>
                    <a:bodyPr/>
                    <a:lstStyle/>
                    <a:p>
                      <a:pPr algn="l" fontAlgn="t"/>
                      <a:r>
                        <a:rPr lang="en-US" sz="1400" dirty="0">
                          <a:effectLst/>
                          <a:latin typeface="Calibri" panose="020F0502020204030204" pitchFamily="34" charset="0"/>
                          <a:cs typeface="Calibri" panose="020F0502020204030204" pitchFamily="34" charset="0"/>
                        </a:rPr>
                        <a:t>Searches the string for a specified value and returns the position of where it was found</a:t>
                      </a:r>
                    </a:p>
                  </a:txBody>
                  <a:tcPr marL="7870" marR="7870" marT="1714" marB="1714"/>
                </a:tc>
                <a:extLst>
                  <a:ext uri="{0D108BD9-81ED-4DB2-BD59-A6C34878D82A}">
                    <a16:rowId xmlns:a16="http://schemas.microsoft.com/office/drawing/2014/main" val="4247269544"/>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isalnum</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True if all characters in the string are alphanumeric</a:t>
                      </a:r>
                    </a:p>
                  </a:txBody>
                  <a:tcPr marL="7870" marR="7870" marT="1714" marB="1714"/>
                </a:tc>
                <a:extLst>
                  <a:ext uri="{0D108BD9-81ED-4DB2-BD59-A6C34878D82A}">
                    <a16:rowId xmlns:a16="http://schemas.microsoft.com/office/drawing/2014/main" val="96091950"/>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isalpha</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True if all characters in the string are in the alphabet</a:t>
                      </a:r>
                    </a:p>
                  </a:txBody>
                  <a:tcPr marL="7870" marR="7870" marT="1714" marB="1714"/>
                </a:tc>
                <a:extLst>
                  <a:ext uri="{0D108BD9-81ED-4DB2-BD59-A6C34878D82A}">
                    <a16:rowId xmlns:a16="http://schemas.microsoft.com/office/drawing/2014/main" val="3078686595"/>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isdecimal</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True if all characters in the string are decimals</a:t>
                      </a:r>
                    </a:p>
                  </a:txBody>
                  <a:tcPr marL="7870" marR="7870" marT="1714" marB="1714"/>
                </a:tc>
                <a:extLst>
                  <a:ext uri="{0D108BD9-81ED-4DB2-BD59-A6C34878D82A}">
                    <a16:rowId xmlns:a16="http://schemas.microsoft.com/office/drawing/2014/main" val="2015481346"/>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isdigit</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True if all characters in the string are digits</a:t>
                      </a:r>
                    </a:p>
                  </a:txBody>
                  <a:tcPr marL="7870" marR="7870" marT="1714" marB="1714"/>
                </a:tc>
                <a:extLst>
                  <a:ext uri="{0D108BD9-81ED-4DB2-BD59-A6C34878D82A}">
                    <a16:rowId xmlns:a16="http://schemas.microsoft.com/office/drawing/2014/main" val="1638363139"/>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isidentifier</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True if the string is an identifier</a:t>
                      </a:r>
                    </a:p>
                  </a:txBody>
                  <a:tcPr marL="7870" marR="7870" marT="1714" marB="1714"/>
                </a:tc>
                <a:extLst>
                  <a:ext uri="{0D108BD9-81ED-4DB2-BD59-A6C34878D82A}">
                    <a16:rowId xmlns:a16="http://schemas.microsoft.com/office/drawing/2014/main" val="2794272211"/>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islower</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dirty="0">
                          <a:effectLst/>
                          <a:latin typeface="Calibri" panose="020F0502020204030204" pitchFamily="34" charset="0"/>
                          <a:cs typeface="Calibri" panose="020F0502020204030204" pitchFamily="34" charset="0"/>
                        </a:rPr>
                        <a:t>Returns True if all characters in the string are lower case</a:t>
                      </a:r>
                    </a:p>
                  </a:txBody>
                  <a:tcPr marL="7870" marR="7870" marT="1714" marB="1714"/>
                </a:tc>
                <a:extLst>
                  <a:ext uri="{0D108BD9-81ED-4DB2-BD59-A6C34878D82A}">
                    <a16:rowId xmlns:a16="http://schemas.microsoft.com/office/drawing/2014/main" val="3937709591"/>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isnumeric</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True if all characters in the string are numeric</a:t>
                      </a:r>
                    </a:p>
                  </a:txBody>
                  <a:tcPr marL="7870" marR="7870" marT="1714" marB="1714"/>
                </a:tc>
                <a:extLst>
                  <a:ext uri="{0D108BD9-81ED-4DB2-BD59-A6C34878D82A}">
                    <a16:rowId xmlns:a16="http://schemas.microsoft.com/office/drawing/2014/main" val="710440275"/>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isprintable</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True if all characters in the string are printable</a:t>
                      </a:r>
                    </a:p>
                  </a:txBody>
                  <a:tcPr marL="7870" marR="7870" marT="1714" marB="1714"/>
                </a:tc>
                <a:extLst>
                  <a:ext uri="{0D108BD9-81ED-4DB2-BD59-A6C34878D82A}">
                    <a16:rowId xmlns:a16="http://schemas.microsoft.com/office/drawing/2014/main" val="890796958"/>
                  </a:ext>
                </a:extLst>
              </a:tr>
              <a:tr h="205747">
                <a:tc>
                  <a:txBody>
                    <a:bodyPr/>
                    <a:lstStyle/>
                    <a:p>
                      <a:pPr algn="l" fontAlgn="t"/>
                      <a:r>
                        <a:rPr lang="en-US" sz="1400" dirty="0" err="1">
                          <a:solidFill>
                            <a:srgbClr val="FFD343"/>
                          </a:solidFill>
                          <a:effectLst/>
                          <a:latin typeface="Calibri" panose="020F0502020204030204" pitchFamily="34" charset="0"/>
                          <a:cs typeface="Calibri" panose="020F0502020204030204" pitchFamily="34" charset="0"/>
                        </a:rPr>
                        <a:t>isspace</a:t>
                      </a:r>
                      <a:r>
                        <a:rPr lang="en-US" sz="14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400">
                          <a:effectLst/>
                          <a:latin typeface="Calibri" panose="020F0502020204030204" pitchFamily="34" charset="0"/>
                          <a:cs typeface="Calibri" panose="020F0502020204030204" pitchFamily="34" charset="0"/>
                        </a:rPr>
                        <a:t>Returns True if all characters in the string are whitespaces</a:t>
                      </a:r>
                    </a:p>
                  </a:txBody>
                  <a:tcPr marL="7870" marR="7870" marT="1714" marB="1714"/>
                </a:tc>
                <a:extLst>
                  <a:ext uri="{0D108BD9-81ED-4DB2-BD59-A6C34878D82A}">
                    <a16:rowId xmlns:a16="http://schemas.microsoft.com/office/drawing/2014/main" val="851626446"/>
                  </a:ext>
                </a:extLst>
              </a:tr>
              <a:tr h="205747">
                <a:tc>
                  <a:txBody>
                    <a:bodyPr/>
                    <a:lstStyle/>
                    <a:p>
                      <a:pPr algn="l" fontAlgn="t"/>
                      <a:r>
                        <a:rPr lang="en-US" sz="1400" dirty="0">
                          <a:solidFill>
                            <a:srgbClr val="FFD343"/>
                          </a:solidFill>
                          <a:effectLst/>
                          <a:latin typeface="Calibri" panose="020F0502020204030204" pitchFamily="34" charset="0"/>
                          <a:cs typeface="Calibri" panose="020F0502020204030204" pitchFamily="34" charset="0"/>
                        </a:rPr>
                        <a:t>istitle()</a:t>
                      </a:r>
                    </a:p>
                  </a:txBody>
                  <a:tcPr marL="15741" marR="7870" marT="1714" marB="1714"/>
                </a:tc>
                <a:tc>
                  <a:txBody>
                    <a:bodyPr/>
                    <a:lstStyle/>
                    <a:p>
                      <a:pPr algn="l" fontAlgn="t"/>
                      <a:r>
                        <a:rPr lang="en-US" sz="1400" dirty="0">
                          <a:effectLst/>
                          <a:latin typeface="Calibri" panose="020F0502020204030204" pitchFamily="34" charset="0"/>
                          <a:cs typeface="Calibri" panose="020F0502020204030204" pitchFamily="34" charset="0"/>
                        </a:rPr>
                        <a:t>Returns True if the string follows the rules of a title</a:t>
                      </a:r>
                    </a:p>
                  </a:txBody>
                  <a:tcPr marL="7870" marR="7870" marT="1714" marB="1714"/>
                </a:tc>
                <a:extLst>
                  <a:ext uri="{0D108BD9-81ED-4DB2-BD59-A6C34878D82A}">
                    <a16:rowId xmlns:a16="http://schemas.microsoft.com/office/drawing/2014/main" val="2030878313"/>
                  </a:ext>
                </a:extLst>
              </a:tr>
            </a:tbl>
          </a:graphicData>
        </a:graphic>
      </p:graphicFrame>
    </p:spTree>
    <p:extLst>
      <p:ext uri="{BB962C8B-B14F-4D97-AF65-F5344CB8AC3E}">
        <p14:creationId xmlns:p14="http://schemas.microsoft.com/office/powerpoint/2010/main" val="4094683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34FF77C-A3A5-B418-3832-C5E127CA7383}"/>
              </a:ext>
            </a:extLst>
          </p:cNvPr>
          <p:cNvGraphicFramePr>
            <a:graphicFrameLocks noGrp="1"/>
          </p:cNvGraphicFramePr>
          <p:nvPr>
            <p:ph idx="1"/>
            <p:extLst>
              <p:ext uri="{D42A27DB-BD31-4B8C-83A1-F6EECF244321}">
                <p14:modId xmlns:p14="http://schemas.microsoft.com/office/powerpoint/2010/main" val="213110530"/>
              </p:ext>
            </p:extLst>
          </p:nvPr>
        </p:nvGraphicFramePr>
        <p:xfrm>
          <a:off x="1692613" y="809795"/>
          <a:ext cx="9620655" cy="5687164"/>
        </p:xfrm>
        <a:graphic>
          <a:graphicData uri="http://schemas.openxmlformats.org/drawingml/2006/table">
            <a:tbl>
              <a:tblPr>
                <a:tableStyleId>{2D5ABB26-0587-4C30-8999-92F81FD0307C}</a:tableStyleId>
              </a:tblPr>
              <a:tblGrid>
                <a:gridCol w="1517857">
                  <a:extLst>
                    <a:ext uri="{9D8B030D-6E8A-4147-A177-3AD203B41FA5}">
                      <a16:colId xmlns:a16="http://schemas.microsoft.com/office/drawing/2014/main" val="2223774018"/>
                    </a:ext>
                  </a:extLst>
                </a:gridCol>
                <a:gridCol w="8102798">
                  <a:extLst>
                    <a:ext uri="{9D8B030D-6E8A-4147-A177-3AD203B41FA5}">
                      <a16:colId xmlns:a16="http://schemas.microsoft.com/office/drawing/2014/main" val="3281782980"/>
                    </a:ext>
                  </a:extLst>
                </a:gridCol>
              </a:tblGrid>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isupper</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a:effectLst/>
                          <a:latin typeface="Calibri" panose="020F0502020204030204" pitchFamily="34" charset="0"/>
                          <a:cs typeface="Calibri" panose="020F0502020204030204" pitchFamily="34" charset="0"/>
                        </a:rPr>
                        <a:t>Returns True if all characters in the string are upper case</a:t>
                      </a:r>
                    </a:p>
                  </a:txBody>
                  <a:tcPr marL="7870" marR="7870" marT="1714" marB="1714"/>
                </a:tc>
                <a:extLst>
                  <a:ext uri="{0D108BD9-81ED-4DB2-BD59-A6C34878D82A}">
                    <a16:rowId xmlns:a16="http://schemas.microsoft.com/office/drawing/2014/main" val="3795087567"/>
                  </a:ext>
                </a:extLst>
              </a:tr>
              <a:tr h="3695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join()</a:t>
                      </a:r>
                    </a:p>
                  </a:txBody>
                  <a:tcPr marL="15741" marR="7870" marT="1714" marB="1714"/>
                </a:tc>
                <a:tc>
                  <a:txBody>
                    <a:bodyPr/>
                    <a:lstStyle/>
                    <a:p>
                      <a:pPr algn="l" fontAlgn="t"/>
                      <a:r>
                        <a:rPr lang="en-US" sz="1600">
                          <a:effectLst/>
                          <a:latin typeface="Calibri" panose="020F0502020204030204" pitchFamily="34" charset="0"/>
                          <a:cs typeface="Calibri" panose="020F0502020204030204" pitchFamily="34" charset="0"/>
                        </a:rPr>
                        <a:t>Joins the elements of an iterable to the end of the string</a:t>
                      </a:r>
                    </a:p>
                  </a:txBody>
                  <a:tcPr marL="7870" marR="7870" marT="1714" marB="1714"/>
                </a:tc>
                <a:extLst>
                  <a:ext uri="{0D108BD9-81ED-4DB2-BD59-A6C34878D82A}">
                    <a16:rowId xmlns:a16="http://schemas.microsoft.com/office/drawing/2014/main" val="1061893410"/>
                  </a:ext>
                </a:extLst>
              </a:tr>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ljust</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Returns a left justified version of the string</a:t>
                      </a:r>
                    </a:p>
                  </a:txBody>
                  <a:tcPr marL="7870" marR="7870" marT="1714" marB="1714"/>
                </a:tc>
                <a:extLst>
                  <a:ext uri="{0D108BD9-81ED-4DB2-BD59-A6C34878D82A}">
                    <a16:rowId xmlns:a16="http://schemas.microsoft.com/office/drawing/2014/main" val="2651948164"/>
                  </a:ext>
                </a:extLst>
              </a:tr>
              <a:tr h="3695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lower()</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Converts a string into lower case</a:t>
                      </a:r>
                    </a:p>
                  </a:txBody>
                  <a:tcPr marL="7870" marR="7870" marT="1714" marB="1714"/>
                </a:tc>
                <a:extLst>
                  <a:ext uri="{0D108BD9-81ED-4DB2-BD59-A6C34878D82A}">
                    <a16:rowId xmlns:a16="http://schemas.microsoft.com/office/drawing/2014/main" val="4155457800"/>
                  </a:ext>
                </a:extLst>
              </a:tr>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lstrip</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Returns a left trim version of the string</a:t>
                      </a:r>
                    </a:p>
                  </a:txBody>
                  <a:tcPr marL="7870" marR="7870" marT="1714" marB="1714"/>
                </a:tc>
                <a:extLst>
                  <a:ext uri="{0D108BD9-81ED-4DB2-BD59-A6C34878D82A}">
                    <a16:rowId xmlns:a16="http://schemas.microsoft.com/office/drawing/2014/main" val="4175699922"/>
                  </a:ext>
                </a:extLst>
              </a:tr>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maketrans</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Returns a translation table to be used in translations</a:t>
                      </a:r>
                    </a:p>
                  </a:txBody>
                  <a:tcPr marL="7870" marR="7870" marT="1714" marB="1714"/>
                </a:tc>
                <a:extLst>
                  <a:ext uri="{0D108BD9-81ED-4DB2-BD59-A6C34878D82A}">
                    <a16:rowId xmlns:a16="http://schemas.microsoft.com/office/drawing/2014/main" val="2082373667"/>
                  </a:ext>
                </a:extLst>
              </a:tr>
              <a:tr h="3695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partition()</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Returns a tuple where the string is parted into three parts</a:t>
                      </a:r>
                    </a:p>
                  </a:txBody>
                  <a:tcPr marL="7870" marR="7870" marT="1714" marB="1714"/>
                </a:tc>
                <a:extLst>
                  <a:ext uri="{0D108BD9-81ED-4DB2-BD59-A6C34878D82A}">
                    <a16:rowId xmlns:a16="http://schemas.microsoft.com/office/drawing/2014/main" val="4224482202"/>
                  </a:ext>
                </a:extLst>
              </a:tr>
              <a:tr h="3695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replace()</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Returns a string where a specified value is replaced with a specified value</a:t>
                      </a:r>
                    </a:p>
                  </a:txBody>
                  <a:tcPr marL="7870" marR="7870" marT="1714" marB="1714"/>
                </a:tc>
                <a:extLst>
                  <a:ext uri="{0D108BD9-81ED-4DB2-BD59-A6C34878D82A}">
                    <a16:rowId xmlns:a16="http://schemas.microsoft.com/office/drawing/2014/main" val="3983621490"/>
                  </a:ext>
                </a:extLst>
              </a:tr>
              <a:tr h="42585">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rfind</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Searches the string for a specified value and returns the last position of where it was found</a:t>
                      </a:r>
                    </a:p>
                  </a:txBody>
                  <a:tcPr marL="7870" marR="7870" marT="1714" marB="1714"/>
                </a:tc>
                <a:extLst>
                  <a:ext uri="{0D108BD9-81ED-4DB2-BD59-A6C34878D82A}">
                    <a16:rowId xmlns:a16="http://schemas.microsoft.com/office/drawing/2014/main" val="1425998202"/>
                  </a:ext>
                </a:extLst>
              </a:tr>
              <a:tr h="42585">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rindex</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Searches the string for a specified value and returns the last position of where it was found</a:t>
                      </a:r>
                    </a:p>
                  </a:txBody>
                  <a:tcPr marL="7870" marR="7870" marT="1714" marB="1714"/>
                </a:tc>
                <a:extLst>
                  <a:ext uri="{0D108BD9-81ED-4DB2-BD59-A6C34878D82A}">
                    <a16:rowId xmlns:a16="http://schemas.microsoft.com/office/drawing/2014/main" val="3730044003"/>
                  </a:ext>
                </a:extLst>
              </a:tr>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rjust</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Returns a right justified version of the string</a:t>
                      </a:r>
                    </a:p>
                  </a:txBody>
                  <a:tcPr marL="7870" marR="7870" marT="1714" marB="1714"/>
                </a:tc>
                <a:extLst>
                  <a:ext uri="{0D108BD9-81ED-4DB2-BD59-A6C34878D82A}">
                    <a16:rowId xmlns:a16="http://schemas.microsoft.com/office/drawing/2014/main" val="3077163354"/>
                  </a:ext>
                </a:extLst>
              </a:tr>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rpartition</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Returns a tuple where the string is parted into three parts</a:t>
                      </a:r>
                    </a:p>
                  </a:txBody>
                  <a:tcPr marL="7870" marR="7870" marT="1714" marB="1714"/>
                </a:tc>
                <a:extLst>
                  <a:ext uri="{0D108BD9-81ED-4DB2-BD59-A6C34878D82A}">
                    <a16:rowId xmlns:a16="http://schemas.microsoft.com/office/drawing/2014/main" val="3336822057"/>
                  </a:ext>
                </a:extLst>
              </a:tr>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rsplit</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Splits the string at the specified separator, and returns a list</a:t>
                      </a:r>
                    </a:p>
                  </a:txBody>
                  <a:tcPr marL="7870" marR="7870" marT="1714" marB="1714"/>
                </a:tc>
                <a:extLst>
                  <a:ext uri="{0D108BD9-81ED-4DB2-BD59-A6C34878D82A}">
                    <a16:rowId xmlns:a16="http://schemas.microsoft.com/office/drawing/2014/main" val="3273648807"/>
                  </a:ext>
                </a:extLst>
              </a:tr>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rstrip</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Returns a right trim version of the string</a:t>
                      </a:r>
                    </a:p>
                  </a:txBody>
                  <a:tcPr marL="7870" marR="7870" marT="1714" marB="1714"/>
                </a:tc>
                <a:extLst>
                  <a:ext uri="{0D108BD9-81ED-4DB2-BD59-A6C34878D82A}">
                    <a16:rowId xmlns:a16="http://schemas.microsoft.com/office/drawing/2014/main" val="3026694969"/>
                  </a:ext>
                </a:extLst>
              </a:tr>
              <a:tr h="3695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split()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Splits the string at the specified separator, and returns a list</a:t>
                      </a:r>
                    </a:p>
                  </a:txBody>
                  <a:tcPr marL="7870" marR="7870" marT="1714" marB="1714"/>
                </a:tc>
                <a:extLst>
                  <a:ext uri="{0D108BD9-81ED-4DB2-BD59-A6C34878D82A}">
                    <a16:rowId xmlns:a16="http://schemas.microsoft.com/office/drawing/2014/main" val="3541066897"/>
                  </a:ext>
                </a:extLst>
              </a:tr>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splitlines</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Splits the string at line breaks and returns a list</a:t>
                      </a:r>
                    </a:p>
                  </a:txBody>
                  <a:tcPr marL="7870" marR="7870" marT="1714" marB="1714"/>
                </a:tc>
                <a:extLst>
                  <a:ext uri="{0D108BD9-81ED-4DB2-BD59-A6C34878D82A}">
                    <a16:rowId xmlns:a16="http://schemas.microsoft.com/office/drawing/2014/main" val="1123412700"/>
                  </a:ext>
                </a:extLst>
              </a:tr>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startswith</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Returns true if the string starts with the specified value</a:t>
                      </a:r>
                    </a:p>
                  </a:txBody>
                  <a:tcPr marL="7870" marR="7870" marT="1714" marB="1714"/>
                </a:tc>
                <a:extLst>
                  <a:ext uri="{0D108BD9-81ED-4DB2-BD59-A6C34878D82A}">
                    <a16:rowId xmlns:a16="http://schemas.microsoft.com/office/drawing/2014/main" val="1429484334"/>
                  </a:ext>
                </a:extLst>
              </a:tr>
              <a:tr h="3695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strip()</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Returns a trimmed version of the string</a:t>
                      </a:r>
                    </a:p>
                  </a:txBody>
                  <a:tcPr marL="7870" marR="7870" marT="1714" marB="1714"/>
                </a:tc>
                <a:extLst>
                  <a:ext uri="{0D108BD9-81ED-4DB2-BD59-A6C34878D82A}">
                    <a16:rowId xmlns:a16="http://schemas.microsoft.com/office/drawing/2014/main" val="2616430544"/>
                  </a:ext>
                </a:extLst>
              </a:tr>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swapcase</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Swaps cases, lower case becomes upper case and vice versa</a:t>
                      </a:r>
                    </a:p>
                  </a:txBody>
                  <a:tcPr marL="7870" marR="7870" marT="1714" marB="1714"/>
                </a:tc>
                <a:extLst>
                  <a:ext uri="{0D108BD9-81ED-4DB2-BD59-A6C34878D82A}">
                    <a16:rowId xmlns:a16="http://schemas.microsoft.com/office/drawing/2014/main" val="3343397168"/>
                  </a:ext>
                </a:extLst>
              </a:tr>
              <a:tr h="3695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title()</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Converts the first character of each word to upper case</a:t>
                      </a:r>
                    </a:p>
                  </a:txBody>
                  <a:tcPr marL="7870" marR="7870" marT="1714" marB="1714"/>
                </a:tc>
                <a:extLst>
                  <a:ext uri="{0D108BD9-81ED-4DB2-BD59-A6C34878D82A}">
                    <a16:rowId xmlns:a16="http://schemas.microsoft.com/office/drawing/2014/main" val="3903269085"/>
                  </a:ext>
                </a:extLst>
              </a:tr>
              <a:tr h="3695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translate()</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Returns a translated string</a:t>
                      </a:r>
                    </a:p>
                  </a:txBody>
                  <a:tcPr marL="7870" marR="7870" marT="1714" marB="1714"/>
                </a:tc>
                <a:extLst>
                  <a:ext uri="{0D108BD9-81ED-4DB2-BD59-A6C34878D82A}">
                    <a16:rowId xmlns:a16="http://schemas.microsoft.com/office/drawing/2014/main" val="1970938889"/>
                  </a:ext>
                </a:extLst>
              </a:tr>
              <a:tr h="3695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upper()</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Converts a string into upper case</a:t>
                      </a:r>
                    </a:p>
                  </a:txBody>
                  <a:tcPr marL="7870" marR="7870" marT="1714" marB="1714"/>
                </a:tc>
                <a:extLst>
                  <a:ext uri="{0D108BD9-81ED-4DB2-BD59-A6C34878D82A}">
                    <a16:rowId xmlns:a16="http://schemas.microsoft.com/office/drawing/2014/main" val="1198844099"/>
                  </a:ext>
                </a:extLst>
              </a:tr>
              <a:tr h="3695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zfill</a:t>
                      </a:r>
                      <a:r>
                        <a:rPr lang="en-US" sz="1600" dirty="0">
                          <a:solidFill>
                            <a:srgbClr val="FFD343"/>
                          </a:solidFill>
                          <a:effectLst/>
                          <a:latin typeface="Calibri" panose="020F0502020204030204" pitchFamily="34" charset="0"/>
                          <a:cs typeface="Calibri" panose="020F0502020204030204" pitchFamily="34" charset="0"/>
                        </a:rPr>
                        <a:t>()</a:t>
                      </a:r>
                    </a:p>
                  </a:txBody>
                  <a:tcPr marL="15741" marR="7870" marT="1714" marB="1714"/>
                </a:tc>
                <a:tc>
                  <a:txBody>
                    <a:bodyPr/>
                    <a:lstStyle/>
                    <a:p>
                      <a:pPr algn="l" fontAlgn="t"/>
                      <a:r>
                        <a:rPr lang="en-US" sz="1600" dirty="0">
                          <a:effectLst/>
                          <a:latin typeface="Calibri" panose="020F0502020204030204" pitchFamily="34" charset="0"/>
                          <a:cs typeface="Calibri" panose="020F0502020204030204" pitchFamily="34" charset="0"/>
                        </a:rPr>
                        <a:t>Fills the string with a specified number of 0 values at the beginning</a:t>
                      </a:r>
                    </a:p>
                  </a:txBody>
                  <a:tcPr marL="7870" marR="7870" marT="1714" marB="1714"/>
                </a:tc>
                <a:extLst>
                  <a:ext uri="{0D108BD9-81ED-4DB2-BD59-A6C34878D82A}">
                    <a16:rowId xmlns:a16="http://schemas.microsoft.com/office/drawing/2014/main" val="764372471"/>
                  </a:ext>
                </a:extLst>
              </a:tr>
            </a:tbl>
          </a:graphicData>
        </a:graphic>
      </p:graphicFrame>
    </p:spTree>
    <p:extLst>
      <p:ext uri="{BB962C8B-B14F-4D97-AF65-F5344CB8AC3E}">
        <p14:creationId xmlns:p14="http://schemas.microsoft.com/office/powerpoint/2010/main" val="1677180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5AC2-5C47-C310-ADCD-3BC495A44D64}"/>
              </a:ext>
            </a:extLst>
          </p:cNvPr>
          <p:cNvSpPr>
            <a:spLocks noGrp="1"/>
          </p:cNvSpPr>
          <p:nvPr>
            <p:ph type="title"/>
          </p:nvPr>
        </p:nvSpPr>
        <p:spPr/>
        <p:txBody>
          <a:bodyPr/>
          <a:lstStyle/>
          <a:p>
            <a:pPr algn="l"/>
            <a:r>
              <a:rPr lang="en-US" b="0" i="0" dirty="0">
                <a:effectLst/>
                <a:latin typeface="Cambria" panose="02040503050406030204" pitchFamily="18" charset="0"/>
                <a:ea typeface="Cambria" panose="02040503050406030204" pitchFamily="18" charset="0"/>
              </a:rPr>
              <a:t>String Format</a:t>
            </a:r>
          </a:p>
        </p:txBody>
      </p:sp>
      <p:sp>
        <p:nvSpPr>
          <p:cNvPr id="3" name="Content Placeholder 2">
            <a:extLst>
              <a:ext uri="{FF2B5EF4-FFF2-40B4-BE49-F238E27FC236}">
                <a16:creationId xmlns:a16="http://schemas.microsoft.com/office/drawing/2014/main" id="{F7BD7FC5-D2BA-A567-7D24-D8EEC20075A5}"/>
              </a:ext>
            </a:extLst>
          </p:cNvPr>
          <p:cNvSpPr>
            <a:spLocks noGrp="1"/>
          </p:cNvSpPr>
          <p:nvPr>
            <p:ph idx="1"/>
          </p:nvPr>
        </p:nvSpPr>
        <p:spPr>
          <a:xfrm>
            <a:off x="470204" y="2281775"/>
            <a:ext cx="9905999" cy="3541714"/>
          </a:xfrm>
        </p:spPr>
        <p:txBody>
          <a:bodyPr>
            <a:normAutofit/>
          </a:bodyPr>
          <a:lstStyle/>
          <a:p>
            <a:pPr marL="0" indent="0" algn="l">
              <a:buNone/>
            </a:pPr>
            <a:r>
              <a:rPr lang="en-US" sz="1600" b="0" i="0" dirty="0">
                <a:solidFill>
                  <a:srgbClr val="000000"/>
                </a:solidFill>
                <a:effectLst/>
                <a:latin typeface="Calibri" panose="020F0502020204030204" pitchFamily="34" charset="0"/>
                <a:cs typeface="Calibri" panose="020F0502020204030204" pitchFamily="34" charset="0"/>
              </a:rPr>
              <a:t>We can't combine strings &amp; numbers like this:</a:t>
            </a:r>
          </a:p>
          <a:p>
            <a:pPr marL="0" indent="0">
              <a:buNone/>
            </a:pPr>
            <a:endParaRPr lang="en-US"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7F4D661-3F90-BE52-6277-C4621ADEF03B}"/>
              </a:ext>
            </a:extLst>
          </p:cNvPr>
          <p:cNvPicPr>
            <a:picLocks noChangeAspect="1"/>
          </p:cNvPicPr>
          <p:nvPr/>
        </p:nvPicPr>
        <p:blipFill>
          <a:blip r:embed="rId2"/>
          <a:stretch>
            <a:fillRect/>
          </a:stretch>
        </p:blipFill>
        <p:spPr>
          <a:xfrm>
            <a:off x="5991059" y="1763104"/>
            <a:ext cx="5730737" cy="3162574"/>
          </a:xfrm>
          <a:prstGeom prst="rect">
            <a:avLst/>
          </a:prstGeom>
        </p:spPr>
      </p:pic>
      <p:pic>
        <p:nvPicPr>
          <p:cNvPr id="7" name="Picture 6">
            <a:extLst>
              <a:ext uri="{FF2B5EF4-FFF2-40B4-BE49-F238E27FC236}">
                <a16:creationId xmlns:a16="http://schemas.microsoft.com/office/drawing/2014/main" id="{7B6DA1A8-3AA7-A267-9608-E19E65052CD1}"/>
              </a:ext>
            </a:extLst>
          </p:cNvPr>
          <p:cNvPicPr>
            <a:picLocks noChangeAspect="1"/>
          </p:cNvPicPr>
          <p:nvPr/>
        </p:nvPicPr>
        <p:blipFill>
          <a:blip r:embed="rId3"/>
          <a:stretch>
            <a:fillRect/>
          </a:stretch>
        </p:blipFill>
        <p:spPr>
          <a:xfrm>
            <a:off x="5991058" y="5134532"/>
            <a:ext cx="5730737" cy="480102"/>
          </a:xfrm>
          <a:prstGeom prst="rect">
            <a:avLst/>
          </a:prstGeom>
        </p:spPr>
      </p:pic>
      <p:pic>
        <p:nvPicPr>
          <p:cNvPr id="9" name="Picture 8">
            <a:extLst>
              <a:ext uri="{FF2B5EF4-FFF2-40B4-BE49-F238E27FC236}">
                <a16:creationId xmlns:a16="http://schemas.microsoft.com/office/drawing/2014/main" id="{BDD6959A-B1DA-B02F-5C0A-5ABA745CD60F}"/>
              </a:ext>
            </a:extLst>
          </p:cNvPr>
          <p:cNvPicPr>
            <a:picLocks noChangeAspect="1"/>
          </p:cNvPicPr>
          <p:nvPr/>
        </p:nvPicPr>
        <p:blipFill>
          <a:blip r:embed="rId4"/>
          <a:stretch>
            <a:fillRect/>
          </a:stretch>
        </p:blipFill>
        <p:spPr>
          <a:xfrm>
            <a:off x="544300" y="3725855"/>
            <a:ext cx="5078285" cy="914479"/>
          </a:xfrm>
          <a:prstGeom prst="rect">
            <a:avLst/>
          </a:prstGeom>
        </p:spPr>
      </p:pic>
      <p:pic>
        <p:nvPicPr>
          <p:cNvPr id="11" name="Picture 10">
            <a:extLst>
              <a:ext uri="{FF2B5EF4-FFF2-40B4-BE49-F238E27FC236}">
                <a16:creationId xmlns:a16="http://schemas.microsoft.com/office/drawing/2014/main" id="{59BA6A99-B550-E741-5C5E-7A9DCFBEE5E3}"/>
              </a:ext>
            </a:extLst>
          </p:cNvPr>
          <p:cNvPicPr>
            <a:picLocks noChangeAspect="1"/>
          </p:cNvPicPr>
          <p:nvPr/>
        </p:nvPicPr>
        <p:blipFill rotWithShape="1">
          <a:blip r:embed="rId5"/>
          <a:srcRect b="5377"/>
          <a:stretch/>
        </p:blipFill>
        <p:spPr>
          <a:xfrm>
            <a:off x="544301" y="2772840"/>
            <a:ext cx="5078285" cy="865305"/>
          </a:xfrm>
          <a:prstGeom prst="rect">
            <a:avLst/>
          </a:prstGeom>
        </p:spPr>
      </p:pic>
      <p:sp>
        <p:nvSpPr>
          <p:cNvPr id="12" name="TextBox 11">
            <a:extLst>
              <a:ext uri="{FF2B5EF4-FFF2-40B4-BE49-F238E27FC236}">
                <a16:creationId xmlns:a16="http://schemas.microsoft.com/office/drawing/2014/main" id="{A6FDF2E6-3C1B-D96F-84A1-1988DE3E1CC3}"/>
              </a:ext>
            </a:extLst>
          </p:cNvPr>
          <p:cNvSpPr txBox="1"/>
          <p:nvPr/>
        </p:nvSpPr>
        <p:spPr>
          <a:xfrm>
            <a:off x="4995842" y="5189917"/>
            <a:ext cx="944489" cy="369332"/>
          </a:xfrm>
          <a:prstGeom prst="rect">
            <a:avLst/>
          </a:prstGeom>
          <a:noFill/>
        </p:spPr>
        <p:txBody>
          <a:bodyPr wrap="none" rtlCol="0">
            <a:spAutoFit/>
          </a:bodyPr>
          <a:lstStyle/>
          <a:p>
            <a:r>
              <a:rPr lang="en-US" dirty="0">
                <a:latin typeface="Candara" panose="020E0502030303020204" pitchFamily="34" charset="0"/>
              </a:rPr>
              <a:t>Output:</a:t>
            </a:r>
          </a:p>
        </p:txBody>
      </p:sp>
      <p:sp>
        <p:nvSpPr>
          <p:cNvPr id="13" name="TextBox 12">
            <a:extLst>
              <a:ext uri="{FF2B5EF4-FFF2-40B4-BE49-F238E27FC236}">
                <a16:creationId xmlns:a16="http://schemas.microsoft.com/office/drawing/2014/main" id="{2EBAB882-4EC2-4902-2B11-678DEE15AB2A}"/>
              </a:ext>
            </a:extLst>
          </p:cNvPr>
          <p:cNvSpPr txBox="1"/>
          <p:nvPr/>
        </p:nvSpPr>
        <p:spPr>
          <a:xfrm>
            <a:off x="5991058" y="1301429"/>
            <a:ext cx="3136436" cy="369332"/>
          </a:xfrm>
          <a:prstGeom prst="rect">
            <a:avLst/>
          </a:prstGeom>
          <a:noFill/>
        </p:spPr>
        <p:txBody>
          <a:bodyPr wrap="none" rtlCol="0">
            <a:spAutoFit/>
          </a:bodyPr>
          <a:lstStyle/>
          <a:p>
            <a:r>
              <a:rPr lang="en-US" dirty="0">
                <a:solidFill>
                  <a:schemeClr val="bg1"/>
                </a:solidFill>
                <a:latin typeface="Calibri" panose="020F0502020204030204" pitchFamily="34" charset="0"/>
                <a:cs typeface="Calibri" panose="020F0502020204030204" pitchFamily="34" charset="0"/>
              </a:rPr>
              <a:t>Instead, we use String.format():</a:t>
            </a:r>
          </a:p>
        </p:txBody>
      </p:sp>
    </p:spTree>
    <p:extLst>
      <p:ext uri="{BB962C8B-B14F-4D97-AF65-F5344CB8AC3E}">
        <p14:creationId xmlns:p14="http://schemas.microsoft.com/office/powerpoint/2010/main" val="2172066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3F95-A7FB-8056-3E04-A9B1107D94E2}"/>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String Operation</a:t>
            </a:r>
          </a:p>
        </p:txBody>
      </p:sp>
      <p:pic>
        <p:nvPicPr>
          <p:cNvPr id="5" name="Content Placeholder 4">
            <a:extLst>
              <a:ext uri="{FF2B5EF4-FFF2-40B4-BE49-F238E27FC236}">
                <a16:creationId xmlns:a16="http://schemas.microsoft.com/office/drawing/2014/main" id="{E7C6577D-9E92-421B-B8BC-62F7F23B7E2C}"/>
              </a:ext>
            </a:extLst>
          </p:cNvPr>
          <p:cNvPicPr>
            <a:picLocks noGrp="1" noChangeAspect="1"/>
          </p:cNvPicPr>
          <p:nvPr>
            <p:ph idx="1"/>
          </p:nvPr>
        </p:nvPicPr>
        <p:blipFill>
          <a:blip r:embed="rId2"/>
          <a:stretch>
            <a:fillRect/>
          </a:stretch>
        </p:blipFill>
        <p:spPr>
          <a:xfrm>
            <a:off x="2101335" y="2300656"/>
            <a:ext cx="5029039" cy="3094794"/>
          </a:xfrm>
        </p:spPr>
      </p:pic>
    </p:spTree>
    <p:extLst>
      <p:ext uri="{BB962C8B-B14F-4D97-AF65-F5344CB8AC3E}">
        <p14:creationId xmlns:p14="http://schemas.microsoft.com/office/powerpoint/2010/main" val="1418068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786A-C01A-BE44-7952-B4C912A6B917}"/>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String Comparison</a:t>
            </a:r>
          </a:p>
        </p:txBody>
      </p:sp>
      <p:sp>
        <p:nvSpPr>
          <p:cNvPr id="3" name="Content Placeholder 2">
            <a:extLst>
              <a:ext uri="{FF2B5EF4-FFF2-40B4-BE49-F238E27FC236}">
                <a16:creationId xmlns:a16="http://schemas.microsoft.com/office/drawing/2014/main" id="{9A403BF2-673E-CF07-14A9-8EE6F9028E01}"/>
              </a:ext>
            </a:extLst>
          </p:cNvPr>
          <p:cNvSpPr>
            <a:spLocks noGrp="1"/>
          </p:cNvSpPr>
          <p:nvPr>
            <p:ph idx="1"/>
          </p:nvPr>
        </p:nvSpPr>
        <p:spPr/>
        <p:txBody>
          <a:bodyPr/>
          <a:lstStyle/>
          <a:p>
            <a:r>
              <a:rPr lang="en-US" dirty="0"/>
              <a:t>The characters in both strings are compared one by one(Unicode value is compared).</a:t>
            </a:r>
          </a:p>
        </p:txBody>
      </p:sp>
      <p:pic>
        <p:nvPicPr>
          <p:cNvPr id="7" name="Picture 6">
            <a:extLst>
              <a:ext uri="{FF2B5EF4-FFF2-40B4-BE49-F238E27FC236}">
                <a16:creationId xmlns:a16="http://schemas.microsoft.com/office/drawing/2014/main" id="{6B7A56C4-7ABD-1C0E-76CF-44857B53721D}"/>
              </a:ext>
            </a:extLst>
          </p:cNvPr>
          <p:cNvPicPr>
            <a:picLocks noChangeAspect="1"/>
          </p:cNvPicPr>
          <p:nvPr/>
        </p:nvPicPr>
        <p:blipFill>
          <a:blip r:embed="rId2"/>
          <a:stretch>
            <a:fillRect/>
          </a:stretch>
        </p:blipFill>
        <p:spPr>
          <a:xfrm>
            <a:off x="5716646" y="3429000"/>
            <a:ext cx="5330765" cy="3018333"/>
          </a:xfrm>
          <a:prstGeom prst="rect">
            <a:avLst/>
          </a:prstGeom>
        </p:spPr>
      </p:pic>
    </p:spTree>
    <p:extLst>
      <p:ext uri="{BB962C8B-B14F-4D97-AF65-F5344CB8AC3E}">
        <p14:creationId xmlns:p14="http://schemas.microsoft.com/office/powerpoint/2010/main" val="274044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77F2-9DF1-FDB0-B1F7-16F6FEF6D359}"/>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Operation type</a:t>
            </a:r>
          </a:p>
        </p:txBody>
      </p:sp>
      <p:sp>
        <p:nvSpPr>
          <p:cNvPr id="3" name="Content Placeholder 2">
            <a:extLst>
              <a:ext uri="{FF2B5EF4-FFF2-40B4-BE49-F238E27FC236}">
                <a16:creationId xmlns:a16="http://schemas.microsoft.com/office/drawing/2014/main" id="{6FEC16F8-032B-E8BD-2556-F5CB5ECC44A2}"/>
              </a:ext>
            </a:extLst>
          </p:cNvPr>
          <p:cNvSpPr>
            <a:spLocks noGrp="1"/>
          </p:cNvSpPr>
          <p:nvPr>
            <p:ph idx="1"/>
          </p:nvPr>
        </p:nvSpPr>
        <p:spPr>
          <a:xfrm>
            <a:off x="1141413" y="1792287"/>
            <a:ext cx="9905999" cy="3541714"/>
          </a:xfrm>
        </p:spPr>
        <p:txBody>
          <a:bodyPr>
            <a:normAutofit fontScale="92500" lnSpcReduction="10000"/>
          </a:bodyPr>
          <a:lstStyle/>
          <a:p>
            <a:pPr algn="l">
              <a:buFont typeface="Arial" panose="020B0604020202020204" pitchFamily="34" charset="0"/>
              <a:buChar char="•"/>
            </a:pPr>
            <a:r>
              <a:rPr lang="en-US" b="0" i="0" dirty="0">
                <a:solidFill>
                  <a:srgbClr val="000000"/>
                </a:solidFill>
                <a:effectLst/>
                <a:latin typeface="Cambria" panose="02040503050406030204" pitchFamily="18" charset="0"/>
                <a:ea typeface="Cambria" panose="02040503050406030204" pitchFamily="18" charset="0"/>
              </a:rPr>
              <a:t>Arithmetic operators</a:t>
            </a:r>
          </a:p>
          <a:p>
            <a:pPr algn="l">
              <a:buFont typeface="Arial" panose="020B0604020202020204" pitchFamily="34" charset="0"/>
              <a:buChar char="•"/>
            </a:pPr>
            <a:r>
              <a:rPr lang="en-US" b="0" i="0" dirty="0">
                <a:solidFill>
                  <a:srgbClr val="000000"/>
                </a:solidFill>
                <a:effectLst/>
                <a:latin typeface="Cambria" panose="02040503050406030204" pitchFamily="18" charset="0"/>
                <a:ea typeface="Cambria" panose="02040503050406030204" pitchFamily="18" charset="0"/>
              </a:rPr>
              <a:t>Assignment operators</a:t>
            </a:r>
          </a:p>
          <a:p>
            <a:pPr algn="l">
              <a:buFont typeface="Arial" panose="020B0604020202020204" pitchFamily="34" charset="0"/>
              <a:buChar char="•"/>
            </a:pPr>
            <a:r>
              <a:rPr lang="en-US" b="0" i="0" dirty="0">
                <a:solidFill>
                  <a:srgbClr val="000000"/>
                </a:solidFill>
                <a:effectLst/>
                <a:latin typeface="Cambria" panose="02040503050406030204" pitchFamily="18" charset="0"/>
                <a:ea typeface="Cambria" panose="02040503050406030204" pitchFamily="18" charset="0"/>
              </a:rPr>
              <a:t>Comparison operators</a:t>
            </a:r>
          </a:p>
          <a:p>
            <a:pPr algn="l">
              <a:buFont typeface="Arial" panose="020B0604020202020204" pitchFamily="34" charset="0"/>
              <a:buChar char="•"/>
            </a:pPr>
            <a:r>
              <a:rPr lang="en-US" b="0" i="0" dirty="0">
                <a:solidFill>
                  <a:srgbClr val="000000"/>
                </a:solidFill>
                <a:effectLst/>
                <a:latin typeface="Cambria" panose="02040503050406030204" pitchFamily="18" charset="0"/>
                <a:ea typeface="Cambria" panose="02040503050406030204" pitchFamily="18" charset="0"/>
              </a:rPr>
              <a:t>Logical operators</a:t>
            </a:r>
          </a:p>
          <a:p>
            <a:pPr algn="l">
              <a:buFont typeface="Arial" panose="020B0604020202020204" pitchFamily="34" charset="0"/>
              <a:buChar char="•"/>
            </a:pPr>
            <a:r>
              <a:rPr lang="en-US" b="0" i="0" dirty="0">
                <a:solidFill>
                  <a:srgbClr val="000000"/>
                </a:solidFill>
                <a:effectLst/>
                <a:latin typeface="Cambria" panose="02040503050406030204" pitchFamily="18" charset="0"/>
                <a:ea typeface="Cambria" panose="02040503050406030204" pitchFamily="18" charset="0"/>
              </a:rPr>
              <a:t>Identity operators</a:t>
            </a:r>
          </a:p>
          <a:p>
            <a:pPr algn="l">
              <a:buFont typeface="Arial" panose="020B0604020202020204" pitchFamily="34" charset="0"/>
              <a:buChar char="•"/>
            </a:pPr>
            <a:r>
              <a:rPr lang="en-US" b="0" i="0" dirty="0">
                <a:solidFill>
                  <a:srgbClr val="000000"/>
                </a:solidFill>
                <a:effectLst/>
                <a:latin typeface="Cambria" panose="02040503050406030204" pitchFamily="18" charset="0"/>
                <a:ea typeface="Cambria" panose="02040503050406030204" pitchFamily="18" charset="0"/>
              </a:rPr>
              <a:t>Membership operators</a:t>
            </a:r>
          </a:p>
          <a:p>
            <a:pPr algn="l">
              <a:buFont typeface="Arial" panose="020B0604020202020204" pitchFamily="34" charset="0"/>
              <a:buChar char="•"/>
            </a:pPr>
            <a:r>
              <a:rPr lang="en-US" b="0" i="0" dirty="0">
                <a:solidFill>
                  <a:srgbClr val="000000"/>
                </a:solidFill>
                <a:effectLst/>
                <a:latin typeface="Cambria" panose="02040503050406030204" pitchFamily="18" charset="0"/>
                <a:ea typeface="Cambria" panose="02040503050406030204" pitchFamily="18" charset="0"/>
              </a:rPr>
              <a:t>Bitwise operators</a:t>
            </a: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48752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8CD4-CC86-6F52-0D60-46D959C03188}"/>
              </a:ext>
            </a:extLst>
          </p:cNvPr>
          <p:cNvSpPr>
            <a:spLocks noGrp="1"/>
          </p:cNvSpPr>
          <p:nvPr>
            <p:ph type="title"/>
          </p:nvPr>
        </p:nvSpPr>
        <p:spPr/>
        <p:txBody>
          <a:bodyPr/>
          <a:lstStyle/>
          <a:p>
            <a:r>
              <a:rPr lang="en-US" b="0" i="0" dirty="0">
                <a:solidFill>
                  <a:srgbClr val="000000"/>
                </a:solidFill>
                <a:effectLst/>
                <a:latin typeface="Cambria" panose="02040503050406030204" pitchFamily="18" charset="0"/>
                <a:ea typeface="Cambria" panose="02040503050406030204" pitchFamily="18" charset="0"/>
              </a:rPr>
              <a:t>Arithmetic Operators</a:t>
            </a:r>
            <a:endParaRPr lang="en-US" dirty="0">
              <a:latin typeface="Cambria" panose="02040503050406030204" pitchFamily="18" charset="0"/>
              <a:ea typeface="Cambria" panose="02040503050406030204" pitchFamily="18" charset="0"/>
            </a:endParaRPr>
          </a:p>
        </p:txBody>
      </p:sp>
      <p:graphicFrame>
        <p:nvGraphicFramePr>
          <p:cNvPr id="5" name="Content Placeholder 4">
            <a:extLst>
              <a:ext uri="{FF2B5EF4-FFF2-40B4-BE49-F238E27FC236}">
                <a16:creationId xmlns:a16="http://schemas.microsoft.com/office/drawing/2014/main" id="{AEB9893B-2454-395E-47C7-BB8205B1FE9F}"/>
              </a:ext>
            </a:extLst>
          </p:cNvPr>
          <p:cNvGraphicFramePr>
            <a:graphicFrameLocks noGrp="1"/>
          </p:cNvGraphicFramePr>
          <p:nvPr>
            <p:ph idx="1"/>
            <p:extLst>
              <p:ext uri="{D42A27DB-BD31-4B8C-83A1-F6EECF244321}">
                <p14:modId xmlns:p14="http://schemas.microsoft.com/office/powerpoint/2010/main" val="1280603449"/>
              </p:ext>
            </p:extLst>
          </p:nvPr>
        </p:nvGraphicFramePr>
        <p:xfrm>
          <a:off x="1225685" y="1782559"/>
          <a:ext cx="7616756" cy="3686868"/>
        </p:xfrm>
        <a:graphic>
          <a:graphicData uri="http://schemas.openxmlformats.org/drawingml/2006/table">
            <a:tbl>
              <a:tblPr>
                <a:tableStyleId>{2D5ABB26-0587-4C30-8999-92F81FD0307C}</a:tableStyleId>
              </a:tblPr>
              <a:tblGrid>
                <a:gridCol w="2115792">
                  <a:extLst>
                    <a:ext uri="{9D8B030D-6E8A-4147-A177-3AD203B41FA5}">
                      <a16:colId xmlns:a16="http://schemas.microsoft.com/office/drawing/2014/main" val="3022245162"/>
                    </a:ext>
                  </a:extLst>
                </a:gridCol>
                <a:gridCol w="2962084">
                  <a:extLst>
                    <a:ext uri="{9D8B030D-6E8A-4147-A177-3AD203B41FA5}">
                      <a16:colId xmlns:a16="http://schemas.microsoft.com/office/drawing/2014/main" val="1818291407"/>
                    </a:ext>
                  </a:extLst>
                </a:gridCol>
                <a:gridCol w="2538880">
                  <a:extLst>
                    <a:ext uri="{9D8B030D-6E8A-4147-A177-3AD203B41FA5}">
                      <a16:colId xmlns:a16="http://schemas.microsoft.com/office/drawing/2014/main" val="1081923144"/>
                    </a:ext>
                  </a:extLst>
                </a:gridCol>
              </a:tblGrid>
              <a:tr h="291407">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Operator</a:t>
                      </a:r>
                    </a:p>
                  </a:txBody>
                  <a:tcPr marL="89664" marR="44832" marT="44832" marB="44832"/>
                </a:tc>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Name</a:t>
                      </a:r>
                    </a:p>
                  </a:txBody>
                  <a:tcPr marL="44832" marR="44832" marT="44832" marB="44832"/>
                </a:tc>
                <a:tc>
                  <a:txBody>
                    <a:bodyPr/>
                    <a:lstStyle/>
                    <a:p>
                      <a:pPr algn="l" fontAlgn="t"/>
                      <a:r>
                        <a:rPr lang="en-US" sz="1800" dirty="0">
                          <a:solidFill>
                            <a:schemeClr val="tx1"/>
                          </a:solidFill>
                          <a:effectLst/>
                          <a:latin typeface="Calibri" panose="020F0502020204030204" pitchFamily="34" charset="0"/>
                          <a:cs typeface="Calibri" panose="020F0502020204030204" pitchFamily="34" charset="0"/>
                        </a:rPr>
                        <a:t>Example</a:t>
                      </a:r>
                    </a:p>
                  </a:txBody>
                  <a:tcPr marL="44832" marR="44832" marT="44832" marB="44832"/>
                </a:tc>
                <a:extLst>
                  <a:ext uri="{0D108BD9-81ED-4DB2-BD59-A6C34878D82A}">
                    <a16:rowId xmlns:a16="http://schemas.microsoft.com/office/drawing/2014/main" val="247080239"/>
                  </a:ext>
                </a:extLst>
              </a:tr>
              <a:tr h="493150">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a:t>
                      </a:r>
                    </a:p>
                  </a:txBody>
                  <a:tcPr marL="89664" marR="44832" marT="44832" marB="44832"/>
                </a:tc>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Addition</a:t>
                      </a:r>
                    </a:p>
                  </a:txBody>
                  <a:tcPr marL="44832" marR="44832" marT="44832" marB="44832"/>
                </a:tc>
                <a:tc>
                  <a:txBody>
                    <a:bodyPr/>
                    <a:lstStyle/>
                    <a:p>
                      <a:pPr algn="l" fontAlgn="t"/>
                      <a:r>
                        <a:rPr lang="en-US" sz="1800" dirty="0">
                          <a:solidFill>
                            <a:schemeClr val="tx1"/>
                          </a:solidFill>
                          <a:effectLst/>
                          <a:latin typeface="Calibri" panose="020F0502020204030204" pitchFamily="34" charset="0"/>
                          <a:cs typeface="Calibri" panose="020F0502020204030204" pitchFamily="34" charset="0"/>
                        </a:rPr>
                        <a:t>x + y</a:t>
                      </a:r>
                    </a:p>
                  </a:txBody>
                  <a:tcPr marL="44832" marR="44832" marT="44832" marB="44832"/>
                </a:tc>
                <a:extLst>
                  <a:ext uri="{0D108BD9-81ED-4DB2-BD59-A6C34878D82A}">
                    <a16:rowId xmlns:a16="http://schemas.microsoft.com/office/drawing/2014/main" val="1048801691"/>
                  </a:ext>
                </a:extLst>
              </a:tr>
              <a:tr h="493150">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a:t>
                      </a:r>
                    </a:p>
                  </a:txBody>
                  <a:tcPr marL="89664" marR="44832" marT="44832" marB="44832"/>
                </a:tc>
                <a:tc>
                  <a:txBody>
                    <a:bodyPr/>
                    <a:lstStyle/>
                    <a:p>
                      <a:pPr algn="l" fontAlgn="t"/>
                      <a:r>
                        <a:rPr lang="en-US" sz="1800" dirty="0">
                          <a:solidFill>
                            <a:schemeClr val="tx1"/>
                          </a:solidFill>
                          <a:effectLst/>
                          <a:latin typeface="Calibri" panose="020F0502020204030204" pitchFamily="34" charset="0"/>
                          <a:cs typeface="Calibri" panose="020F0502020204030204" pitchFamily="34" charset="0"/>
                        </a:rPr>
                        <a:t>Subtraction</a:t>
                      </a:r>
                    </a:p>
                  </a:txBody>
                  <a:tcPr marL="44832" marR="44832" marT="44832" marB="44832"/>
                </a:tc>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x - y</a:t>
                      </a:r>
                    </a:p>
                  </a:txBody>
                  <a:tcPr marL="44832" marR="44832" marT="44832" marB="44832"/>
                </a:tc>
                <a:extLst>
                  <a:ext uri="{0D108BD9-81ED-4DB2-BD59-A6C34878D82A}">
                    <a16:rowId xmlns:a16="http://schemas.microsoft.com/office/drawing/2014/main" val="1816901830"/>
                  </a:ext>
                </a:extLst>
              </a:tr>
              <a:tr h="493150">
                <a:tc>
                  <a:txBody>
                    <a:bodyPr/>
                    <a:lstStyle/>
                    <a:p>
                      <a:pPr algn="l" fontAlgn="t"/>
                      <a:r>
                        <a:rPr lang="en-US" sz="1800" dirty="0">
                          <a:solidFill>
                            <a:schemeClr val="tx1"/>
                          </a:solidFill>
                          <a:effectLst/>
                          <a:latin typeface="Calibri" panose="020F0502020204030204" pitchFamily="34" charset="0"/>
                          <a:cs typeface="Calibri" panose="020F0502020204030204" pitchFamily="34" charset="0"/>
                        </a:rPr>
                        <a:t>*</a:t>
                      </a:r>
                    </a:p>
                  </a:txBody>
                  <a:tcPr marL="89664" marR="44832" marT="44832" marB="44832"/>
                </a:tc>
                <a:tc>
                  <a:txBody>
                    <a:bodyPr/>
                    <a:lstStyle/>
                    <a:p>
                      <a:pPr algn="l" fontAlgn="t"/>
                      <a:r>
                        <a:rPr lang="en-US" sz="1800" dirty="0">
                          <a:solidFill>
                            <a:schemeClr val="tx1"/>
                          </a:solidFill>
                          <a:effectLst/>
                          <a:latin typeface="Calibri" panose="020F0502020204030204" pitchFamily="34" charset="0"/>
                          <a:cs typeface="Calibri" panose="020F0502020204030204" pitchFamily="34" charset="0"/>
                        </a:rPr>
                        <a:t>Multiplication</a:t>
                      </a:r>
                    </a:p>
                  </a:txBody>
                  <a:tcPr marL="44832" marR="44832" marT="44832" marB="44832"/>
                </a:tc>
                <a:tc>
                  <a:txBody>
                    <a:bodyPr/>
                    <a:lstStyle/>
                    <a:p>
                      <a:pPr algn="l" fontAlgn="t"/>
                      <a:r>
                        <a:rPr lang="en-US" sz="1800" dirty="0">
                          <a:solidFill>
                            <a:schemeClr val="tx1"/>
                          </a:solidFill>
                          <a:effectLst/>
                          <a:latin typeface="Calibri" panose="020F0502020204030204" pitchFamily="34" charset="0"/>
                          <a:cs typeface="Calibri" panose="020F0502020204030204" pitchFamily="34" charset="0"/>
                        </a:rPr>
                        <a:t>x * y</a:t>
                      </a:r>
                    </a:p>
                  </a:txBody>
                  <a:tcPr marL="44832" marR="44832" marT="44832" marB="44832"/>
                </a:tc>
                <a:extLst>
                  <a:ext uri="{0D108BD9-81ED-4DB2-BD59-A6C34878D82A}">
                    <a16:rowId xmlns:a16="http://schemas.microsoft.com/office/drawing/2014/main" val="1971518118"/>
                  </a:ext>
                </a:extLst>
              </a:tr>
              <a:tr h="493150">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a:t>
                      </a:r>
                    </a:p>
                  </a:txBody>
                  <a:tcPr marL="89664" marR="44832" marT="44832" marB="44832"/>
                </a:tc>
                <a:tc>
                  <a:txBody>
                    <a:bodyPr/>
                    <a:lstStyle/>
                    <a:p>
                      <a:pPr algn="l" fontAlgn="t"/>
                      <a:r>
                        <a:rPr lang="en-US" sz="1800" dirty="0">
                          <a:solidFill>
                            <a:schemeClr val="tx1"/>
                          </a:solidFill>
                          <a:effectLst/>
                          <a:latin typeface="Calibri" panose="020F0502020204030204" pitchFamily="34" charset="0"/>
                          <a:cs typeface="Calibri" panose="020F0502020204030204" pitchFamily="34" charset="0"/>
                        </a:rPr>
                        <a:t>Division</a:t>
                      </a:r>
                    </a:p>
                  </a:txBody>
                  <a:tcPr marL="44832" marR="44832" marT="44832" marB="44832"/>
                </a:tc>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x / y</a:t>
                      </a:r>
                    </a:p>
                  </a:txBody>
                  <a:tcPr marL="44832" marR="44832" marT="44832" marB="44832"/>
                </a:tc>
                <a:extLst>
                  <a:ext uri="{0D108BD9-81ED-4DB2-BD59-A6C34878D82A}">
                    <a16:rowId xmlns:a16="http://schemas.microsoft.com/office/drawing/2014/main" val="2412149456"/>
                  </a:ext>
                </a:extLst>
              </a:tr>
              <a:tr h="493150">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a:t>
                      </a:r>
                    </a:p>
                  </a:txBody>
                  <a:tcPr marL="89664" marR="44832" marT="44832" marB="44832"/>
                </a:tc>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Modulus</a:t>
                      </a:r>
                    </a:p>
                  </a:txBody>
                  <a:tcPr marL="44832" marR="44832" marT="44832" marB="44832"/>
                </a:tc>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x % y</a:t>
                      </a:r>
                    </a:p>
                  </a:txBody>
                  <a:tcPr marL="44832" marR="44832" marT="44832" marB="44832"/>
                </a:tc>
                <a:extLst>
                  <a:ext uri="{0D108BD9-81ED-4DB2-BD59-A6C34878D82A}">
                    <a16:rowId xmlns:a16="http://schemas.microsoft.com/office/drawing/2014/main" val="690469426"/>
                  </a:ext>
                </a:extLst>
              </a:tr>
              <a:tr h="493150">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a:t>
                      </a:r>
                    </a:p>
                  </a:txBody>
                  <a:tcPr marL="89664" marR="44832" marT="44832" marB="44832"/>
                </a:tc>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Exponentiation</a:t>
                      </a:r>
                    </a:p>
                  </a:txBody>
                  <a:tcPr marL="44832" marR="44832" marT="44832" marB="44832"/>
                </a:tc>
                <a:tc>
                  <a:txBody>
                    <a:bodyPr/>
                    <a:lstStyle/>
                    <a:p>
                      <a:pPr algn="l" fontAlgn="t"/>
                      <a:r>
                        <a:rPr lang="en-US" sz="1800" dirty="0">
                          <a:solidFill>
                            <a:schemeClr val="tx1"/>
                          </a:solidFill>
                          <a:effectLst/>
                          <a:latin typeface="Calibri" panose="020F0502020204030204" pitchFamily="34" charset="0"/>
                          <a:cs typeface="Calibri" panose="020F0502020204030204" pitchFamily="34" charset="0"/>
                        </a:rPr>
                        <a:t>x ** y</a:t>
                      </a:r>
                    </a:p>
                  </a:txBody>
                  <a:tcPr marL="44832" marR="44832" marT="44832" marB="44832"/>
                </a:tc>
                <a:extLst>
                  <a:ext uri="{0D108BD9-81ED-4DB2-BD59-A6C34878D82A}">
                    <a16:rowId xmlns:a16="http://schemas.microsoft.com/office/drawing/2014/main" val="1659474360"/>
                  </a:ext>
                </a:extLst>
              </a:tr>
              <a:tr h="291407">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a:t>
                      </a:r>
                    </a:p>
                  </a:txBody>
                  <a:tcPr marL="89664" marR="44832" marT="44832" marB="44832"/>
                </a:tc>
                <a:tc>
                  <a:txBody>
                    <a:bodyPr/>
                    <a:lstStyle/>
                    <a:p>
                      <a:pPr algn="l" fontAlgn="t"/>
                      <a:r>
                        <a:rPr lang="en-US" sz="1800">
                          <a:solidFill>
                            <a:schemeClr val="tx1"/>
                          </a:solidFill>
                          <a:effectLst/>
                          <a:latin typeface="Calibri" panose="020F0502020204030204" pitchFamily="34" charset="0"/>
                          <a:cs typeface="Calibri" panose="020F0502020204030204" pitchFamily="34" charset="0"/>
                        </a:rPr>
                        <a:t>Floor division</a:t>
                      </a:r>
                    </a:p>
                  </a:txBody>
                  <a:tcPr marL="44832" marR="44832" marT="44832" marB="44832"/>
                </a:tc>
                <a:tc>
                  <a:txBody>
                    <a:bodyPr/>
                    <a:lstStyle/>
                    <a:p>
                      <a:pPr algn="l" fontAlgn="t"/>
                      <a:r>
                        <a:rPr lang="en-US" sz="1800" dirty="0">
                          <a:solidFill>
                            <a:schemeClr val="tx1"/>
                          </a:solidFill>
                          <a:effectLst/>
                          <a:latin typeface="Calibri" panose="020F0502020204030204" pitchFamily="34" charset="0"/>
                          <a:cs typeface="Calibri" panose="020F0502020204030204" pitchFamily="34" charset="0"/>
                        </a:rPr>
                        <a:t>x // y</a:t>
                      </a:r>
                    </a:p>
                  </a:txBody>
                  <a:tcPr marL="44832" marR="44832" marT="44832" marB="44832"/>
                </a:tc>
                <a:extLst>
                  <a:ext uri="{0D108BD9-81ED-4DB2-BD59-A6C34878D82A}">
                    <a16:rowId xmlns:a16="http://schemas.microsoft.com/office/drawing/2014/main" val="974814375"/>
                  </a:ext>
                </a:extLst>
              </a:tr>
            </a:tbl>
          </a:graphicData>
        </a:graphic>
      </p:graphicFrame>
      <p:sp>
        <p:nvSpPr>
          <p:cNvPr id="3" name="TextBox 2">
            <a:extLst>
              <a:ext uri="{FF2B5EF4-FFF2-40B4-BE49-F238E27FC236}">
                <a16:creationId xmlns:a16="http://schemas.microsoft.com/office/drawing/2014/main" id="{CB974AA4-A93C-9E98-860B-8BA6E959785C}"/>
              </a:ext>
            </a:extLst>
          </p:cNvPr>
          <p:cNvSpPr txBox="1"/>
          <p:nvPr/>
        </p:nvSpPr>
        <p:spPr>
          <a:xfrm>
            <a:off x="1575880" y="5870150"/>
            <a:ext cx="368568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-Python doesn’t support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28776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D904-2E6C-6874-FF81-CBDEF249F808}"/>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Order of operations</a:t>
            </a:r>
          </a:p>
        </p:txBody>
      </p:sp>
      <p:sp>
        <p:nvSpPr>
          <p:cNvPr id="3" name="Content Placeholder 2">
            <a:extLst>
              <a:ext uri="{FF2B5EF4-FFF2-40B4-BE49-F238E27FC236}">
                <a16:creationId xmlns:a16="http://schemas.microsoft.com/office/drawing/2014/main" id="{9242F33D-D6C3-FEFC-E117-FE9CB2E9F9E7}"/>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Python follows the mathematic convention. (PEMDAS)</a:t>
            </a:r>
          </a:p>
          <a:p>
            <a:pPr marL="457200" indent="-457200">
              <a:buFont typeface="+mj-lt"/>
              <a:buAutoNum type="arabicPeriod"/>
            </a:pPr>
            <a:r>
              <a:rPr lang="en-US" dirty="0">
                <a:latin typeface="Calibri" panose="020F0502020204030204" pitchFamily="34" charset="0"/>
                <a:cs typeface="Calibri" panose="020F0502020204030204" pitchFamily="34" charset="0"/>
              </a:rPr>
              <a:t>Parentheses</a:t>
            </a:r>
          </a:p>
          <a:p>
            <a:pPr marL="457200" indent="-457200">
              <a:buFont typeface="+mj-lt"/>
              <a:buAutoNum type="arabicPeriod"/>
            </a:pPr>
            <a:r>
              <a:rPr lang="en-US" dirty="0">
                <a:latin typeface="Calibri" panose="020F0502020204030204" pitchFamily="34" charset="0"/>
                <a:cs typeface="Calibri" panose="020F0502020204030204" pitchFamily="34" charset="0"/>
              </a:rPr>
              <a:t>Exponentiation</a:t>
            </a:r>
          </a:p>
          <a:p>
            <a:pPr marL="457200" indent="-457200">
              <a:buFont typeface="+mj-lt"/>
              <a:buAutoNum type="arabicPeriod"/>
            </a:pPr>
            <a:r>
              <a:rPr lang="en-US" dirty="0">
                <a:latin typeface="Calibri" panose="020F0502020204030204" pitchFamily="34" charset="0"/>
                <a:cs typeface="Calibri" panose="020F0502020204030204" pitchFamily="34" charset="0"/>
              </a:rPr>
              <a:t>Multiplication and Division</a:t>
            </a:r>
          </a:p>
          <a:p>
            <a:pPr marL="457200" indent="-457200">
              <a:buFont typeface="+mj-lt"/>
              <a:buAutoNum type="arabicPeriod"/>
            </a:pPr>
            <a:r>
              <a:rPr lang="en-US" dirty="0">
                <a:latin typeface="Calibri" panose="020F0502020204030204" pitchFamily="34" charset="0"/>
                <a:cs typeface="Calibri" panose="020F0502020204030204" pitchFamily="34" charset="0"/>
              </a:rPr>
              <a:t>Addition and Subtraction</a:t>
            </a:r>
          </a:p>
          <a:p>
            <a:pPr marL="0" indent="0">
              <a:buNone/>
            </a:pPr>
            <a:r>
              <a:rPr lang="en-US" dirty="0">
                <a:latin typeface="Calibri" panose="020F0502020204030204" pitchFamily="34" charset="0"/>
                <a:cs typeface="Calibri" panose="020F0502020204030204" pitchFamily="34" charset="0"/>
              </a:rPr>
              <a:t>-operators with the same precedence are evaluated from left to right</a:t>
            </a:r>
          </a:p>
        </p:txBody>
      </p:sp>
    </p:spTree>
    <p:extLst>
      <p:ext uri="{BB962C8B-B14F-4D97-AF65-F5344CB8AC3E}">
        <p14:creationId xmlns:p14="http://schemas.microsoft.com/office/powerpoint/2010/main" val="3429012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10B-1BC2-FE62-D2B3-73E9CC87987C}"/>
              </a:ext>
            </a:extLst>
          </p:cNvPr>
          <p:cNvSpPr>
            <a:spLocks noGrp="1"/>
          </p:cNvSpPr>
          <p:nvPr>
            <p:ph type="title"/>
          </p:nvPr>
        </p:nvSpPr>
        <p:spPr/>
        <p:txBody>
          <a:bodyPr/>
          <a:lstStyle/>
          <a:p>
            <a:r>
              <a:rPr lang="en-US" altLang="en-US" dirty="0">
                <a:latin typeface="Cambria" panose="02040503050406030204" pitchFamily="18" charset="0"/>
                <a:ea typeface="Cambria" panose="02040503050406030204" pitchFamily="18" charset="0"/>
              </a:rPr>
              <a:t>Brief History of Python</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9B5C95DB-1B6E-5137-DED9-BB976AC6D949}"/>
              </a:ext>
            </a:extLst>
          </p:cNvPr>
          <p:cNvSpPr>
            <a:spLocks noGrp="1"/>
          </p:cNvSpPr>
          <p:nvPr>
            <p:ph idx="1"/>
          </p:nvPr>
        </p:nvSpPr>
        <p:spPr/>
        <p:txBody>
          <a:bodyPr/>
          <a:lstStyle/>
          <a:p>
            <a:pPr>
              <a:lnSpc>
                <a:spcPct val="90000"/>
              </a:lnSpc>
            </a:pPr>
            <a:r>
              <a:rPr lang="en-US" altLang="en-US" sz="2400" b="0" dirty="0">
                <a:latin typeface="Calibri" panose="020F0502020204030204" pitchFamily="34" charset="0"/>
                <a:ea typeface="ＭＳ Ｐゴシック" panose="020B0600070205080204" pitchFamily="34" charset="-128"/>
                <a:cs typeface="Calibri" panose="020F0502020204030204" pitchFamily="34" charset="0"/>
              </a:rPr>
              <a:t>Invented in the Netherlands, early 90s by Guido van Rossum</a:t>
            </a:r>
          </a:p>
          <a:p>
            <a:pPr>
              <a:lnSpc>
                <a:spcPct val="90000"/>
              </a:lnSpc>
            </a:pPr>
            <a:r>
              <a:rPr lang="en-US" altLang="en-US" sz="2400" b="0" dirty="0">
                <a:latin typeface="Calibri" panose="020F0502020204030204" pitchFamily="34" charset="0"/>
                <a:ea typeface="ＭＳ Ｐゴシック" panose="020B0600070205080204" pitchFamily="34" charset="-128"/>
                <a:cs typeface="Calibri" panose="020F0502020204030204" pitchFamily="34" charset="0"/>
              </a:rPr>
              <a:t>Named after Monty Python</a:t>
            </a:r>
          </a:p>
          <a:p>
            <a:pPr>
              <a:lnSpc>
                <a:spcPct val="90000"/>
              </a:lnSpc>
            </a:pPr>
            <a:r>
              <a:rPr lang="en-US" altLang="en-US" dirty="0">
                <a:latin typeface="Calibri" panose="020F0502020204030204" pitchFamily="34" charset="0"/>
                <a:ea typeface="ＭＳ Ｐゴシック" panose="020B0600070205080204" pitchFamily="34" charset="-128"/>
                <a:cs typeface="Calibri" panose="020F0502020204030204" pitchFamily="34" charset="0"/>
              </a:rPr>
              <a:t>Python 2 release on </a:t>
            </a:r>
            <a:r>
              <a:rPr lang="en-US" b="0" i="0" dirty="0">
                <a:effectLst/>
                <a:latin typeface="Calibri" panose="020F0502020204030204" pitchFamily="34" charset="0"/>
                <a:cs typeface="Calibri" panose="020F0502020204030204" pitchFamily="34" charset="0"/>
              </a:rPr>
              <a:t>16 October 2000</a:t>
            </a:r>
          </a:p>
          <a:p>
            <a:pPr>
              <a:lnSpc>
                <a:spcPct val="90000"/>
              </a:lnSpc>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Python 3 in</a:t>
            </a:r>
            <a:r>
              <a:rPr lang="en-US" altLang="en-US" dirty="0">
                <a:latin typeface="Calibri" panose="020F0502020204030204" pitchFamily="34" charset="0"/>
                <a:ea typeface="ＭＳ Ｐゴシック" panose="020B0600070205080204" pitchFamily="34" charset="-128"/>
                <a:cs typeface="Calibri" panose="020F0502020204030204" pitchFamily="34" charset="0"/>
              </a:rPr>
              <a:t> 2008 </a:t>
            </a:r>
          </a:p>
          <a:p>
            <a:pPr>
              <a:lnSpc>
                <a:spcPct val="90000"/>
              </a:lnSpc>
            </a:pPr>
            <a:r>
              <a:rPr lang="en-US" altLang="en-US" sz="2400" b="0" dirty="0">
                <a:latin typeface="Calibri" panose="020F0502020204030204" pitchFamily="34" charset="0"/>
                <a:ea typeface="ＭＳ Ｐゴシック" panose="020B0600070205080204" pitchFamily="34" charset="-128"/>
                <a:cs typeface="Calibri" panose="020F0502020204030204" pitchFamily="34" charset="0"/>
              </a:rPr>
              <a:t>We will use python 3 latest</a:t>
            </a:r>
            <a:r>
              <a:rPr lang="en-US" altLang="en-US" dirty="0">
                <a:latin typeface="Calibri" panose="020F0502020204030204" pitchFamily="34" charset="0"/>
                <a:ea typeface="ＭＳ Ｐゴシック" panose="020B0600070205080204" pitchFamily="34" charset="-128"/>
                <a:cs typeface="Calibri" panose="020F0502020204030204" pitchFamily="34" charset="0"/>
              </a:rPr>
              <a:t> release 3.10.0 in 2021</a:t>
            </a:r>
          </a:p>
          <a:p>
            <a:pPr>
              <a:lnSpc>
                <a:spcPct val="90000"/>
              </a:lnSpc>
            </a:pPr>
            <a:endParaRPr lang="en-US" altLang="en-US" sz="2400" b="0" dirty="0">
              <a:latin typeface="Calibri" panose="020F0502020204030204" pitchFamily="34" charset="0"/>
              <a:ea typeface="ＭＳ Ｐゴシック" panose="020B0600070205080204" pitchFamily="34" charset="-128"/>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65916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417FD-44CA-9977-293A-8E830DFC9AF8}"/>
              </a:ext>
            </a:extLst>
          </p:cNvPr>
          <p:cNvSpPr>
            <a:spLocks noGrp="1"/>
          </p:cNvSpPr>
          <p:nvPr>
            <p:ph type="title"/>
          </p:nvPr>
        </p:nvSpPr>
        <p:spPr/>
        <p:txBody>
          <a:bodyPr/>
          <a:lstStyle/>
          <a:p>
            <a:r>
              <a:rPr lang="en-US" b="0" i="0" dirty="0">
                <a:solidFill>
                  <a:srgbClr val="000000"/>
                </a:solidFill>
                <a:effectLst/>
                <a:latin typeface="Cambria" panose="02040503050406030204" pitchFamily="18" charset="0"/>
                <a:ea typeface="Cambria" panose="02040503050406030204" pitchFamily="18" charset="0"/>
              </a:rPr>
              <a:t>Assignment Operators</a:t>
            </a:r>
            <a:br>
              <a:rPr lang="en-US" b="0" i="0" dirty="0">
                <a:solidFill>
                  <a:srgbClr val="000000"/>
                </a:solidFill>
                <a:effectLst/>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p:txBody>
      </p:sp>
      <p:graphicFrame>
        <p:nvGraphicFramePr>
          <p:cNvPr id="4" name="Content Placeholder 3">
            <a:extLst>
              <a:ext uri="{FF2B5EF4-FFF2-40B4-BE49-F238E27FC236}">
                <a16:creationId xmlns:a16="http://schemas.microsoft.com/office/drawing/2014/main" id="{2DEA3532-9A0E-F86B-EEAF-C9CB3A7A36FA}"/>
              </a:ext>
            </a:extLst>
          </p:cNvPr>
          <p:cNvGraphicFramePr>
            <a:graphicFrameLocks noGrp="1"/>
          </p:cNvGraphicFramePr>
          <p:nvPr>
            <p:ph idx="1"/>
            <p:extLst>
              <p:ext uri="{D42A27DB-BD31-4B8C-83A1-F6EECF244321}">
                <p14:modId xmlns:p14="http://schemas.microsoft.com/office/powerpoint/2010/main" val="2754797863"/>
              </p:ext>
            </p:extLst>
          </p:nvPr>
        </p:nvGraphicFramePr>
        <p:xfrm>
          <a:off x="2000706" y="1735962"/>
          <a:ext cx="6611532" cy="4503520"/>
        </p:xfrm>
        <a:graphic>
          <a:graphicData uri="http://schemas.openxmlformats.org/drawingml/2006/table">
            <a:tbl>
              <a:tblPr>
                <a:tableStyleId>{2D5ABB26-0587-4C30-8999-92F81FD0307C}</a:tableStyleId>
              </a:tblPr>
              <a:tblGrid>
                <a:gridCol w="2098468">
                  <a:extLst>
                    <a:ext uri="{9D8B030D-6E8A-4147-A177-3AD203B41FA5}">
                      <a16:colId xmlns:a16="http://schemas.microsoft.com/office/drawing/2014/main" val="423255712"/>
                    </a:ext>
                  </a:extLst>
                </a:gridCol>
                <a:gridCol w="2478777">
                  <a:extLst>
                    <a:ext uri="{9D8B030D-6E8A-4147-A177-3AD203B41FA5}">
                      <a16:colId xmlns:a16="http://schemas.microsoft.com/office/drawing/2014/main" val="535876586"/>
                    </a:ext>
                  </a:extLst>
                </a:gridCol>
                <a:gridCol w="2034287">
                  <a:extLst>
                    <a:ext uri="{9D8B030D-6E8A-4147-A177-3AD203B41FA5}">
                      <a16:colId xmlns:a16="http://schemas.microsoft.com/office/drawing/2014/main" val="1704195279"/>
                    </a:ext>
                  </a:extLst>
                </a:gridCol>
              </a:tblGrid>
              <a:tr h="279700">
                <a:tc>
                  <a:txBody>
                    <a:bodyPr/>
                    <a:lstStyle/>
                    <a:p>
                      <a:pPr algn="l" fontAlgn="t"/>
                      <a:r>
                        <a:rPr lang="en-US" sz="1600">
                          <a:effectLst/>
                          <a:latin typeface="Calibri" panose="020F0502020204030204" pitchFamily="34" charset="0"/>
                          <a:cs typeface="Calibri" panose="020F0502020204030204" pitchFamily="34" charset="0"/>
                        </a:rPr>
                        <a:t>Operator</a:t>
                      </a:r>
                    </a:p>
                  </a:txBody>
                  <a:tcPr marL="77840" marR="38920" marT="38920" marB="38920"/>
                </a:tc>
                <a:tc>
                  <a:txBody>
                    <a:bodyPr/>
                    <a:lstStyle/>
                    <a:p>
                      <a:pPr algn="l" fontAlgn="t"/>
                      <a:r>
                        <a:rPr lang="en-US" sz="1600" dirty="0">
                          <a:effectLst/>
                          <a:latin typeface="Calibri" panose="020F0502020204030204" pitchFamily="34" charset="0"/>
                          <a:cs typeface="Calibri" panose="020F0502020204030204" pitchFamily="34" charset="0"/>
                        </a:rPr>
                        <a:t>Example</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Same As</a:t>
                      </a:r>
                    </a:p>
                  </a:txBody>
                  <a:tcPr marL="38920" marR="38920" marT="38920" marB="38920"/>
                </a:tc>
                <a:extLst>
                  <a:ext uri="{0D108BD9-81ED-4DB2-BD59-A6C34878D82A}">
                    <a16:rowId xmlns:a16="http://schemas.microsoft.com/office/drawing/2014/main" val="3456203948"/>
                  </a:ext>
                </a:extLst>
              </a:tr>
              <a:tr h="279700">
                <a:tc>
                  <a:txBody>
                    <a:bodyPr/>
                    <a:lstStyle/>
                    <a:p>
                      <a:pPr algn="l" fontAlgn="t"/>
                      <a:r>
                        <a:rPr lang="en-US" sz="1600" dirty="0">
                          <a:effectLst/>
                          <a:latin typeface="Calibri" panose="020F0502020204030204" pitchFamily="34" charset="0"/>
                          <a:cs typeface="Calibri" panose="020F0502020204030204" pitchFamily="34" charset="0"/>
                        </a:rPr>
                        <a:t>=</a:t>
                      </a:r>
                    </a:p>
                  </a:txBody>
                  <a:tcPr marL="77840" marR="38920" marT="38920" marB="38920"/>
                </a:tc>
                <a:tc>
                  <a:txBody>
                    <a:bodyPr/>
                    <a:lstStyle/>
                    <a:p>
                      <a:pPr algn="l" fontAlgn="t"/>
                      <a:r>
                        <a:rPr lang="en-US" sz="1600">
                          <a:effectLst/>
                          <a:latin typeface="Calibri" panose="020F0502020204030204" pitchFamily="34" charset="0"/>
                          <a:cs typeface="Calibri" panose="020F0502020204030204" pitchFamily="34" charset="0"/>
                        </a:rPr>
                        <a:t>x = 5</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5</a:t>
                      </a:r>
                    </a:p>
                  </a:txBody>
                  <a:tcPr marL="38920" marR="38920" marT="38920" marB="38920"/>
                </a:tc>
                <a:extLst>
                  <a:ext uri="{0D108BD9-81ED-4DB2-BD59-A6C34878D82A}">
                    <a16:rowId xmlns:a16="http://schemas.microsoft.com/office/drawing/2014/main" val="2175478981"/>
                  </a:ext>
                </a:extLst>
              </a:tr>
              <a:tr h="279700">
                <a:tc>
                  <a:txBody>
                    <a:bodyPr/>
                    <a:lstStyle/>
                    <a:p>
                      <a:pPr algn="l" fontAlgn="t"/>
                      <a:r>
                        <a:rPr lang="en-US" sz="1600" dirty="0">
                          <a:effectLst/>
                          <a:latin typeface="Calibri" panose="020F0502020204030204" pitchFamily="34" charset="0"/>
                          <a:cs typeface="Calibri" panose="020F0502020204030204" pitchFamily="34" charset="0"/>
                        </a:rPr>
                        <a:t>+=</a:t>
                      </a:r>
                    </a:p>
                  </a:txBody>
                  <a:tcPr marL="77840" marR="38920" marT="38920" marB="38920"/>
                </a:tc>
                <a:tc>
                  <a:txBody>
                    <a:bodyPr/>
                    <a:lstStyle/>
                    <a:p>
                      <a:pPr algn="l" fontAlgn="t"/>
                      <a:r>
                        <a:rPr lang="en-US" sz="1600">
                          <a:effectLst/>
                          <a:latin typeface="Calibri" panose="020F0502020204030204" pitchFamily="34" charset="0"/>
                          <a:cs typeface="Calibri" panose="020F0502020204030204" pitchFamily="34" charset="0"/>
                        </a:rPr>
                        <a:t>x += 3</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x + 3</a:t>
                      </a:r>
                    </a:p>
                  </a:txBody>
                  <a:tcPr marL="38920" marR="38920" marT="38920" marB="38920"/>
                </a:tc>
                <a:extLst>
                  <a:ext uri="{0D108BD9-81ED-4DB2-BD59-A6C34878D82A}">
                    <a16:rowId xmlns:a16="http://schemas.microsoft.com/office/drawing/2014/main" val="3862719691"/>
                  </a:ext>
                </a:extLst>
              </a:tr>
              <a:tr h="279700">
                <a:tc>
                  <a:txBody>
                    <a:bodyPr/>
                    <a:lstStyle/>
                    <a:p>
                      <a:pPr algn="l" fontAlgn="t"/>
                      <a:r>
                        <a:rPr lang="en-US" sz="1600" dirty="0">
                          <a:effectLst/>
                          <a:latin typeface="Calibri" panose="020F0502020204030204" pitchFamily="34" charset="0"/>
                          <a:cs typeface="Calibri" panose="020F0502020204030204" pitchFamily="34" charset="0"/>
                        </a:rPr>
                        <a:t>-=</a:t>
                      </a:r>
                    </a:p>
                  </a:txBody>
                  <a:tcPr marL="77840" marR="38920" marT="38920" marB="38920"/>
                </a:tc>
                <a:tc>
                  <a:txBody>
                    <a:bodyPr/>
                    <a:lstStyle/>
                    <a:p>
                      <a:pPr algn="l" fontAlgn="t"/>
                      <a:r>
                        <a:rPr lang="en-US" sz="1600" dirty="0">
                          <a:effectLst/>
                          <a:latin typeface="Calibri" panose="020F0502020204030204" pitchFamily="34" charset="0"/>
                          <a:cs typeface="Calibri" panose="020F0502020204030204" pitchFamily="34" charset="0"/>
                        </a:rPr>
                        <a:t>x -= 3</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x - 3</a:t>
                      </a:r>
                    </a:p>
                  </a:txBody>
                  <a:tcPr marL="38920" marR="38920" marT="38920" marB="38920"/>
                </a:tc>
                <a:extLst>
                  <a:ext uri="{0D108BD9-81ED-4DB2-BD59-A6C34878D82A}">
                    <a16:rowId xmlns:a16="http://schemas.microsoft.com/office/drawing/2014/main" val="309641190"/>
                  </a:ext>
                </a:extLst>
              </a:tr>
              <a:tr h="279700">
                <a:tc>
                  <a:txBody>
                    <a:bodyPr/>
                    <a:lstStyle/>
                    <a:p>
                      <a:pPr algn="l" fontAlgn="t"/>
                      <a:r>
                        <a:rPr lang="en-US" sz="1600" dirty="0">
                          <a:effectLst/>
                          <a:latin typeface="Calibri" panose="020F0502020204030204" pitchFamily="34" charset="0"/>
                          <a:cs typeface="Calibri" panose="020F0502020204030204" pitchFamily="34" charset="0"/>
                        </a:rPr>
                        <a:t>*=</a:t>
                      </a:r>
                    </a:p>
                  </a:txBody>
                  <a:tcPr marL="77840" marR="38920" marT="38920" marB="38920"/>
                </a:tc>
                <a:tc>
                  <a:txBody>
                    <a:bodyPr/>
                    <a:lstStyle/>
                    <a:p>
                      <a:pPr algn="l" fontAlgn="t"/>
                      <a:r>
                        <a:rPr lang="en-US" sz="1600" dirty="0">
                          <a:effectLst/>
                          <a:latin typeface="Calibri" panose="020F0502020204030204" pitchFamily="34" charset="0"/>
                          <a:cs typeface="Calibri" panose="020F0502020204030204" pitchFamily="34" charset="0"/>
                        </a:rPr>
                        <a:t>x *= 3</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x * 3</a:t>
                      </a:r>
                    </a:p>
                  </a:txBody>
                  <a:tcPr marL="38920" marR="38920" marT="38920" marB="38920"/>
                </a:tc>
                <a:extLst>
                  <a:ext uri="{0D108BD9-81ED-4DB2-BD59-A6C34878D82A}">
                    <a16:rowId xmlns:a16="http://schemas.microsoft.com/office/drawing/2014/main" val="1874767384"/>
                  </a:ext>
                </a:extLst>
              </a:tr>
              <a:tr h="212885">
                <a:tc>
                  <a:txBody>
                    <a:bodyPr/>
                    <a:lstStyle/>
                    <a:p>
                      <a:pPr algn="l" fontAlgn="t"/>
                      <a:r>
                        <a:rPr lang="en-US" sz="1600" dirty="0">
                          <a:effectLst/>
                          <a:latin typeface="Calibri" panose="020F0502020204030204" pitchFamily="34" charset="0"/>
                          <a:cs typeface="Calibri" panose="020F0502020204030204" pitchFamily="34" charset="0"/>
                        </a:rPr>
                        <a:t>/=</a:t>
                      </a:r>
                    </a:p>
                  </a:txBody>
                  <a:tcPr marL="77840" marR="38920" marT="38920" marB="38920"/>
                </a:tc>
                <a:tc>
                  <a:txBody>
                    <a:bodyPr/>
                    <a:lstStyle/>
                    <a:p>
                      <a:pPr algn="l" fontAlgn="t"/>
                      <a:r>
                        <a:rPr lang="en-US" sz="1600">
                          <a:effectLst/>
                          <a:latin typeface="Calibri" panose="020F0502020204030204" pitchFamily="34" charset="0"/>
                          <a:cs typeface="Calibri" panose="020F0502020204030204" pitchFamily="34" charset="0"/>
                        </a:rPr>
                        <a:t>x /= 3</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x / 3</a:t>
                      </a:r>
                    </a:p>
                  </a:txBody>
                  <a:tcPr marL="38920" marR="38920" marT="38920" marB="38920"/>
                </a:tc>
                <a:extLst>
                  <a:ext uri="{0D108BD9-81ED-4DB2-BD59-A6C34878D82A}">
                    <a16:rowId xmlns:a16="http://schemas.microsoft.com/office/drawing/2014/main" val="3682788478"/>
                  </a:ext>
                </a:extLst>
              </a:tr>
              <a:tr h="279700">
                <a:tc>
                  <a:txBody>
                    <a:bodyPr/>
                    <a:lstStyle/>
                    <a:p>
                      <a:pPr algn="l" fontAlgn="t"/>
                      <a:r>
                        <a:rPr lang="en-US" sz="1600" dirty="0">
                          <a:effectLst/>
                          <a:latin typeface="Calibri" panose="020F0502020204030204" pitchFamily="34" charset="0"/>
                          <a:cs typeface="Calibri" panose="020F0502020204030204" pitchFamily="34" charset="0"/>
                        </a:rPr>
                        <a:t>%=</a:t>
                      </a:r>
                    </a:p>
                  </a:txBody>
                  <a:tcPr marL="77840" marR="38920" marT="38920" marB="38920"/>
                </a:tc>
                <a:tc>
                  <a:txBody>
                    <a:bodyPr/>
                    <a:lstStyle/>
                    <a:p>
                      <a:pPr algn="l" fontAlgn="t"/>
                      <a:r>
                        <a:rPr lang="en-US" sz="1600">
                          <a:effectLst/>
                          <a:latin typeface="Calibri" panose="020F0502020204030204" pitchFamily="34" charset="0"/>
                          <a:cs typeface="Calibri" panose="020F0502020204030204" pitchFamily="34" charset="0"/>
                        </a:rPr>
                        <a:t>x %= 3</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x % 3</a:t>
                      </a:r>
                    </a:p>
                  </a:txBody>
                  <a:tcPr marL="38920" marR="38920" marT="38920" marB="38920"/>
                </a:tc>
                <a:extLst>
                  <a:ext uri="{0D108BD9-81ED-4DB2-BD59-A6C34878D82A}">
                    <a16:rowId xmlns:a16="http://schemas.microsoft.com/office/drawing/2014/main" val="1640521758"/>
                  </a:ext>
                </a:extLst>
              </a:tr>
              <a:tr h="279700">
                <a:tc>
                  <a:txBody>
                    <a:bodyPr/>
                    <a:lstStyle/>
                    <a:p>
                      <a:pPr algn="l" fontAlgn="t"/>
                      <a:r>
                        <a:rPr lang="en-US" sz="1600" dirty="0">
                          <a:effectLst/>
                          <a:latin typeface="Calibri" panose="020F0502020204030204" pitchFamily="34" charset="0"/>
                          <a:cs typeface="Calibri" panose="020F0502020204030204" pitchFamily="34" charset="0"/>
                        </a:rPr>
                        <a:t>//=</a:t>
                      </a:r>
                    </a:p>
                  </a:txBody>
                  <a:tcPr marL="77840" marR="38920" marT="38920" marB="38920"/>
                </a:tc>
                <a:tc>
                  <a:txBody>
                    <a:bodyPr/>
                    <a:lstStyle/>
                    <a:p>
                      <a:pPr algn="l" fontAlgn="t"/>
                      <a:r>
                        <a:rPr lang="en-US" sz="1600">
                          <a:effectLst/>
                          <a:latin typeface="Calibri" panose="020F0502020204030204" pitchFamily="34" charset="0"/>
                          <a:cs typeface="Calibri" panose="020F0502020204030204" pitchFamily="34" charset="0"/>
                        </a:rPr>
                        <a:t>x //= 3</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x // 3</a:t>
                      </a:r>
                    </a:p>
                  </a:txBody>
                  <a:tcPr marL="38920" marR="38920" marT="38920" marB="38920"/>
                </a:tc>
                <a:extLst>
                  <a:ext uri="{0D108BD9-81ED-4DB2-BD59-A6C34878D82A}">
                    <a16:rowId xmlns:a16="http://schemas.microsoft.com/office/drawing/2014/main" val="3412928145"/>
                  </a:ext>
                </a:extLst>
              </a:tr>
              <a:tr h="279700">
                <a:tc>
                  <a:txBody>
                    <a:bodyPr/>
                    <a:lstStyle/>
                    <a:p>
                      <a:pPr algn="l" fontAlgn="t"/>
                      <a:r>
                        <a:rPr lang="en-US" sz="1600" dirty="0">
                          <a:effectLst/>
                          <a:latin typeface="Calibri" panose="020F0502020204030204" pitchFamily="34" charset="0"/>
                          <a:cs typeface="Calibri" panose="020F0502020204030204" pitchFamily="34" charset="0"/>
                        </a:rPr>
                        <a:t>**=</a:t>
                      </a:r>
                    </a:p>
                  </a:txBody>
                  <a:tcPr marL="77840" marR="38920" marT="38920" marB="38920"/>
                </a:tc>
                <a:tc>
                  <a:txBody>
                    <a:bodyPr/>
                    <a:lstStyle/>
                    <a:p>
                      <a:pPr algn="l" fontAlgn="t"/>
                      <a:r>
                        <a:rPr lang="en-US" sz="1600">
                          <a:effectLst/>
                          <a:latin typeface="Calibri" panose="020F0502020204030204" pitchFamily="34" charset="0"/>
                          <a:cs typeface="Calibri" panose="020F0502020204030204" pitchFamily="34" charset="0"/>
                        </a:rPr>
                        <a:t>x **= 3</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x ** 3</a:t>
                      </a:r>
                    </a:p>
                  </a:txBody>
                  <a:tcPr marL="38920" marR="38920" marT="38920" marB="38920"/>
                </a:tc>
                <a:extLst>
                  <a:ext uri="{0D108BD9-81ED-4DB2-BD59-A6C34878D82A}">
                    <a16:rowId xmlns:a16="http://schemas.microsoft.com/office/drawing/2014/main" val="3595315092"/>
                  </a:ext>
                </a:extLst>
              </a:tr>
              <a:tr h="279700">
                <a:tc>
                  <a:txBody>
                    <a:bodyPr/>
                    <a:lstStyle/>
                    <a:p>
                      <a:pPr algn="l" fontAlgn="t"/>
                      <a:r>
                        <a:rPr lang="en-US" sz="1600" dirty="0">
                          <a:effectLst/>
                          <a:latin typeface="Calibri" panose="020F0502020204030204" pitchFamily="34" charset="0"/>
                          <a:cs typeface="Calibri" panose="020F0502020204030204" pitchFamily="34" charset="0"/>
                        </a:rPr>
                        <a:t>&amp;=</a:t>
                      </a:r>
                    </a:p>
                  </a:txBody>
                  <a:tcPr marL="77840" marR="38920" marT="38920" marB="38920"/>
                </a:tc>
                <a:tc>
                  <a:txBody>
                    <a:bodyPr/>
                    <a:lstStyle/>
                    <a:p>
                      <a:pPr algn="l" fontAlgn="t"/>
                      <a:r>
                        <a:rPr lang="en-US" sz="1600" dirty="0">
                          <a:effectLst/>
                          <a:latin typeface="Calibri" panose="020F0502020204030204" pitchFamily="34" charset="0"/>
                          <a:cs typeface="Calibri" panose="020F0502020204030204" pitchFamily="34" charset="0"/>
                        </a:rPr>
                        <a:t>x &amp;= 3</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x &amp; 3</a:t>
                      </a:r>
                    </a:p>
                  </a:txBody>
                  <a:tcPr marL="38920" marR="38920" marT="38920" marB="38920"/>
                </a:tc>
                <a:extLst>
                  <a:ext uri="{0D108BD9-81ED-4DB2-BD59-A6C34878D82A}">
                    <a16:rowId xmlns:a16="http://schemas.microsoft.com/office/drawing/2014/main" val="2331604691"/>
                  </a:ext>
                </a:extLst>
              </a:tr>
              <a:tr h="279700">
                <a:tc>
                  <a:txBody>
                    <a:bodyPr/>
                    <a:lstStyle/>
                    <a:p>
                      <a:pPr algn="l" fontAlgn="t"/>
                      <a:r>
                        <a:rPr lang="en-US" sz="1600" dirty="0">
                          <a:effectLst/>
                          <a:latin typeface="Calibri" panose="020F0502020204030204" pitchFamily="34" charset="0"/>
                          <a:cs typeface="Calibri" panose="020F0502020204030204" pitchFamily="34" charset="0"/>
                        </a:rPr>
                        <a:t>|=</a:t>
                      </a:r>
                    </a:p>
                  </a:txBody>
                  <a:tcPr marL="77840" marR="38920" marT="38920" marB="38920"/>
                </a:tc>
                <a:tc>
                  <a:txBody>
                    <a:bodyPr/>
                    <a:lstStyle/>
                    <a:p>
                      <a:pPr algn="l" fontAlgn="t"/>
                      <a:r>
                        <a:rPr lang="en-US" sz="1600">
                          <a:effectLst/>
                          <a:latin typeface="Calibri" panose="020F0502020204030204" pitchFamily="34" charset="0"/>
                          <a:cs typeface="Calibri" panose="020F0502020204030204" pitchFamily="34" charset="0"/>
                        </a:rPr>
                        <a:t>x |= 3</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x | 3</a:t>
                      </a:r>
                    </a:p>
                  </a:txBody>
                  <a:tcPr marL="38920" marR="38920" marT="38920" marB="38920"/>
                </a:tc>
                <a:extLst>
                  <a:ext uri="{0D108BD9-81ED-4DB2-BD59-A6C34878D82A}">
                    <a16:rowId xmlns:a16="http://schemas.microsoft.com/office/drawing/2014/main" val="1447952471"/>
                  </a:ext>
                </a:extLst>
              </a:tr>
              <a:tr h="279700">
                <a:tc>
                  <a:txBody>
                    <a:bodyPr/>
                    <a:lstStyle/>
                    <a:p>
                      <a:pPr algn="l" fontAlgn="t"/>
                      <a:r>
                        <a:rPr lang="en-US" sz="1600" dirty="0">
                          <a:effectLst/>
                          <a:latin typeface="Calibri" panose="020F0502020204030204" pitchFamily="34" charset="0"/>
                          <a:cs typeface="Calibri" panose="020F0502020204030204" pitchFamily="34" charset="0"/>
                        </a:rPr>
                        <a:t>^=</a:t>
                      </a:r>
                    </a:p>
                  </a:txBody>
                  <a:tcPr marL="77840" marR="38920" marT="38920" marB="38920"/>
                </a:tc>
                <a:tc>
                  <a:txBody>
                    <a:bodyPr/>
                    <a:lstStyle/>
                    <a:p>
                      <a:pPr algn="l" fontAlgn="t"/>
                      <a:r>
                        <a:rPr lang="en-US" sz="1600">
                          <a:effectLst/>
                          <a:latin typeface="Calibri" panose="020F0502020204030204" pitchFamily="34" charset="0"/>
                          <a:cs typeface="Calibri" panose="020F0502020204030204" pitchFamily="34" charset="0"/>
                        </a:rPr>
                        <a:t>x ^= 3</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x ^ 3</a:t>
                      </a:r>
                    </a:p>
                  </a:txBody>
                  <a:tcPr marL="38920" marR="38920" marT="38920" marB="38920"/>
                </a:tc>
                <a:extLst>
                  <a:ext uri="{0D108BD9-81ED-4DB2-BD59-A6C34878D82A}">
                    <a16:rowId xmlns:a16="http://schemas.microsoft.com/office/drawing/2014/main" val="2340330413"/>
                  </a:ext>
                </a:extLst>
              </a:tr>
              <a:tr h="279700">
                <a:tc>
                  <a:txBody>
                    <a:bodyPr/>
                    <a:lstStyle/>
                    <a:p>
                      <a:pPr algn="l" fontAlgn="t"/>
                      <a:r>
                        <a:rPr lang="en-US" sz="1600" dirty="0">
                          <a:effectLst/>
                          <a:latin typeface="Calibri" panose="020F0502020204030204" pitchFamily="34" charset="0"/>
                          <a:cs typeface="Calibri" panose="020F0502020204030204" pitchFamily="34" charset="0"/>
                        </a:rPr>
                        <a:t>&gt;&gt;=</a:t>
                      </a:r>
                    </a:p>
                  </a:txBody>
                  <a:tcPr marL="77840" marR="38920" marT="38920" marB="38920"/>
                </a:tc>
                <a:tc>
                  <a:txBody>
                    <a:bodyPr/>
                    <a:lstStyle/>
                    <a:p>
                      <a:pPr algn="l" fontAlgn="t"/>
                      <a:r>
                        <a:rPr lang="en-US" sz="1600">
                          <a:effectLst/>
                          <a:latin typeface="Calibri" panose="020F0502020204030204" pitchFamily="34" charset="0"/>
                          <a:cs typeface="Calibri" panose="020F0502020204030204" pitchFamily="34" charset="0"/>
                        </a:rPr>
                        <a:t>x &gt;&gt;= 3</a:t>
                      </a:r>
                    </a:p>
                  </a:txBody>
                  <a:tcPr marL="38920" marR="38920" marT="38920" marB="38920"/>
                </a:tc>
                <a:tc>
                  <a:txBody>
                    <a:bodyPr/>
                    <a:lstStyle/>
                    <a:p>
                      <a:pPr algn="l" fontAlgn="t"/>
                      <a:r>
                        <a:rPr lang="en-US" sz="1600">
                          <a:effectLst/>
                          <a:latin typeface="Calibri" panose="020F0502020204030204" pitchFamily="34" charset="0"/>
                          <a:cs typeface="Calibri" panose="020F0502020204030204" pitchFamily="34" charset="0"/>
                        </a:rPr>
                        <a:t>x = x &gt;&gt; 3</a:t>
                      </a:r>
                    </a:p>
                  </a:txBody>
                  <a:tcPr marL="38920" marR="38920" marT="38920" marB="38920"/>
                </a:tc>
                <a:extLst>
                  <a:ext uri="{0D108BD9-81ED-4DB2-BD59-A6C34878D82A}">
                    <a16:rowId xmlns:a16="http://schemas.microsoft.com/office/drawing/2014/main" val="150547564"/>
                  </a:ext>
                </a:extLst>
              </a:tr>
              <a:tr h="279700">
                <a:tc>
                  <a:txBody>
                    <a:bodyPr/>
                    <a:lstStyle/>
                    <a:p>
                      <a:pPr algn="l" fontAlgn="t"/>
                      <a:r>
                        <a:rPr lang="en-US" sz="1600" dirty="0">
                          <a:effectLst/>
                          <a:latin typeface="Calibri" panose="020F0502020204030204" pitchFamily="34" charset="0"/>
                          <a:cs typeface="Calibri" panose="020F0502020204030204" pitchFamily="34" charset="0"/>
                        </a:rPr>
                        <a:t>&lt;&lt;=</a:t>
                      </a:r>
                    </a:p>
                  </a:txBody>
                  <a:tcPr marL="77840" marR="38920" marT="38920" marB="38920"/>
                </a:tc>
                <a:tc>
                  <a:txBody>
                    <a:bodyPr/>
                    <a:lstStyle/>
                    <a:p>
                      <a:pPr algn="l" fontAlgn="t"/>
                      <a:r>
                        <a:rPr lang="en-US" sz="1600">
                          <a:effectLst/>
                          <a:latin typeface="Calibri" panose="020F0502020204030204" pitchFamily="34" charset="0"/>
                          <a:cs typeface="Calibri" panose="020F0502020204030204" pitchFamily="34" charset="0"/>
                        </a:rPr>
                        <a:t>x &lt;&lt;= 3</a:t>
                      </a:r>
                    </a:p>
                  </a:txBody>
                  <a:tcPr marL="38920" marR="38920" marT="38920" marB="38920"/>
                </a:tc>
                <a:tc>
                  <a:txBody>
                    <a:bodyPr/>
                    <a:lstStyle/>
                    <a:p>
                      <a:pPr algn="l" fontAlgn="t"/>
                      <a:r>
                        <a:rPr lang="en-US" sz="1600" dirty="0">
                          <a:effectLst/>
                          <a:latin typeface="Calibri" panose="020F0502020204030204" pitchFamily="34" charset="0"/>
                          <a:cs typeface="Calibri" panose="020F0502020204030204" pitchFamily="34" charset="0"/>
                        </a:rPr>
                        <a:t>x = x &lt;&lt; 3</a:t>
                      </a:r>
                    </a:p>
                  </a:txBody>
                  <a:tcPr marL="38920" marR="38920" marT="38920" marB="38920"/>
                </a:tc>
                <a:extLst>
                  <a:ext uri="{0D108BD9-81ED-4DB2-BD59-A6C34878D82A}">
                    <a16:rowId xmlns:a16="http://schemas.microsoft.com/office/drawing/2014/main" val="1093633794"/>
                  </a:ext>
                </a:extLst>
              </a:tr>
            </a:tbl>
          </a:graphicData>
        </a:graphic>
      </p:graphicFrame>
      <p:sp>
        <p:nvSpPr>
          <p:cNvPr id="5" name="Left Brace 4">
            <a:extLst>
              <a:ext uri="{FF2B5EF4-FFF2-40B4-BE49-F238E27FC236}">
                <a16:creationId xmlns:a16="http://schemas.microsoft.com/office/drawing/2014/main" id="{DBA86A72-83E9-B8F1-A81E-8DE47D55B82A}"/>
              </a:ext>
            </a:extLst>
          </p:cNvPr>
          <p:cNvSpPr/>
          <p:nvPr/>
        </p:nvSpPr>
        <p:spPr>
          <a:xfrm>
            <a:off x="1277558" y="2499397"/>
            <a:ext cx="564205" cy="2996119"/>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5E6330E8-08FF-C1F7-0E00-EE451132FFA7}"/>
              </a:ext>
            </a:extLst>
          </p:cNvPr>
          <p:cNvSpPr txBox="1"/>
          <p:nvPr/>
        </p:nvSpPr>
        <p:spPr>
          <a:xfrm>
            <a:off x="411796" y="3674292"/>
            <a:ext cx="1731524"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In-place operator</a:t>
            </a:r>
          </a:p>
        </p:txBody>
      </p:sp>
    </p:spTree>
    <p:extLst>
      <p:ext uri="{BB962C8B-B14F-4D97-AF65-F5344CB8AC3E}">
        <p14:creationId xmlns:p14="http://schemas.microsoft.com/office/powerpoint/2010/main" val="4285727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CCBC-A7A3-6C16-84E5-10D75B750692}"/>
              </a:ext>
            </a:extLst>
          </p:cNvPr>
          <p:cNvSpPr>
            <a:spLocks noGrp="1"/>
          </p:cNvSpPr>
          <p:nvPr>
            <p:ph type="title"/>
          </p:nvPr>
        </p:nvSpPr>
        <p:spPr/>
        <p:txBody>
          <a:bodyPr/>
          <a:lstStyle/>
          <a:p>
            <a:r>
              <a:rPr lang="en-US" b="0" i="0" dirty="0">
                <a:solidFill>
                  <a:srgbClr val="000000"/>
                </a:solidFill>
                <a:effectLst/>
                <a:latin typeface="Cambria" panose="02040503050406030204" pitchFamily="18" charset="0"/>
                <a:ea typeface="Cambria" panose="02040503050406030204" pitchFamily="18" charset="0"/>
              </a:rPr>
              <a:t>Comparison Operators</a:t>
            </a:r>
            <a:endParaRPr lang="en-US" dirty="0">
              <a:latin typeface="Cambria" panose="02040503050406030204" pitchFamily="18" charset="0"/>
              <a:ea typeface="Cambria" panose="02040503050406030204" pitchFamily="18" charset="0"/>
            </a:endParaRPr>
          </a:p>
        </p:txBody>
      </p:sp>
      <p:graphicFrame>
        <p:nvGraphicFramePr>
          <p:cNvPr id="4" name="Content Placeholder 3">
            <a:extLst>
              <a:ext uri="{FF2B5EF4-FFF2-40B4-BE49-F238E27FC236}">
                <a16:creationId xmlns:a16="http://schemas.microsoft.com/office/drawing/2014/main" id="{E8664F75-AA85-569D-2E7F-A1453B648190}"/>
              </a:ext>
            </a:extLst>
          </p:cNvPr>
          <p:cNvGraphicFramePr>
            <a:graphicFrameLocks noGrp="1"/>
          </p:cNvGraphicFramePr>
          <p:nvPr>
            <p:ph idx="1"/>
            <p:extLst>
              <p:ext uri="{D42A27DB-BD31-4B8C-83A1-F6EECF244321}">
                <p14:modId xmlns:p14="http://schemas.microsoft.com/office/powerpoint/2010/main" val="4186008335"/>
              </p:ext>
            </p:extLst>
          </p:nvPr>
        </p:nvGraphicFramePr>
        <p:xfrm>
          <a:off x="1141413" y="1987233"/>
          <a:ext cx="6978947" cy="2773680"/>
        </p:xfrm>
        <a:graphic>
          <a:graphicData uri="http://schemas.openxmlformats.org/drawingml/2006/table">
            <a:tbl>
              <a:tblPr>
                <a:tableStyleId>{2D5ABB26-0587-4C30-8999-92F81FD0307C}</a:tableStyleId>
              </a:tblPr>
              <a:tblGrid>
                <a:gridCol w="1938621">
                  <a:extLst>
                    <a:ext uri="{9D8B030D-6E8A-4147-A177-3AD203B41FA5}">
                      <a16:colId xmlns:a16="http://schemas.microsoft.com/office/drawing/2014/main" val="2277643181"/>
                    </a:ext>
                  </a:extLst>
                </a:gridCol>
                <a:gridCol w="2714046">
                  <a:extLst>
                    <a:ext uri="{9D8B030D-6E8A-4147-A177-3AD203B41FA5}">
                      <a16:colId xmlns:a16="http://schemas.microsoft.com/office/drawing/2014/main" val="328712595"/>
                    </a:ext>
                  </a:extLst>
                </a:gridCol>
                <a:gridCol w="2326280">
                  <a:extLst>
                    <a:ext uri="{9D8B030D-6E8A-4147-A177-3AD203B41FA5}">
                      <a16:colId xmlns:a16="http://schemas.microsoft.com/office/drawing/2014/main" val="4280459711"/>
                    </a:ext>
                  </a:extLst>
                </a:gridCol>
              </a:tblGrid>
              <a:tr h="0">
                <a:tc>
                  <a:txBody>
                    <a:bodyPr/>
                    <a:lstStyle/>
                    <a:p>
                      <a:pPr algn="l" fontAlgn="t"/>
                      <a:r>
                        <a:rPr lang="en-US">
                          <a:effectLst/>
                          <a:latin typeface="Calibri" panose="020F0502020204030204" pitchFamily="34" charset="0"/>
                          <a:cs typeface="Calibri" panose="020F0502020204030204" pitchFamily="34" charset="0"/>
                        </a:rPr>
                        <a:t>Operator</a:t>
                      </a:r>
                    </a:p>
                  </a:txBody>
                  <a:tcPr marL="121920" marR="60960" marT="60960" marB="60960"/>
                </a:tc>
                <a:tc>
                  <a:txBody>
                    <a:bodyPr/>
                    <a:lstStyle/>
                    <a:p>
                      <a:pPr algn="l" fontAlgn="t"/>
                      <a:r>
                        <a:rPr lang="en-US">
                          <a:effectLst/>
                          <a:latin typeface="Calibri" panose="020F0502020204030204" pitchFamily="34" charset="0"/>
                          <a:cs typeface="Calibri" panose="020F0502020204030204" pitchFamily="34" charset="0"/>
                        </a:rPr>
                        <a:t>Name</a:t>
                      </a:r>
                    </a:p>
                  </a:txBody>
                  <a:tcPr marL="60960" marR="60960" marT="60960" marB="60960"/>
                </a:tc>
                <a:tc>
                  <a:txBody>
                    <a:bodyPr/>
                    <a:lstStyle/>
                    <a:p>
                      <a:pPr algn="l" fontAlgn="t"/>
                      <a:r>
                        <a:rPr lang="en-US">
                          <a:effectLst/>
                          <a:latin typeface="Calibri" panose="020F0502020204030204" pitchFamily="34" charset="0"/>
                          <a:cs typeface="Calibri" panose="020F0502020204030204" pitchFamily="34" charset="0"/>
                        </a:rPr>
                        <a:t>Example</a:t>
                      </a:r>
                    </a:p>
                  </a:txBody>
                  <a:tcPr marL="60960" marR="60960" marT="60960" marB="60960"/>
                </a:tc>
                <a:extLst>
                  <a:ext uri="{0D108BD9-81ED-4DB2-BD59-A6C34878D82A}">
                    <a16:rowId xmlns:a16="http://schemas.microsoft.com/office/drawing/2014/main" val="580209596"/>
                  </a:ext>
                </a:extLst>
              </a:tr>
              <a:tr h="0">
                <a:tc>
                  <a:txBody>
                    <a:bodyPr/>
                    <a:lstStyle/>
                    <a:p>
                      <a:pPr algn="l" fontAlgn="t"/>
                      <a:r>
                        <a:rPr lang="en-US">
                          <a:effectLst/>
                          <a:latin typeface="Calibri" panose="020F0502020204030204" pitchFamily="34" charset="0"/>
                          <a:cs typeface="Calibri" panose="020F0502020204030204" pitchFamily="34" charset="0"/>
                        </a:rPr>
                        <a:t>==</a:t>
                      </a:r>
                    </a:p>
                  </a:txBody>
                  <a:tcPr marL="121920" marR="60960" marT="60960" marB="60960"/>
                </a:tc>
                <a:tc>
                  <a:txBody>
                    <a:bodyPr/>
                    <a:lstStyle/>
                    <a:p>
                      <a:pPr algn="l" fontAlgn="t"/>
                      <a:r>
                        <a:rPr lang="en-US">
                          <a:effectLst/>
                          <a:latin typeface="Calibri" panose="020F0502020204030204" pitchFamily="34" charset="0"/>
                          <a:cs typeface="Calibri" panose="020F0502020204030204" pitchFamily="34" charset="0"/>
                        </a:rPr>
                        <a:t>Equal</a:t>
                      </a:r>
                    </a:p>
                  </a:txBody>
                  <a:tcPr marL="60960" marR="60960" marT="60960" marB="60960"/>
                </a:tc>
                <a:tc>
                  <a:txBody>
                    <a:bodyPr/>
                    <a:lstStyle/>
                    <a:p>
                      <a:pPr algn="l" fontAlgn="t"/>
                      <a:r>
                        <a:rPr lang="en-US">
                          <a:effectLst/>
                          <a:latin typeface="Calibri" panose="020F0502020204030204" pitchFamily="34" charset="0"/>
                          <a:cs typeface="Calibri" panose="020F0502020204030204" pitchFamily="34" charset="0"/>
                        </a:rPr>
                        <a:t>x == y</a:t>
                      </a:r>
                    </a:p>
                  </a:txBody>
                  <a:tcPr marL="60960" marR="60960" marT="60960" marB="60960"/>
                </a:tc>
                <a:extLst>
                  <a:ext uri="{0D108BD9-81ED-4DB2-BD59-A6C34878D82A}">
                    <a16:rowId xmlns:a16="http://schemas.microsoft.com/office/drawing/2014/main" val="823137168"/>
                  </a:ext>
                </a:extLst>
              </a:tr>
              <a:tr h="0">
                <a:tc>
                  <a:txBody>
                    <a:bodyPr/>
                    <a:lstStyle/>
                    <a:p>
                      <a:pPr algn="l" fontAlgn="t"/>
                      <a:r>
                        <a:rPr lang="en-US">
                          <a:effectLst/>
                          <a:latin typeface="Calibri" panose="020F0502020204030204" pitchFamily="34" charset="0"/>
                          <a:cs typeface="Calibri" panose="020F0502020204030204" pitchFamily="34" charset="0"/>
                        </a:rPr>
                        <a:t>!=</a:t>
                      </a:r>
                    </a:p>
                  </a:txBody>
                  <a:tcPr marL="121920" marR="60960" marT="60960" marB="60960"/>
                </a:tc>
                <a:tc>
                  <a:txBody>
                    <a:bodyPr/>
                    <a:lstStyle/>
                    <a:p>
                      <a:pPr algn="l" fontAlgn="t"/>
                      <a:r>
                        <a:rPr lang="en-US">
                          <a:effectLst/>
                          <a:latin typeface="Calibri" panose="020F0502020204030204" pitchFamily="34" charset="0"/>
                          <a:cs typeface="Calibri" panose="020F0502020204030204" pitchFamily="34" charset="0"/>
                        </a:rPr>
                        <a:t>Not equal</a:t>
                      </a:r>
                    </a:p>
                  </a:txBody>
                  <a:tcPr marL="60960" marR="60960" marT="60960" marB="60960"/>
                </a:tc>
                <a:tc>
                  <a:txBody>
                    <a:bodyPr/>
                    <a:lstStyle/>
                    <a:p>
                      <a:pPr algn="l" fontAlgn="t"/>
                      <a:r>
                        <a:rPr lang="en-US">
                          <a:effectLst/>
                          <a:latin typeface="Calibri" panose="020F0502020204030204" pitchFamily="34" charset="0"/>
                          <a:cs typeface="Calibri" panose="020F0502020204030204" pitchFamily="34" charset="0"/>
                        </a:rPr>
                        <a:t>x != y</a:t>
                      </a:r>
                    </a:p>
                  </a:txBody>
                  <a:tcPr marL="60960" marR="60960" marT="60960" marB="60960"/>
                </a:tc>
                <a:extLst>
                  <a:ext uri="{0D108BD9-81ED-4DB2-BD59-A6C34878D82A}">
                    <a16:rowId xmlns:a16="http://schemas.microsoft.com/office/drawing/2014/main" val="2914531626"/>
                  </a:ext>
                </a:extLst>
              </a:tr>
              <a:tr h="0">
                <a:tc>
                  <a:txBody>
                    <a:bodyPr/>
                    <a:lstStyle/>
                    <a:p>
                      <a:pPr algn="l" fontAlgn="t"/>
                      <a:r>
                        <a:rPr lang="en-US" dirty="0">
                          <a:effectLst/>
                          <a:latin typeface="Calibri" panose="020F0502020204030204" pitchFamily="34" charset="0"/>
                          <a:cs typeface="Calibri" panose="020F0502020204030204" pitchFamily="34" charset="0"/>
                        </a:rPr>
                        <a:t>&gt;</a:t>
                      </a:r>
                    </a:p>
                  </a:txBody>
                  <a:tcPr marL="121920" marR="60960" marT="60960" marB="60960"/>
                </a:tc>
                <a:tc>
                  <a:txBody>
                    <a:bodyPr/>
                    <a:lstStyle/>
                    <a:p>
                      <a:pPr algn="l" fontAlgn="t"/>
                      <a:r>
                        <a:rPr lang="en-US">
                          <a:effectLst/>
                          <a:latin typeface="Calibri" panose="020F0502020204030204" pitchFamily="34" charset="0"/>
                          <a:cs typeface="Calibri" panose="020F0502020204030204" pitchFamily="34" charset="0"/>
                        </a:rPr>
                        <a:t>Greater than</a:t>
                      </a:r>
                    </a:p>
                  </a:txBody>
                  <a:tcPr marL="60960" marR="60960" marT="60960" marB="60960"/>
                </a:tc>
                <a:tc>
                  <a:txBody>
                    <a:bodyPr/>
                    <a:lstStyle/>
                    <a:p>
                      <a:pPr algn="l" fontAlgn="t"/>
                      <a:r>
                        <a:rPr lang="en-US">
                          <a:effectLst/>
                          <a:latin typeface="Calibri" panose="020F0502020204030204" pitchFamily="34" charset="0"/>
                          <a:cs typeface="Calibri" panose="020F0502020204030204" pitchFamily="34" charset="0"/>
                        </a:rPr>
                        <a:t>x &gt; y</a:t>
                      </a:r>
                    </a:p>
                  </a:txBody>
                  <a:tcPr marL="60960" marR="60960" marT="60960" marB="60960"/>
                </a:tc>
                <a:extLst>
                  <a:ext uri="{0D108BD9-81ED-4DB2-BD59-A6C34878D82A}">
                    <a16:rowId xmlns:a16="http://schemas.microsoft.com/office/drawing/2014/main" val="3405010826"/>
                  </a:ext>
                </a:extLst>
              </a:tr>
              <a:tr h="0">
                <a:tc>
                  <a:txBody>
                    <a:bodyPr/>
                    <a:lstStyle/>
                    <a:p>
                      <a:pPr algn="l" fontAlgn="t"/>
                      <a:r>
                        <a:rPr lang="en-US">
                          <a:effectLst/>
                          <a:latin typeface="Calibri" panose="020F0502020204030204" pitchFamily="34" charset="0"/>
                          <a:cs typeface="Calibri" panose="020F0502020204030204" pitchFamily="34" charset="0"/>
                        </a:rPr>
                        <a:t>&lt;</a:t>
                      </a:r>
                    </a:p>
                  </a:txBody>
                  <a:tcPr marL="121920" marR="60960" marT="60960" marB="60960"/>
                </a:tc>
                <a:tc>
                  <a:txBody>
                    <a:bodyPr/>
                    <a:lstStyle/>
                    <a:p>
                      <a:pPr algn="l" fontAlgn="t"/>
                      <a:r>
                        <a:rPr lang="en-US">
                          <a:effectLst/>
                          <a:latin typeface="Calibri" panose="020F0502020204030204" pitchFamily="34" charset="0"/>
                          <a:cs typeface="Calibri" panose="020F0502020204030204" pitchFamily="34" charset="0"/>
                        </a:rPr>
                        <a:t>Less than</a:t>
                      </a:r>
                    </a:p>
                  </a:txBody>
                  <a:tcPr marL="60960" marR="60960" marT="60960" marB="60960"/>
                </a:tc>
                <a:tc>
                  <a:txBody>
                    <a:bodyPr/>
                    <a:lstStyle/>
                    <a:p>
                      <a:pPr algn="l" fontAlgn="t"/>
                      <a:r>
                        <a:rPr lang="en-US">
                          <a:effectLst/>
                          <a:latin typeface="Calibri" panose="020F0502020204030204" pitchFamily="34" charset="0"/>
                          <a:cs typeface="Calibri" panose="020F0502020204030204" pitchFamily="34" charset="0"/>
                        </a:rPr>
                        <a:t>x &lt; y</a:t>
                      </a:r>
                    </a:p>
                  </a:txBody>
                  <a:tcPr marL="60960" marR="60960" marT="60960" marB="60960"/>
                </a:tc>
                <a:extLst>
                  <a:ext uri="{0D108BD9-81ED-4DB2-BD59-A6C34878D82A}">
                    <a16:rowId xmlns:a16="http://schemas.microsoft.com/office/drawing/2014/main" val="1569622108"/>
                  </a:ext>
                </a:extLst>
              </a:tr>
              <a:tr h="0">
                <a:tc>
                  <a:txBody>
                    <a:bodyPr/>
                    <a:lstStyle/>
                    <a:p>
                      <a:pPr algn="l" fontAlgn="t"/>
                      <a:r>
                        <a:rPr lang="en-US">
                          <a:effectLst/>
                          <a:latin typeface="Calibri" panose="020F0502020204030204" pitchFamily="34" charset="0"/>
                          <a:cs typeface="Calibri" panose="020F0502020204030204" pitchFamily="34" charset="0"/>
                        </a:rPr>
                        <a:t>&gt;=</a:t>
                      </a:r>
                    </a:p>
                  </a:txBody>
                  <a:tcPr marL="121920" marR="60960" marT="60960" marB="60960"/>
                </a:tc>
                <a:tc>
                  <a:txBody>
                    <a:bodyPr/>
                    <a:lstStyle/>
                    <a:p>
                      <a:pPr algn="l" fontAlgn="t"/>
                      <a:r>
                        <a:rPr lang="en-US">
                          <a:effectLst/>
                          <a:latin typeface="Calibri" panose="020F0502020204030204" pitchFamily="34" charset="0"/>
                          <a:cs typeface="Calibri" panose="020F0502020204030204" pitchFamily="34" charset="0"/>
                        </a:rPr>
                        <a:t>Greater than or equal to</a:t>
                      </a:r>
                    </a:p>
                  </a:txBody>
                  <a:tcPr marL="60960" marR="60960" marT="60960" marB="60960"/>
                </a:tc>
                <a:tc>
                  <a:txBody>
                    <a:bodyPr/>
                    <a:lstStyle/>
                    <a:p>
                      <a:pPr algn="l" fontAlgn="t"/>
                      <a:r>
                        <a:rPr lang="en-US">
                          <a:effectLst/>
                          <a:latin typeface="Calibri" panose="020F0502020204030204" pitchFamily="34" charset="0"/>
                          <a:cs typeface="Calibri" panose="020F0502020204030204" pitchFamily="34" charset="0"/>
                        </a:rPr>
                        <a:t>x &gt;= y</a:t>
                      </a:r>
                    </a:p>
                  </a:txBody>
                  <a:tcPr marL="60960" marR="60960" marT="60960" marB="60960"/>
                </a:tc>
                <a:extLst>
                  <a:ext uri="{0D108BD9-81ED-4DB2-BD59-A6C34878D82A}">
                    <a16:rowId xmlns:a16="http://schemas.microsoft.com/office/drawing/2014/main" val="635235343"/>
                  </a:ext>
                </a:extLst>
              </a:tr>
              <a:tr h="0">
                <a:tc>
                  <a:txBody>
                    <a:bodyPr/>
                    <a:lstStyle/>
                    <a:p>
                      <a:pPr algn="l" fontAlgn="t"/>
                      <a:r>
                        <a:rPr lang="en-US">
                          <a:effectLst/>
                          <a:latin typeface="Calibri" panose="020F0502020204030204" pitchFamily="34" charset="0"/>
                          <a:cs typeface="Calibri" panose="020F0502020204030204" pitchFamily="34" charset="0"/>
                        </a:rPr>
                        <a:t>&lt;=</a:t>
                      </a:r>
                    </a:p>
                  </a:txBody>
                  <a:tcPr marL="121920" marR="60960" marT="60960" marB="60960"/>
                </a:tc>
                <a:tc>
                  <a:txBody>
                    <a:bodyPr/>
                    <a:lstStyle/>
                    <a:p>
                      <a:pPr algn="l" fontAlgn="t"/>
                      <a:r>
                        <a:rPr lang="en-US">
                          <a:effectLst/>
                          <a:latin typeface="Calibri" panose="020F0502020204030204" pitchFamily="34" charset="0"/>
                          <a:cs typeface="Calibri" panose="020F0502020204030204" pitchFamily="34" charset="0"/>
                        </a:rPr>
                        <a:t>Less than or equal to</a:t>
                      </a:r>
                    </a:p>
                  </a:txBody>
                  <a:tcPr marL="60960" marR="60960" marT="60960" marB="60960"/>
                </a:tc>
                <a:tc>
                  <a:txBody>
                    <a:bodyPr/>
                    <a:lstStyle/>
                    <a:p>
                      <a:pPr algn="l" fontAlgn="t"/>
                      <a:r>
                        <a:rPr lang="en-US" dirty="0">
                          <a:effectLst/>
                          <a:latin typeface="Calibri" panose="020F0502020204030204" pitchFamily="34" charset="0"/>
                          <a:cs typeface="Calibri" panose="020F0502020204030204" pitchFamily="34" charset="0"/>
                        </a:rPr>
                        <a:t>x &lt;= y</a:t>
                      </a:r>
                    </a:p>
                  </a:txBody>
                  <a:tcPr marL="60960" marR="60960" marT="60960" marB="60960"/>
                </a:tc>
                <a:extLst>
                  <a:ext uri="{0D108BD9-81ED-4DB2-BD59-A6C34878D82A}">
                    <a16:rowId xmlns:a16="http://schemas.microsoft.com/office/drawing/2014/main" val="2035590826"/>
                  </a:ext>
                </a:extLst>
              </a:tr>
            </a:tbl>
          </a:graphicData>
        </a:graphic>
      </p:graphicFrame>
      <p:sp>
        <p:nvSpPr>
          <p:cNvPr id="5" name="Rectangle 1">
            <a:extLst>
              <a:ext uri="{FF2B5EF4-FFF2-40B4-BE49-F238E27FC236}">
                <a16:creationId xmlns:a16="http://schemas.microsoft.com/office/drawing/2014/main" id="{D0E64142-0CE8-1A15-914C-D324CEEF23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5932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059F1-D903-B766-87E9-EA730DF0D12D}"/>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Chaining Comparison Operators</a:t>
            </a:r>
          </a:p>
        </p:txBody>
      </p:sp>
      <p:sp>
        <p:nvSpPr>
          <p:cNvPr id="3" name="Content Placeholder 2">
            <a:extLst>
              <a:ext uri="{FF2B5EF4-FFF2-40B4-BE49-F238E27FC236}">
                <a16:creationId xmlns:a16="http://schemas.microsoft.com/office/drawing/2014/main" id="{013D1C05-BC8C-8662-25D9-4128E634B048}"/>
              </a:ext>
            </a:extLst>
          </p:cNvPr>
          <p:cNvSpPr>
            <a:spLocks noGrp="1"/>
          </p:cNvSpPr>
          <p:nvPr>
            <p:ph idx="1"/>
          </p:nvPr>
        </p:nvSpPr>
        <p:spPr/>
        <p:txBody>
          <a:bodyPr/>
          <a:lstStyle/>
          <a:p>
            <a:r>
              <a:rPr lang="en-US" dirty="0"/>
              <a:t>x&lt;y&lt;z is similar to x&lt;y and y&lt;z</a:t>
            </a:r>
          </a:p>
          <a:p>
            <a:endParaRPr lang="en-US" dirty="0"/>
          </a:p>
        </p:txBody>
      </p:sp>
      <p:pic>
        <p:nvPicPr>
          <p:cNvPr id="5" name="Picture 4">
            <a:extLst>
              <a:ext uri="{FF2B5EF4-FFF2-40B4-BE49-F238E27FC236}">
                <a16:creationId xmlns:a16="http://schemas.microsoft.com/office/drawing/2014/main" id="{59471219-D3C7-2E4B-1B1E-ACDD716DC7F9}"/>
              </a:ext>
            </a:extLst>
          </p:cNvPr>
          <p:cNvPicPr>
            <a:picLocks noChangeAspect="1"/>
          </p:cNvPicPr>
          <p:nvPr/>
        </p:nvPicPr>
        <p:blipFill>
          <a:blip r:embed="rId2"/>
          <a:stretch>
            <a:fillRect/>
          </a:stretch>
        </p:blipFill>
        <p:spPr>
          <a:xfrm>
            <a:off x="6506549" y="2489746"/>
            <a:ext cx="3795043" cy="3061195"/>
          </a:xfrm>
          <a:prstGeom prst="rect">
            <a:avLst/>
          </a:prstGeom>
        </p:spPr>
      </p:pic>
    </p:spTree>
    <p:extLst>
      <p:ext uri="{BB962C8B-B14F-4D97-AF65-F5344CB8AC3E}">
        <p14:creationId xmlns:p14="http://schemas.microsoft.com/office/powerpoint/2010/main" val="3430380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FEFC-3B2C-3391-BDEB-FADB938C6DE0}"/>
              </a:ext>
            </a:extLst>
          </p:cNvPr>
          <p:cNvSpPr>
            <a:spLocks noGrp="1"/>
          </p:cNvSpPr>
          <p:nvPr>
            <p:ph type="title"/>
          </p:nvPr>
        </p:nvSpPr>
        <p:spPr/>
        <p:txBody>
          <a:bodyPr/>
          <a:lstStyle/>
          <a:p>
            <a:r>
              <a:rPr lang="en-US" b="0" i="0" dirty="0">
                <a:solidFill>
                  <a:srgbClr val="000000"/>
                </a:solidFill>
                <a:effectLst/>
                <a:latin typeface="Cambria" panose="02040503050406030204" pitchFamily="18" charset="0"/>
                <a:ea typeface="Cambria" panose="02040503050406030204" pitchFamily="18" charset="0"/>
              </a:rPr>
              <a:t>Logical Operators</a:t>
            </a:r>
            <a:endParaRPr lang="en-US" dirty="0">
              <a:latin typeface="Cambria" panose="02040503050406030204" pitchFamily="18" charset="0"/>
              <a:ea typeface="Cambria" panose="02040503050406030204" pitchFamily="18" charset="0"/>
            </a:endParaRPr>
          </a:p>
        </p:txBody>
      </p:sp>
      <p:graphicFrame>
        <p:nvGraphicFramePr>
          <p:cNvPr id="4" name="Content Placeholder 3">
            <a:extLst>
              <a:ext uri="{FF2B5EF4-FFF2-40B4-BE49-F238E27FC236}">
                <a16:creationId xmlns:a16="http://schemas.microsoft.com/office/drawing/2014/main" id="{2E834935-EEFF-2C08-AB43-108CBDD8C36E}"/>
              </a:ext>
            </a:extLst>
          </p:cNvPr>
          <p:cNvGraphicFramePr>
            <a:graphicFrameLocks noGrp="1"/>
          </p:cNvGraphicFramePr>
          <p:nvPr>
            <p:ph idx="1"/>
            <p:extLst>
              <p:ext uri="{D42A27DB-BD31-4B8C-83A1-F6EECF244321}">
                <p14:modId xmlns:p14="http://schemas.microsoft.com/office/powerpoint/2010/main" val="121814627"/>
              </p:ext>
            </p:extLst>
          </p:nvPr>
        </p:nvGraphicFramePr>
        <p:xfrm>
          <a:off x="1254089" y="1756069"/>
          <a:ext cx="9905998" cy="1859280"/>
        </p:xfrm>
        <a:graphic>
          <a:graphicData uri="http://schemas.openxmlformats.org/drawingml/2006/table">
            <a:tbl>
              <a:tblPr>
                <a:tableStyleId>{2D5ABB26-0587-4C30-8999-92F81FD0307C}</a:tableStyleId>
              </a:tblPr>
              <a:tblGrid>
                <a:gridCol w="1936583">
                  <a:extLst>
                    <a:ext uri="{9D8B030D-6E8A-4147-A177-3AD203B41FA5}">
                      <a16:colId xmlns:a16="http://schemas.microsoft.com/office/drawing/2014/main" val="1084551389"/>
                    </a:ext>
                  </a:extLst>
                </a:gridCol>
                <a:gridCol w="4667466">
                  <a:extLst>
                    <a:ext uri="{9D8B030D-6E8A-4147-A177-3AD203B41FA5}">
                      <a16:colId xmlns:a16="http://schemas.microsoft.com/office/drawing/2014/main" val="742073622"/>
                    </a:ext>
                  </a:extLst>
                </a:gridCol>
                <a:gridCol w="3301949">
                  <a:extLst>
                    <a:ext uri="{9D8B030D-6E8A-4147-A177-3AD203B41FA5}">
                      <a16:colId xmlns:a16="http://schemas.microsoft.com/office/drawing/2014/main" val="3854015687"/>
                    </a:ext>
                  </a:extLst>
                </a:gridCol>
              </a:tblGrid>
              <a:tr h="0">
                <a:tc>
                  <a:txBody>
                    <a:bodyPr/>
                    <a:lstStyle/>
                    <a:p>
                      <a:pPr algn="l" fontAlgn="t"/>
                      <a:r>
                        <a:rPr lang="en-US">
                          <a:effectLst/>
                          <a:latin typeface="Calibri" panose="020F0502020204030204" pitchFamily="34" charset="0"/>
                          <a:cs typeface="Calibri" panose="020F0502020204030204" pitchFamily="34" charset="0"/>
                        </a:rPr>
                        <a:t>Operator</a:t>
                      </a:r>
                    </a:p>
                  </a:txBody>
                  <a:tcPr marL="121920" marR="60960" marT="60960" marB="60960"/>
                </a:tc>
                <a:tc>
                  <a:txBody>
                    <a:bodyPr/>
                    <a:lstStyle/>
                    <a:p>
                      <a:pPr algn="l" fontAlgn="t"/>
                      <a:r>
                        <a:rPr lang="en-US">
                          <a:effectLst/>
                          <a:latin typeface="Calibri" panose="020F0502020204030204" pitchFamily="34" charset="0"/>
                          <a:cs typeface="Calibri" panose="020F0502020204030204" pitchFamily="34" charset="0"/>
                        </a:rPr>
                        <a:t>Description</a:t>
                      </a:r>
                    </a:p>
                  </a:txBody>
                  <a:tcPr marL="60960" marR="60960" marT="60960" marB="60960"/>
                </a:tc>
                <a:tc>
                  <a:txBody>
                    <a:bodyPr/>
                    <a:lstStyle/>
                    <a:p>
                      <a:pPr algn="l" fontAlgn="t"/>
                      <a:r>
                        <a:rPr lang="en-US">
                          <a:effectLst/>
                          <a:latin typeface="Calibri" panose="020F0502020204030204" pitchFamily="34" charset="0"/>
                          <a:cs typeface="Calibri" panose="020F0502020204030204" pitchFamily="34" charset="0"/>
                        </a:rPr>
                        <a:t>Example</a:t>
                      </a:r>
                    </a:p>
                  </a:txBody>
                  <a:tcPr marL="60960" marR="60960" marT="60960" marB="60960"/>
                </a:tc>
                <a:extLst>
                  <a:ext uri="{0D108BD9-81ED-4DB2-BD59-A6C34878D82A}">
                    <a16:rowId xmlns:a16="http://schemas.microsoft.com/office/drawing/2014/main" val="1662262863"/>
                  </a:ext>
                </a:extLst>
              </a:tr>
              <a:tr h="0">
                <a:tc>
                  <a:txBody>
                    <a:bodyPr/>
                    <a:lstStyle/>
                    <a:p>
                      <a:pPr algn="l" fontAlgn="t"/>
                      <a:r>
                        <a:rPr lang="en-US" dirty="0">
                          <a:effectLst/>
                          <a:latin typeface="Calibri" panose="020F0502020204030204" pitchFamily="34" charset="0"/>
                          <a:cs typeface="Calibri" panose="020F0502020204030204" pitchFamily="34" charset="0"/>
                        </a:rPr>
                        <a:t>and </a:t>
                      </a:r>
                    </a:p>
                  </a:txBody>
                  <a:tcPr marL="121920" marR="60960" marT="60960" marB="60960"/>
                </a:tc>
                <a:tc>
                  <a:txBody>
                    <a:bodyPr/>
                    <a:lstStyle/>
                    <a:p>
                      <a:pPr algn="l" fontAlgn="t"/>
                      <a:r>
                        <a:rPr lang="en-US" dirty="0">
                          <a:effectLst/>
                          <a:latin typeface="Calibri" panose="020F0502020204030204" pitchFamily="34" charset="0"/>
                          <a:cs typeface="Calibri" panose="020F0502020204030204" pitchFamily="34" charset="0"/>
                        </a:rPr>
                        <a:t>Returns True if both statements are true</a:t>
                      </a:r>
                    </a:p>
                  </a:txBody>
                  <a:tcPr marL="60960" marR="60960" marT="60960" marB="60960"/>
                </a:tc>
                <a:tc>
                  <a:txBody>
                    <a:bodyPr/>
                    <a:lstStyle/>
                    <a:p>
                      <a:pPr algn="l" fontAlgn="t"/>
                      <a:r>
                        <a:rPr lang="en-US">
                          <a:effectLst/>
                          <a:latin typeface="Calibri" panose="020F0502020204030204" pitchFamily="34" charset="0"/>
                          <a:cs typeface="Calibri" panose="020F0502020204030204" pitchFamily="34" charset="0"/>
                        </a:rPr>
                        <a:t>x &lt; 5 and  x &lt; 10</a:t>
                      </a:r>
                    </a:p>
                  </a:txBody>
                  <a:tcPr marL="60960" marR="60960" marT="60960" marB="60960"/>
                </a:tc>
                <a:extLst>
                  <a:ext uri="{0D108BD9-81ED-4DB2-BD59-A6C34878D82A}">
                    <a16:rowId xmlns:a16="http://schemas.microsoft.com/office/drawing/2014/main" val="665084332"/>
                  </a:ext>
                </a:extLst>
              </a:tr>
              <a:tr h="0">
                <a:tc>
                  <a:txBody>
                    <a:bodyPr/>
                    <a:lstStyle/>
                    <a:p>
                      <a:pPr algn="l" fontAlgn="t"/>
                      <a:r>
                        <a:rPr lang="en-US" dirty="0">
                          <a:effectLst/>
                          <a:latin typeface="Calibri" panose="020F0502020204030204" pitchFamily="34" charset="0"/>
                          <a:cs typeface="Calibri" panose="020F0502020204030204" pitchFamily="34" charset="0"/>
                        </a:rPr>
                        <a:t>or</a:t>
                      </a:r>
                    </a:p>
                  </a:txBody>
                  <a:tcPr marL="121920" marR="60960" marT="60960" marB="60960"/>
                </a:tc>
                <a:tc>
                  <a:txBody>
                    <a:bodyPr/>
                    <a:lstStyle/>
                    <a:p>
                      <a:pPr algn="l" fontAlgn="t"/>
                      <a:r>
                        <a:rPr lang="en-US" dirty="0">
                          <a:effectLst/>
                          <a:latin typeface="Calibri" panose="020F0502020204030204" pitchFamily="34" charset="0"/>
                          <a:cs typeface="Calibri" panose="020F0502020204030204" pitchFamily="34" charset="0"/>
                        </a:rPr>
                        <a:t>Returns True if one of the statements is true</a:t>
                      </a:r>
                    </a:p>
                  </a:txBody>
                  <a:tcPr marL="60960" marR="60960" marT="60960" marB="60960"/>
                </a:tc>
                <a:tc>
                  <a:txBody>
                    <a:bodyPr/>
                    <a:lstStyle/>
                    <a:p>
                      <a:pPr algn="l" fontAlgn="t"/>
                      <a:r>
                        <a:rPr lang="en-US">
                          <a:effectLst/>
                          <a:latin typeface="Calibri" panose="020F0502020204030204" pitchFamily="34" charset="0"/>
                          <a:cs typeface="Calibri" panose="020F0502020204030204" pitchFamily="34" charset="0"/>
                        </a:rPr>
                        <a:t>x &lt; 5 or x &lt; 4</a:t>
                      </a:r>
                    </a:p>
                  </a:txBody>
                  <a:tcPr marL="60960" marR="60960" marT="60960" marB="60960"/>
                </a:tc>
                <a:extLst>
                  <a:ext uri="{0D108BD9-81ED-4DB2-BD59-A6C34878D82A}">
                    <a16:rowId xmlns:a16="http://schemas.microsoft.com/office/drawing/2014/main" val="2559715347"/>
                  </a:ext>
                </a:extLst>
              </a:tr>
              <a:tr h="0">
                <a:tc>
                  <a:txBody>
                    <a:bodyPr/>
                    <a:lstStyle/>
                    <a:p>
                      <a:pPr algn="l" fontAlgn="t"/>
                      <a:r>
                        <a:rPr lang="en-US" dirty="0">
                          <a:effectLst/>
                          <a:latin typeface="Calibri" panose="020F0502020204030204" pitchFamily="34" charset="0"/>
                          <a:cs typeface="Calibri" panose="020F0502020204030204" pitchFamily="34" charset="0"/>
                        </a:rPr>
                        <a:t>not</a:t>
                      </a:r>
                    </a:p>
                  </a:txBody>
                  <a:tcPr marL="121920" marR="60960" marT="60960" marB="60960"/>
                </a:tc>
                <a:tc>
                  <a:txBody>
                    <a:bodyPr/>
                    <a:lstStyle/>
                    <a:p>
                      <a:pPr algn="l" fontAlgn="t"/>
                      <a:r>
                        <a:rPr lang="en-US" dirty="0">
                          <a:effectLst/>
                          <a:latin typeface="Calibri" panose="020F0502020204030204" pitchFamily="34" charset="0"/>
                          <a:cs typeface="Calibri" panose="020F0502020204030204" pitchFamily="34" charset="0"/>
                        </a:rPr>
                        <a:t>Reverse the result, returns False if the result is true</a:t>
                      </a:r>
                    </a:p>
                  </a:txBody>
                  <a:tcPr marL="60960" marR="60960" marT="60960" marB="60960"/>
                </a:tc>
                <a:tc>
                  <a:txBody>
                    <a:bodyPr/>
                    <a:lstStyle/>
                    <a:p>
                      <a:pPr algn="l" fontAlgn="t"/>
                      <a:r>
                        <a:rPr lang="en-US" dirty="0">
                          <a:effectLst/>
                          <a:latin typeface="Calibri" panose="020F0502020204030204" pitchFamily="34" charset="0"/>
                          <a:cs typeface="Calibri" panose="020F0502020204030204" pitchFamily="34" charset="0"/>
                        </a:rPr>
                        <a:t>not(x &lt; 5 and x &lt; 10)</a:t>
                      </a:r>
                    </a:p>
                  </a:txBody>
                  <a:tcPr marL="60960" marR="60960" marT="60960" marB="60960"/>
                </a:tc>
                <a:extLst>
                  <a:ext uri="{0D108BD9-81ED-4DB2-BD59-A6C34878D82A}">
                    <a16:rowId xmlns:a16="http://schemas.microsoft.com/office/drawing/2014/main" val="2496845722"/>
                  </a:ext>
                </a:extLst>
              </a:tr>
            </a:tbl>
          </a:graphicData>
        </a:graphic>
      </p:graphicFrame>
    </p:spTree>
    <p:extLst>
      <p:ext uri="{BB962C8B-B14F-4D97-AF65-F5344CB8AC3E}">
        <p14:creationId xmlns:p14="http://schemas.microsoft.com/office/powerpoint/2010/main" val="3636206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8E2C-FD9C-2493-F011-174B85A408BE}"/>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Logical Comparison Example</a:t>
            </a:r>
          </a:p>
        </p:txBody>
      </p:sp>
      <p:pic>
        <p:nvPicPr>
          <p:cNvPr id="5" name="Content Placeholder 4">
            <a:extLst>
              <a:ext uri="{FF2B5EF4-FFF2-40B4-BE49-F238E27FC236}">
                <a16:creationId xmlns:a16="http://schemas.microsoft.com/office/drawing/2014/main" id="{7799604F-25A3-B21A-613F-A4F584B6F22E}"/>
              </a:ext>
            </a:extLst>
          </p:cNvPr>
          <p:cNvPicPr>
            <a:picLocks noGrp="1" noChangeAspect="1"/>
          </p:cNvPicPr>
          <p:nvPr>
            <p:ph idx="1"/>
          </p:nvPr>
        </p:nvPicPr>
        <p:blipFill>
          <a:blip r:embed="rId2"/>
          <a:stretch>
            <a:fillRect/>
          </a:stretch>
        </p:blipFill>
        <p:spPr>
          <a:xfrm>
            <a:off x="1858348" y="2334638"/>
            <a:ext cx="7925409" cy="2931684"/>
          </a:xfrm>
        </p:spPr>
      </p:pic>
    </p:spTree>
    <p:extLst>
      <p:ext uri="{BB962C8B-B14F-4D97-AF65-F5344CB8AC3E}">
        <p14:creationId xmlns:p14="http://schemas.microsoft.com/office/powerpoint/2010/main" val="594294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0C2F-C860-7244-8D3C-0FA337DCABB5}"/>
              </a:ext>
            </a:extLst>
          </p:cNvPr>
          <p:cNvSpPr>
            <a:spLocks noGrp="1"/>
          </p:cNvSpPr>
          <p:nvPr>
            <p:ph type="title"/>
          </p:nvPr>
        </p:nvSpPr>
        <p:spPr/>
        <p:txBody>
          <a:bodyPr>
            <a:normAutofit/>
          </a:bodyPr>
          <a:lstStyle/>
          <a:p>
            <a:r>
              <a:rPr lang="en-US" b="0" i="0" dirty="0">
                <a:solidFill>
                  <a:srgbClr val="000000"/>
                </a:solidFill>
                <a:effectLst/>
                <a:latin typeface="Cambria" panose="02040503050406030204" pitchFamily="18" charset="0"/>
                <a:ea typeface="Cambria" panose="02040503050406030204" pitchFamily="18" charset="0"/>
              </a:rPr>
              <a:t>Identity Operators</a:t>
            </a:r>
            <a:br>
              <a:rPr lang="en-US" b="0" i="0" dirty="0">
                <a:solidFill>
                  <a:srgbClr val="000000"/>
                </a:solidFill>
                <a:effectLst/>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p:txBody>
      </p:sp>
      <p:graphicFrame>
        <p:nvGraphicFramePr>
          <p:cNvPr id="5" name="Content Placeholder 4">
            <a:extLst>
              <a:ext uri="{FF2B5EF4-FFF2-40B4-BE49-F238E27FC236}">
                <a16:creationId xmlns:a16="http://schemas.microsoft.com/office/drawing/2014/main" id="{8EF0AA3D-8A2F-0E90-3519-CC94B83388A5}"/>
              </a:ext>
            </a:extLst>
          </p:cNvPr>
          <p:cNvGraphicFramePr>
            <a:graphicFrameLocks noGrp="1"/>
          </p:cNvGraphicFramePr>
          <p:nvPr>
            <p:ph idx="1"/>
            <p:extLst>
              <p:ext uri="{D42A27DB-BD31-4B8C-83A1-F6EECF244321}">
                <p14:modId xmlns:p14="http://schemas.microsoft.com/office/powerpoint/2010/main" val="2729250598"/>
              </p:ext>
            </p:extLst>
          </p:nvPr>
        </p:nvGraphicFramePr>
        <p:xfrm>
          <a:off x="1141413" y="2001854"/>
          <a:ext cx="9905998" cy="1188720"/>
        </p:xfrm>
        <a:graphic>
          <a:graphicData uri="http://schemas.openxmlformats.org/drawingml/2006/table">
            <a:tbl>
              <a:tblPr>
                <a:tableStyleId>{2D5ABB26-0587-4C30-8999-92F81FD0307C}</a:tableStyleId>
              </a:tblPr>
              <a:tblGrid>
                <a:gridCol w="1767157">
                  <a:extLst>
                    <a:ext uri="{9D8B030D-6E8A-4147-A177-3AD203B41FA5}">
                      <a16:colId xmlns:a16="http://schemas.microsoft.com/office/drawing/2014/main" val="1304170757"/>
                    </a:ext>
                  </a:extLst>
                </a:gridCol>
                <a:gridCol w="5126477">
                  <a:extLst>
                    <a:ext uri="{9D8B030D-6E8A-4147-A177-3AD203B41FA5}">
                      <a16:colId xmlns:a16="http://schemas.microsoft.com/office/drawing/2014/main" val="3124557634"/>
                    </a:ext>
                  </a:extLst>
                </a:gridCol>
                <a:gridCol w="3012364">
                  <a:extLst>
                    <a:ext uri="{9D8B030D-6E8A-4147-A177-3AD203B41FA5}">
                      <a16:colId xmlns:a16="http://schemas.microsoft.com/office/drawing/2014/main" val="580301902"/>
                    </a:ext>
                  </a:extLst>
                </a:gridCol>
              </a:tblGrid>
              <a:tr h="0">
                <a:tc>
                  <a:txBody>
                    <a:bodyPr/>
                    <a:lstStyle/>
                    <a:p>
                      <a:pPr algn="l" fontAlgn="t"/>
                      <a:r>
                        <a:rPr lang="en-US">
                          <a:effectLst/>
                          <a:latin typeface="Calibri" panose="020F0502020204030204" pitchFamily="34" charset="0"/>
                          <a:cs typeface="Calibri" panose="020F0502020204030204" pitchFamily="34" charset="0"/>
                        </a:rPr>
                        <a:t>Operator</a:t>
                      </a:r>
                    </a:p>
                  </a:txBody>
                  <a:tcPr marL="121920" marR="60960" marT="60960" marB="60960"/>
                </a:tc>
                <a:tc>
                  <a:txBody>
                    <a:bodyPr/>
                    <a:lstStyle/>
                    <a:p>
                      <a:pPr algn="l" fontAlgn="t"/>
                      <a:r>
                        <a:rPr lang="en-US" dirty="0">
                          <a:effectLst/>
                          <a:latin typeface="Calibri" panose="020F0502020204030204" pitchFamily="34" charset="0"/>
                          <a:cs typeface="Calibri" panose="020F0502020204030204" pitchFamily="34" charset="0"/>
                        </a:rPr>
                        <a:t>Description</a:t>
                      </a:r>
                    </a:p>
                  </a:txBody>
                  <a:tcPr marL="60960" marR="60960" marT="60960" marB="60960"/>
                </a:tc>
                <a:tc>
                  <a:txBody>
                    <a:bodyPr/>
                    <a:lstStyle/>
                    <a:p>
                      <a:pPr algn="l" fontAlgn="t"/>
                      <a:r>
                        <a:rPr lang="en-US">
                          <a:effectLst/>
                          <a:latin typeface="Calibri" panose="020F0502020204030204" pitchFamily="34" charset="0"/>
                          <a:cs typeface="Calibri" panose="020F0502020204030204" pitchFamily="34" charset="0"/>
                        </a:rPr>
                        <a:t>Example</a:t>
                      </a:r>
                    </a:p>
                  </a:txBody>
                  <a:tcPr marL="60960" marR="60960" marT="60960" marB="60960"/>
                </a:tc>
                <a:extLst>
                  <a:ext uri="{0D108BD9-81ED-4DB2-BD59-A6C34878D82A}">
                    <a16:rowId xmlns:a16="http://schemas.microsoft.com/office/drawing/2014/main" val="2265355384"/>
                  </a:ext>
                </a:extLst>
              </a:tr>
              <a:tr h="0">
                <a:tc>
                  <a:txBody>
                    <a:bodyPr/>
                    <a:lstStyle/>
                    <a:p>
                      <a:pPr algn="l" fontAlgn="t"/>
                      <a:r>
                        <a:rPr lang="en-US" dirty="0">
                          <a:effectLst/>
                          <a:latin typeface="Calibri" panose="020F0502020204030204" pitchFamily="34" charset="0"/>
                          <a:cs typeface="Calibri" panose="020F0502020204030204" pitchFamily="34" charset="0"/>
                        </a:rPr>
                        <a:t>is </a:t>
                      </a:r>
                    </a:p>
                  </a:txBody>
                  <a:tcPr marL="121920" marR="60960" marT="60960" marB="60960"/>
                </a:tc>
                <a:tc>
                  <a:txBody>
                    <a:bodyPr/>
                    <a:lstStyle/>
                    <a:p>
                      <a:pPr algn="l" fontAlgn="t"/>
                      <a:r>
                        <a:rPr lang="en-US">
                          <a:effectLst/>
                          <a:latin typeface="Calibri" panose="020F0502020204030204" pitchFamily="34" charset="0"/>
                          <a:cs typeface="Calibri" panose="020F0502020204030204" pitchFamily="34" charset="0"/>
                        </a:rPr>
                        <a:t>Returns True if both variables are the same object</a:t>
                      </a:r>
                    </a:p>
                  </a:txBody>
                  <a:tcPr marL="60960" marR="60960" marT="60960" marB="60960"/>
                </a:tc>
                <a:tc>
                  <a:txBody>
                    <a:bodyPr/>
                    <a:lstStyle/>
                    <a:p>
                      <a:pPr algn="l" fontAlgn="t"/>
                      <a:r>
                        <a:rPr lang="en-US" dirty="0">
                          <a:effectLst/>
                          <a:latin typeface="Calibri" panose="020F0502020204030204" pitchFamily="34" charset="0"/>
                          <a:cs typeface="Calibri" panose="020F0502020204030204" pitchFamily="34" charset="0"/>
                        </a:rPr>
                        <a:t>x is y</a:t>
                      </a:r>
                    </a:p>
                  </a:txBody>
                  <a:tcPr marL="60960" marR="60960" marT="60960" marB="60960"/>
                </a:tc>
                <a:extLst>
                  <a:ext uri="{0D108BD9-81ED-4DB2-BD59-A6C34878D82A}">
                    <a16:rowId xmlns:a16="http://schemas.microsoft.com/office/drawing/2014/main" val="2677959872"/>
                  </a:ext>
                </a:extLst>
              </a:tr>
              <a:tr h="0">
                <a:tc>
                  <a:txBody>
                    <a:bodyPr/>
                    <a:lstStyle/>
                    <a:p>
                      <a:pPr algn="l" fontAlgn="t"/>
                      <a:r>
                        <a:rPr lang="en-US">
                          <a:effectLst/>
                          <a:latin typeface="Calibri" panose="020F0502020204030204" pitchFamily="34" charset="0"/>
                          <a:cs typeface="Calibri" panose="020F0502020204030204" pitchFamily="34" charset="0"/>
                        </a:rPr>
                        <a:t>is not</a:t>
                      </a:r>
                    </a:p>
                  </a:txBody>
                  <a:tcPr marL="121920" marR="60960" marT="60960" marB="60960"/>
                </a:tc>
                <a:tc>
                  <a:txBody>
                    <a:bodyPr/>
                    <a:lstStyle/>
                    <a:p>
                      <a:pPr algn="l" fontAlgn="t"/>
                      <a:r>
                        <a:rPr lang="en-US">
                          <a:effectLst/>
                          <a:latin typeface="Calibri" panose="020F0502020204030204" pitchFamily="34" charset="0"/>
                          <a:cs typeface="Calibri" panose="020F0502020204030204" pitchFamily="34" charset="0"/>
                        </a:rPr>
                        <a:t>Returns True if both variables are not the same object</a:t>
                      </a:r>
                    </a:p>
                  </a:txBody>
                  <a:tcPr marL="60960" marR="60960" marT="60960" marB="60960"/>
                </a:tc>
                <a:tc>
                  <a:txBody>
                    <a:bodyPr/>
                    <a:lstStyle/>
                    <a:p>
                      <a:pPr algn="l" fontAlgn="t"/>
                      <a:r>
                        <a:rPr lang="en-US" dirty="0">
                          <a:effectLst/>
                          <a:latin typeface="Calibri" panose="020F0502020204030204" pitchFamily="34" charset="0"/>
                          <a:cs typeface="Calibri" panose="020F0502020204030204" pitchFamily="34" charset="0"/>
                        </a:rPr>
                        <a:t>x is not y</a:t>
                      </a:r>
                    </a:p>
                  </a:txBody>
                  <a:tcPr marL="60960" marR="60960" marT="60960" marB="60960"/>
                </a:tc>
                <a:extLst>
                  <a:ext uri="{0D108BD9-81ED-4DB2-BD59-A6C34878D82A}">
                    <a16:rowId xmlns:a16="http://schemas.microsoft.com/office/drawing/2014/main" val="2997900291"/>
                  </a:ext>
                </a:extLst>
              </a:tr>
            </a:tbl>
          </a:graphicData>
        </a:graphic>
      </p:graphicFrame>
      <p:sp>
        <p:nvSpPr>
          <p:cNvPr id="6" name="TextBox 5">
            <a:extLst>
              <a:ext uri="{FF2B5EF4-FFF2-40B4-BE49-F238E27FC236}">
                <a16:creationId xmlns:a16="http://schemas.microsoft.com/office/drawing/2014/main" id="{62B9CC1F-EE6A-4032-FEF6-305287E34FD5}"/>
              </a:ext>
            </a:extLst>
          </p:cNvPr>
          <p:cNvSpPr txBox="1"/>
          <p:nvPr/>
        </p:nvSpPr>
        <p:spPr>
          <a:xfrm>
            <a:off x="1141413" y="3375039"/>
            <a:ext cx="4755725" cy="646331"/>
          </a:xfrm>
          <a:prstGeom prst="rect">
            <a:avLst/>
          </a:prstGeom>
          <a:noFill/>
        </p:spPr>
        <p:txBody>
          <a:bodyPr wrap="none" rtlCol="0">
            <a:spAutoFit/>
          </a:bodyPr>
          <a:lstStyle/>
          <a:p>
            <a:r>
              <a:rPr lang="en-US" sz="3600" b="0" i="0" dirty="0">
                <a:solidFill>
                  <a:srgbClr val="000000"/>
                </a:solidFill>
                <a:effectLst/>
                <a:latin typeface="Cambria" panose="02040503050406030204" pitchFamily="18" charset="0"/>
                <a:ea typeface="Cambria" panose="02040503050406030204" pitchFamily="18" charset="0"/>
              </a:rPr>
              <a:t>Membership Operators</a:t>
            </a:r>
          </a:p>
        </p:txBody>
      </p:sp>
      <p:graphicFrame>
        <p:nvGraphicFramePr>
          <p:cNvPr id="7" name="Table 6">
            <a:extLst>
              <a:ext uri="{FF2B5EF4-FFF2-40B4-BE49-F238E27FC236}">
                <a16:creationId xmlns:a16="http://schemas.microsoft.com/office/drawing/2014/main" id="{F4487CEA-3E45-C2B6-2EC9-F9AA982EB370}"/>
              </a:ext>
            </a:extLst>
          </p:cNvPr>
          <p:cNvGraphicFramePr>
            <a:graphicFrameLocks noGrp="1"/>
          </p:cNvGraphicFramePr>
          <p:nvPr>
            <p:extLst>
              <p:ext uri="{D42A27DB-BD31-4B8C-83A1-F6EECF244321}">
                <p14:modId xmlns:p14="http://schemas.microsoft.com/office/powerpoint/2010/main" val="1040198570"/>
              </p:ext>
            </p:extLst>
          </p:nvPr>
        </p:nvGraphicFramePr>
        <p:xfrm>
          <a:off x="1141413" y="4232747"/>
          <a:ext cx="10055380" cy="1737360"/>
        </p:xfrm>
        <a:graphic>
          <a:graphicData uri="http://schemas.openxmlformats.org/drawingml/2006/table">
            <a:tbl>
              <a:tblPr>
                <a:tableStyleId>{2D5ABB26-0587-4C30-8999-92F81FD0307C}</a:tableStyleId>
              </a:tblPr>
              <a:tblGrid>
                <a:gridCol w="1864434">
                  <a:extLst>
                    <a:ext uri="{9D8B030D-6E8A-4147-A177-3AD203B41FA5}">
                      <a16:colId xmlns:a16="http://schemas.microsoft.com/office/drawing/2014/main" val="2575048602"/>
                    </a:ext>
                  </a:extLst>
                </a:gridCol>
                <a:gridCol w="4980562">
                  <a:extLst>
                    <a:ext uri="{9D8B030D-6E8A-4147-A177-3AD203B41FA5}">
                      <a16:colId xmlns:a16="http://schemas.microsoft.com/office/drawing/2014/main" val="73084906"/>
                    </a:ext>
                  </a:extLst>
                </a:gridCol>
                <a:gridCol w="3210384">
                  <a:extLst>
                    <a:ext uri="{9D8B030D-6E8A-4147-A177-3AD203B41FA5}">
                      <a16:colId xmlns:a16="http://schemas.microsoft.com/office/drawing/2014/main" val="1982820980"/>
                    </a:ext>
                  </a:extLst>
                </a:gridCol>
              </a:tblGrid>
              <a:tr h="0">
                <a:tc>
                  <a:txBody>
                    <a:bodyPr/>
                    <a:lstStyle/>
                    <a:p>
                      <a:pPr algn="l" fontAlgn="t"/>
                      <a:r>
                        <a:rPr lang="en-US">
                          <a:effectLst/>
                          <a:latin typeface="Calibri" panose="020F0502020204030204" pitchFamily="34" charset="0"/>
                          <a:cs typeface="Calibri" panose="020F0502020204030204" pitchFamily="34" charset="0"/>
                        </a:rPr>
                        <a:t>Operator</a:t>
                      </a:r>
                    </a:p>
                  </a:txBody>
                  <a:tcPr marL="121920" marR="60960" marT="60960" marB="60960"/>
                </a:tc>
                <a:tc>
                  <a:txBody>
                    <a:bodyPr/>
                    <a:lstStyle/>
                    <a:p>
                      <a:pPr algn="l" fontAlgn="t"/>
                      <a:r>
                        <a:rPr lang="en-US" dirty="0">
                          <a:effectLst/>
                          <a:latin typeface="Calibri" panose="020F0502020204030204" pitchFamily="34" charset="0"/>
                          <a:cs typeface="Calibri" panose="020F0502020204030204" pitchFamily="34" charset="0"/>
                        </a:rPr>
                        <a:t>Description</a:t>
                      </a:r>
                    </a:p>
                  </a:txBody>
                  <a:tcPr marL="60960" marR="60960" marT="60960" marB="60960"/>
                </a:tc>
                <a:tc>
                  <a:txBody>
                    <a:bodyPr/>
                    <a:lstStyle/>
                    <a:p>
                      <a:pPr algn="l" fontAlgn="t"/>
                      <a:r>
                        <a:rPr lang="en-US" dirty="0">
                          <a:effectLst/>
                          <a:latin typeface="Calibri" panose="020F0502020204030204" pitchFamily="34" charset="0"/>
                          <a:cs typeface="Calibri" panose="020F0502020204030204" pitchFamily="34" charset="0"/>
                        </a:rPr>
                        <a:t>Example</a:t>
                      </a:r>
                    </a:p>
                  </a:txBody>
                  <a:tcPr marL="60960" marR="60960" marT="60960" marB="60960"/>
                </a:tc>
                <a:extLst>
                  <a:ext uri="{0D108BD9-81ED-4DB2-BD59-A6C34878D82A}">
                    <a16:rowId xmlns:a16="http://schemas.microsoft.com/office/drawing/2014/main" val="1612861363"/>
                  </a:ext>
                </a:extLst>
              </a:tr>
              <a:tr h="0">
                <a:tc>
                  <a:txBody>
                    <a:bodyPr/>
                    <a:lstStyle/>
                    <a:p>
                      <a:pPr algn="l" fontAlgn="t"/>
                      <a:r>
                        <a:rPr lang="en-US" dirty="0">
                          <a:effectLst/>
                          <a:latin typeface="Calibri" panose="020F0502020204030204" pitchFamily="34" charset="0"/>
                          <a:cs typeface="Calibri" panose="020F0502020204030204" pitchFamily="34" charset="0"/>
                        </a:rPr>
                        <a:t>in </a:t>
                      </a:r>
                    </a:p>
                  </a:txBody>
                  <a:tcPr marL="121920" marR="60960" marT="60960" marB="60960"/>
                </a:tc>
                <a:tc>
                  <a:txBody>
                    <a:bodyPr/>
                    <a:lstStyle/>
                    <a:p>
                      <a:pPr algn="l" fontAlgn="t"/>
                      <a:r>
                        <a:rPr lang="en-US" dirty="0">
                          <a:effectLst/>
                          <a:latin typeface="Calibri" panose="020F0502020204030204" pitchFamily="34" charset="0"/>
                          <a:cs typeface="Calibri" panose="020F0502020204030204" pitchFamily="34" charset="0"/>
                        </a:rPr>
                        <a:t>Returns True if a sequence with the specified value is present in the object</a:t>
                      </a:r>
                    </a:p>
                  </a:txBody>
                  <a:tcPr marL="60960" marR="60960" marT="60960" marB="60960"/>
                </a:tc>
                <a:tc>
                  <a:txBody>
                    <a:bodyPr/>
                    <a:lstStyle/>
                    <a:p>
                      <a:pPr algn="l" fontAlgn="t"/>
                      <a:r>
                        <a:rPr lang="en-US" dirty="0">
                          <a:effectLst/>
                          <a:latin typeface="Calibri" panose="020F0502020204030204" pitchFamily="34" charset="0"/>
                          <a:cs typeface="Calibri" panose="020F0502020204030204" pitchFamily="34" charset="0"/>
                        </a:rPr>
                        <a:t>x in y</a:t>
                      </a:r>
                    </a:p>
                  </a:txBody>
                  <a:tcPr marL="60960" marR="60960" marT="60960" marB="60960"/>
                </a:tc>
                <a:extLst>
                  <a:ext uri="{0D108BD9-81ED-4DB2-BD59-A6C34878D82A}">
                    <a16:rowId xmlns:a16="http://schemas.microsoft.com/office/drawing/2014/main" val="1039011649"/>
                  </a:ext>
                </a:extLst>
              </a:tr>
              <a:tr h="0">
                <a:tc>
                  <a:txBody>
                    <a:bodyPr/>
                    <a:lstStyle/>
                    <a:p>
                      <a:pPr algn="l" fontAlgn="t"/>
                      <a:r>
                        <a:rPr lang="en-US">
                          <a:effectLst/>
                          <a:latin typeface="Calibri" panose="020F0502020204030204" pitchFamily="34" charset="0"/>
                          <a:cs typeface="Calibri" panose="020F0502020204030204" pitchFamily="34" charset="0"/>
                        </a:rPr>
                        <a:t>not in</a:t>
                      </a:r>
                    </a:p>
                  </a:txBody>
                  <a:tcPr marL="121920" marR="60960" marT="60960" marB="60960"/>
                </a:tc>
                <a:tc>
                  <a:txBody>
                    <a:bodyPr/>
                    <a:lstStyle/>
                    <a:p>
                      <a:pPr algn="l" fontAlgn="t"/>
                      <a:r>
                        <a:rPr lang="en-US" dirty="0">
                          <a:effectLst/>
                          <a:latin typeface="Calibri" panose="020F0502020204030204" pitchFamily="34" charset="0"/>
                          <a:cs typeface="Calibri" panose="020F0502020204030204" pitchFamily="34" charset="0"/>
                        </a:rPr>
                        <a:t>Returns True if a sequence with the specified value is not present in the object</a:t>
                      </a:r>
                    </a:p>
                  </a:txBody>
                  <a:tcPr marL="60960" marR="60960" marT="60960" marB="60960"/>
                </a:tc>
                <a:tc>
                  <a:txBody>
                    <a:bodyPr/>
                    <a:lstStyle/>
                    <a:p>
                      <a:pPr algn="l" fontAlgn="t"/>
                      <a:r>
                        <a:rPr lang="en-US" dirty="0">
                          <a:effectLst/>
                          <a:latin typeface="Calibri" panose="020F0502020204030204" pitchFamily="34" charset="0"/>
                          <a:cs typeface="Calibri" panose="020F0502020204030204" pitchFamily="34" charset="0"/>
                        </a:rPr>
                        <a:t>x not in y</a:t>
                      </a:r>
                    </a:p>
                  </a:txBody>
                  <a:tcPr marL="60960" marR="60960" marT="60960" marB="60960"/>
                </a:tc>
                <a:extLst>
                  <a:ext uri="{0D108BD9-81ED-4DB2-BD59-A6C34878D82A}">
                    <a16:rowId xmlns:a16="http://schemas.microsoft.com/office/drawing/2014/main" val="1981831811"/>
                  </a:ext>
                </a:extLst>
              </a:tr>
            </a:tbl>
          </a:graphicData>
        </a:graphic>
      </p:graphicFrame>
      <p:pic>
        <p:nvPicPr>
          <p:cNvPr id="4" name="Picture 3">
            <a:extLst>
              <a:ext uri="{FF2B5EF4-FFF2-40B4-BE49-F238E27FC236}">
                <a16:creationId xmlns:a16="http://schemas.microsoft.com/office/drawing/2014/main" id="{572B87C6-DAD1-1849-8A07-A2BF603BB121}"/>
              </a:ext>
            </a:extLst>
          </p:cNvPr>
          <p:cNvPicPr>
            <a:picLocks noChangeAspect="1"/>
          </p:cNvPicPr>
          <p:nvPr/>
        </p:nvPicPr>
        <p:blipFill>
          <a:blip r:embed="rId2"/>
          <a:stretch>
            <a:fillRect/>
          </a:stretch>
        </p:blipFill>
        <p:spPr>
          <a:xfrm>
            <a:off x="9380503" y="4118362"/>
            <a:ext cx="960203" cy="1966130"/>
          </a:xfrm>
          <a:prstGeom prst="rect">
            <a:avLst/>
          </a:prstGeom>
        </p:spPr>
      </p:pic>
    </p:spTree>
    <p:extLst>
      <p:ext uri="{BB962C8B-B14F-4D97-AF65-F5344CB8AC3E}">
        <p14:creationId xmlns:p14="http://schemas.microsoft.com/office/powerpoint/2010/main" val="61523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44CE7-9857-8404-60CE-0C53455B1950}"/>
              </a:ext>
            </a:extLst>
          </p:cNvPr>
          <p:cNvSpPr>
            <a:spLocks noGrp="1"/>
          </p:cNvSpPr>
          <p:nvPr>
            <p:ph type="title"/>
          </p:nvPr>
        </p:nvSpPr>
        <p:spPr/>
        <p:txBody>
          <a:bodyPr/>
          <a:lstStyle/>
          <a:p>
            <a:r>
              <a:rPr lang="en-US" b="0" i="0" dirty="0">
                <a:solidFill>
                  <a:srgbClr val="000000"/>
                </a:solidFill>
                <a:effectLst/>
                <a:latin typeface="Cambria" panose="02040503050406030204" pitchFamily="18" charset="0"/>
                <a:ea typeface="Cambria" panose="02040503050406030204" pitchFamily="18" charset="0"/>
              </a:rPr>
              <a:t> Bitwise Operators</a:t>
            </a:r>
            <a:endParaRPr lang="en-US" dirty="0">
              <a:latin typeface="Cambria" panose="02040503050406030204" pitchFamily="18" charset="0"/>
              <a:ea typeface="Cambria" panose="02040503050406030204" pitchFamily="18" charset="0"/>
            </a:endParaRPr>
          </a:p>
        </p:txBody>
      </p:sp>
      <p:graphicFrame>
        <p:nvGraphicFramePr>
          <p:cNvPr id="4" name="Content Placeholder 3">
            <a:extLst>
              <a:ext uri="{FF2B5EF4-FFF2-40B4-BE49-F238E27FC236}">
                <a16:creationId xmlns:a16="http://schemas.microsoft.com/office/drawing/2014/main" id="{86739BF1-2A02-FA3B-81EC-447484E2644C}"/>
              </a:ext>
            </a:extLst>
          </p:cNvPr>
          <p:cNvGraphicFramePr>
            <a:graphicFrameLocks noGrp="1"/>
          </p:cNvGraphicFramePr>
          <p:nvPr>
            <p:ph idx="1"/>
            <p:extLst>
              <p:ext uri="{D42A27DB-BD31-4B8C-83A1-F6EECF244321}">
                <p14:modId xmlns:p14="http://schemas.microsoft.com/office/powerpoint/2010/main" val="3867919794"/>
              </p:ext>
            </p:extLst>
          </p:nvPr>
        </p:nvGraphicFramePr>
        <p:xfrm>
          <a:off x="1342419" y="1751886"/>
          <a:ext cx="8463061" cy="3575227"/>
        </p:xfrm>
        <a:graphic>
          <a:graphicData uri="http://schemas.openxmlformats.org/drawingml/2006/table">
            <a:tbl>
              <a:tblPr>
                <a:tableStyleId>{2D5ABB26-0587-4C30-8999-92F81FD0307C}</a:tableStyleId>
              </a:tblPr>
              <a:tblGrid>
                <a:gridCol w="1140756">
                  <a:extLst>
                    <a:ext uri="{9D8B030D-6E8A-4147-A177-3AD203B41FA5}">
                      <a16:colId xmlns:a16="http://schemas.microsoft.com/office/drawing/2014/main" val="1272492735"/>
                    </a:ext>
                  </a:extLst>
                </a:gridCol>
                <a:gridCol w="1179759">
                  <a:extLst>
                    <a:ext uri="{9D8B030D-6E8A-4147-A177-3AD203B41FA5}">
                      <a16:colId xmlns:a16="http://schemas.microsoft.com/office/drawing/2014/main" val="2003451152"/>
                    </a:ext>
                  </a:extLst>
                </a:gridCol>
                <a:gridCol w="6142546">
                  <a:extLst>
                    <a:ext uri="{9D8B030D-6E8A-4147-A177-3AD203B41FA5}">
                      <a16:colId xmlns:a16="http://schemas.microsoft.com/office/drawing/2014/main" val="2439123613"/>
                    </a:ext>
                  </a:extLst>
                </a:gridCol>
              </a:tblGrid>
              <a:tr h="660319">
                <a:tc>
                  <a:txBody>
                    <a:bodyPr/>
                    <a:lstStyle/>
                    <a:p>
                      <a:pPr algn="l" fontAlgn="t"/>
                      <a:r>
                        <a:rPr lang="en-US" sz="1800">
                          <a:effectLst/>
                          <a:latin typeface="Calibri" panose="020F0502020204030204" pitchFamily="34" charset="0"/>
                          <a:cs typeface="Calibri" panose="020F0502020204030204" pitchFamily="34" charset="0"/>
                        </a:rPr>
                        <a:t>Operator</a:t>
                      </a:r>
                    </a:p>
                  </a:txBody>
                  <a:tcPr marL="120058" marR="60029" marT="60029" marB="60029"/>
                </a:tc>
                <a:tc>
                  <a:txBody>
                    <a:bodyPr/>
                    <a:lstStyle/>
                    <a:p>
                      <a:pPr algn="l" fontAlgn="t"/>
                      <a:r>
                        <a:rPr lang="en-US" sz="1800">
                          <a:effectLst/>
                          <a:latin typeface="Calibri" panose="020F0502020204030204" pitchFamily="34" charset="0"/>
                          <a:cs typeface="Calibri" panose="020F0502020204030204" pitchFamily="34" charset="0"/>
                        </a:rPr>
                        <a:t>Name</a:t>
                      </a:r>
                    </a:p>
                  </a:txBody>
                  <a:tcPr marL="60029" marR="60029" marT="60029" marB="60029"/>
                </a:tc>
                <a:tc>
                  <a:txBody>
                    <a:bodyPr/>
                    <a:lstStyle/>
                    <a:p>
                      <a:pPr algn="l" fontAlgn="t"/>
                      <a:r>
                        <a:rPr lang="en-US" sz="1800" dirty="0">
                          <a:effectLst/>
                          <a:latin typeface="Calibri" panose="020F0502020204030204" pitchFamily="34" charset="0"/>
                          <a:cs typeface="Calibri" panose="020F0502020204030204" pitchFamily="34" charset="0"/>
                        </a:rPr>
                        <a:t>Description</a:t>
                      </a:r>
                    </a:p>
                  </a:txBody>
                  <a:tcPr marL="60029" marR="60029" marT="60029" marB="60029"/>
                </a:tc>
                <a:extLst>
                  <a:ext uri="{0D108BD9-81ED-4DB2-BD59-A6C34878D82A}">
                    <a16:rowId xmlns:a16="http://schemas.microsoft.com/office/drawing/2014/main" val="1982582777"/>
                  </a:ext>
                </a:extLst>
              </a:tr>
              <a:tr h="390189">
                <a:tc>
                  <a:txBody>
                    <a:bodyPr/>
                    <a:lstStyle/>
                    <a:p>
                      <a:pPr algn="l" fontAlgn="t"/>
                      <a:r>
                        <a:rPr lang="en-US" sz="1800" dirty="0">
                          <a:effectLst/>
                          <a:latin typeface="Calibri" panose="020F0502020204030204" pitchFamily="34" charset="0"/>
                          <a:cs typeface="Calibri" panose="020F0502020204030204" pitchFamily="34" charset="0"/>
                        </a:rPr>
                        <a:t>&amp; </a:t>
                      </a:r>
                    </a:p>
                  </a:txBody>
                  <a:tcPr marL="120058" marR="60029" marT="60029" marB="60029"/>
                </a:tc>
                <a:tc>
                  <a:txBody>
                    <a:bodyPr/>
                    <a:lstStyle/>
                    <a:p>
                      <a:pPr algn="l" fontAlgn="t"/>
                      <a:r>
                        <a:rPr lang="en-US" sz="1800">
                          <a:effectLst/>
                          <a:latin typeface="Calibri" panose="020F0502020204030204" pitchFamily="34" charset="0"/>
                          <a:cs typeface="Calibri" panose="020F0502020204030204" pitchFamily="34" charset="0"/>
                        </a:rPr>
                        <a:t>AND</a:t>
                      </a:r>
                    </a:p>
                  </a:txBody>
                  <a:tcPr marL="60029" marR="60029" marT="60029" marB="60029"/>
                </a:tc>
                <a:tc>
                  <a:txBody>
                    <a:bodyPr/>
                    <a:lstStyle/>
                    <a:p>
                      <a:pPr algn="l" fontAlgn="t"/>
                      <a:r>
                        <a:rPr lang="en-US" sz="1800">
                          <a:effectLst/>
                          <a:latin typeface="Calibri" panose="020F0502020204030204" pitchFamily="34" charset="0"/>
                          <a:cs typeface="Calibri" panose="020F0502020204030204" pitchFamily="34" charset="0"/>
                        </a:rPr>
                        <a:t>Sets each bit to 1 if both bits are 1</a:t>
                      </a:r>
                    </a:p>
                  </a:txBody>
                  <a:tcPr marL="60029" marR="60029" marT="60029" marB="60029"/>
                </a:tc>
                <a:extLst>
                  <a:ext uri="{0D108BD9-81ED-4DB2-BD59-A6C34878D82A}">
                    <a16:rowId xmlns:a16="http://schemas.microsoft.com/office/drawing/2014/main" val="3887809400"/>
                  </a:ext>
                </a:extLst>
              </a:tr>
              <a:tr h="390189">
                <a:tc>
                  <a:txBody>
                    <a:bodyPr/>
                    <a:lstStyle/>
                    <a:p>
                      <a:pPr algn="l" fontAlgn="t"/>
                      <a:r>
                        <a:rPr lang="en-US" sz="1800" dirty="0">
                          <a:effectLst/>
                          <a:latin typeface="Calibri" panose="020F0502020204030204" pitchFamily="34" charset="0"/>
                          <a:cs typeface="Calibri" panose="020F0502020204030204" pitchFamily="34" charset="0"/>
                        </a:rPr>
                        <a:t>|</a:t>
                      </a:r>
                    </a:p>
                  </a:txBody>
                  <a:tcPr marL="120058" marR="60029" marT="60029" marB="60029"/>
                </a:tc>
                <a:tc>
                  <a:txBody>
                    <a:bodyPr/>
                    <a:lstStyle/>
                    <a:p>
                      <a:pPr algn="l" fontAlgn="t"/>
                      <a:r>
                        <a:rPr lang="en-US" sz="1800">
                          <a:effectLst/>
                          <a:latin typeface="Calibri" panose="020F0502020204030204" pitchFamily="34" charset="0"/>
                          <a:cs typeface="Calibri" panose="020F0502020204030204" pitchFamily="34" charset="0"/>
                        </a:rPr>
                        <a:t>OR</a:t>
                      </a:r>
                    </a:p>
                  </a:txBody>
                  <a:tcPr marL="60029" marR="60029" marT="60029" marB="60029"/>
                </a:tc>
                <a:tc>
                  <a:txBody>
                    <a:bodyPr/>
                    <a:lstStyle/>
                    <a:p>
                      <a:pPr algn="l" fontAlgn="t"/>
                      <a:r>
                        <a:rPr lang="en-US" sz="1800">
                          <a:effectLst/>
                          <a:latin typeface="Calibri" panose="020F0502020204030204" pitchFamily="34" charset="0"/>
                          <a:cs typeface="Calibri" panose="020F0502020204030204" pitchFamily="34" charset="0"/>
                        </a:rPr>
                        <a:t>Sets each bit to 1 if one of two bits is 1</a:t>
                      </a:r>
                    </a:p>
                  </a:txBody>
                  <a:tcPr marL="60029" marR="60029" marT="60029" marB="60029"/>
                </a:tc>
                <a:extLst>
                  <a:ext uri="{0D108BD9-81ED-4DB2-BD59-A6C34878D82A}">
                    <a16:rowId xmlns:a16="http://schemas.microsoft.com/office/drawing/2014/main" val="3026703596"/>
                  </a:ext>
                </a:extLst>
              </a:tr>
              <a:tr h="390189">
                <a:tc>
                  <a:txBody>
                    <a:bodyPr/>
                    <a:lstStyle/>
                    <a:p>
                      <a:pPr algn="l" fontAlgn="t"/>
                      <a:r>
                        <a:rPr lang="en-US" sz="1800" dirty="0">
                          <a:effectLst/>
                          <a:latin typeface="Calibri" panose="020F0502020204030204" pitchFamily="34" charset="0"/>
                          <a:cs typeface="Calibri" panose="020F0502020204030204" pitchFamily="34" charset="0"/>
                        </a:rPr>
                        <a:t>^</a:t>
                      </a:r>
                    </a:p>
                  </a:txBody>
                  <a:tcPr marL="120058" marR="60029" marT="60029" marB="60029"/>
                </a:tc>
                <a:tc>
                  <a:txBody>
                    <a:bodyPr/>
                    <a:lstStyle/>
                    <a:p>
                      <a:pPr algn="l" fontAlgn="t"/>
                      <a:r>
                        <a:rPr lang="en-US" sz="1800" dirty="0">
                          <a:effectLst/>
                          <a:latin typeface="Calibri" panose="020F0502020204030204" pitchFamily="34" charset="0"/>
                          <a:cs typeface="Calibri" panose="020F0502020204030204" pitchFamily="34" charset="0"/>
                        </a:rPr>
                        <a:t>XOR</a:t>
                      </a:r>
                    </a:p>
                  </a:txBody>
                  <a:tcPr marL="60029" marR="60029" marT="60029" marB="60029"/>
                </a:tc>
                <a:tc>
                  <a:txBody>
                    <a:bodyPr/>
                    <a:lstStyle/>
                    <a:p>
                      <a:pPr algn="l" fontAlgn="t"/>
                      <a:r>
                        <a:rPr lang="en-US" sz="1800" dirty="0">
                          <a:effectLst/>
                          <a:latin typeface="Calibri" panose="020F0502020204030204" pitchFamily="34" charset="0"/>
                          <a:cs typeface="Calibri" panose="020F0502020204030204" pitchFamily="34" charset="0"/>
                        </a:rPr>
                        <a:t>Sets each bit to 1 if only one of two bits is 1</a:t>
                      </a:r>
                    </a:p>
                  </a:txBody>
                  <a:tcPr marL="60029" marR="60029" marT="60029" marB="60029"/>
                </a:tc>
                <a:extLst>
                  <a:ext uri="{0D108BD9-81ED-4DB2-BD59-A6C34878D82A}">
                    <a16:rowId xmlns:a16="http://schemas.microsoft.com/office/drawing/2014/main" val="2231074679"/>
                  </a:ext>
                </a:extLst>
              </a:tr>
              <a:tr h="390189">
                <a:tc>
                  <a:txBody>
                    <a:bodyPr/>
                    <a:lstStyle/>
                    <a:p>
                      <a:pPr algn="l" fontAlgn="t"/>
                      <a:r>
                        <a:rPr lang="en-US" sz="1800" dirty="0">
                          <a:effectLst/>
                          <a:latin typeface="Calibri" panose="020F0502020204030204" pitchFamily="34" charset="0"/>
                          <a:cs typeface="Calibri" panose="020F0502020204030204" pitchFamily="34" charset="0"/>
                        </a:rPr>
                        <a:t>~ </a:t>
                      </a:r>
                    </a:p>
                  </a:txBody>
                  <a:tcPr marL="120058" marR="60029" marT="60029" marB="60029"/>
                </a:tc>
                <a:tc>
                  <a:txBody>
                    <a:bodyPr/>
                    <a:lstStyle/>
                    <a:p>
                      <a:pPr algn="l" fontAlgn="t"/>
                      <a:r>
                        <a:rPr lang="en-US" sz="1800" dirty="0">
                          <a:effectLst/>
                          <a:latin typeface="Calibri" panose="020F0502020204030204" pitchFamily="34" charset="0"/>
                          <a:cs typeface="Calibri" panose="020F0502020204030204" pitchFamily="34" charset="0"/>
                        </a:rPr>
                        <a:t>NOT</a:t>
                      </a:r>
                    </a:p>
                  </a:txBody>
                  <a:tcPr marL="60029" marR="60029" marT="60029" marB="60029"/>
                </a:tc>
                <a:tc>
                  <a:txBody>
                    <a:bodyPr/>
                    <a:lstStyle/>
                    <a:p>
                      <a:pPr algn="l" fontAlgn="t"/>
                      <a:r>
                        <a:rPr lang="en-US" sz="1800">
                          <a:effectLst/>
                          <a:latin typeface="Calibri" panose="020F0502020204030204" pitchFamily="34" charset="0"/>
                          <a:cs typeface="Calibri" panose="020F0502020204030204" pitchFamily="34" charset="0"/>
                        </a:rPr>
                        <a:t>Inverts all the bits</a:t>
                      </a:r>
                    </a:p>
                  </a:txBody>
                  <a:tcPr marL="60029" marR="60029" marT="60029" marB="60029"/>
                </a:tc>
                <a:extLst>
                  <a:ext uri="{0D108BD9-81ED-4DB2-BD59-A6C34878D82A}">
                    <a16:rowId xmlns:a16="http://schemas.microsoft.com/office/drawing/2014/main" val="2878229034"/>
                  </a:ext>
                </a:extLst>
              </a:tr>
              <a:tr h="660319">
                <a:tc>
                  <a:txBody>
                    <a:bodyPr/>
                    <a:lstStyle/>
                    <a:p>
                      <a:pPr algn="l" fontAlgn="t"/>
                      <a:r>
                        <a:rPr lang="en-US" sz="1800">
                          <a:effectLst/>
                          <a:latin typeface="Calibri" panose="020F0502020204030204" pitchFamily="34" charset="0"/>
                          <a:cs typeface="Calibri" panose="020F0502020204030204" pitchFamily="34" charset="0"/>
                        </a:rPr>
                        <a:t>&lt;&lt;</a:t>
                      </a:r>
                    </a:p>
                  </a:txBody>
                  <a:tcPr marL="120058" marR="60029" marT="60029" marB="60029"/>
                </a:tc>
                <a:tc>
                  <a:txBody>
                    <a:bodyPr/>
                    <a:lstStyle/>
                    <a:p>
                      <a:pPr algn="l" fontAlgn="t"/>
                      <a:r>
                        <a:rPr lang="en-US" sz="1800">
                          <a:effectLst/>
                          <a:latin typeface="Calibri" panose="020F0502020204030204" pitchFamily="34" charset="0"/>
                          <a:cs typeface="Calibri" panose="020F0502020204030204" pitchFamily="34" charset="0"/>
                        </a:rPr>
                        <a:t>Zero fill left shift</a:t>
                      </a:r>
                    </a:p>
                  </a:txBody>
                  <a:tcPr marL="60029" marR="60029" marT="60029" marB="60029"/>
                </a:tc>
                <a:tc>
                  <a:txBody>
                    <a:bodyPr/>
                    <a:lstStyle/>
                    <a:p>
                      <a:pPr algn="l" fontAlgn="t"/>
                      <a:r>
                        <a:rPr lang="en-US" sz="1800">
                          <a:effectLst/>
                          <a:latin typeface="Calibri" panose="020F0502020204030204" pitchFamily="34" charset="0"/>
                          <a:cs typeface="Calibri" panose="020F0502020204030204" pitchFamily="34" charset="0"/>
                        </a:rPr>
                        <a:t>Shift left by pushing zeros in from the right and let the leftmost bits fall off</a:t>
                      </a:r>
                    </a:p>
                  </a:txBody>
                  <a:tcPr marL="60029" marR="60029" marT="60029" marB="60029"/>
                </a:tc>
                <a:extLst>
                  <a:ext uri="{0D108BD9-81ED-4DB2-BD59-A6C34878D82A}">
                    <a16:rowId xmlns:a16="http://schemas.microsoft.com/office/drawing/2014/main" val="3835918965"/>
                  </a:ext>
                </a:extLst>
              </a:tr>
              <a:tr h="660319">
                <a:tc>
                  <a:txBody>
                    <a:bodyPr/>
                    <a:lstStyle/>
                    <a:p>
                      <a:pPr algn="l" fontAlgn="t"/>
                      <a:r>
                        <a:rPr lang="en-US" sz="1800">
                          <a:effectLst/>
                          <a:latin typeface="Calibri" panose="020F0502020204030204" pitchFamily="34" charset="0"/>
                          <a:cs typeface="Calibri" panose="020F0502020204030204" pitchFamily="34" charset="0"/>
                        </a:rPr>
                        <a:t>&gt;&gt;</a:t>
                      </a:r>
                    </a:p>
                  </a:txBody>
                  <a:tcPr marL="120058" marR="60029" marT="60029" marB="60029"/>
                </a:tc>
                <a:tc>
                  <a:txBody>
                    <a:bodyPr/>
                    <a:lstStyle/>
                    <a:p>
                      <a:pPr algn="l" fontAlgn="t"/>
                      <a:r>
                        <a:rPr lang="en-US" sz="1800">
                          <a:effectLst/>
                          <a:latin typeface="Calibri" panose="020F0502020204030204" pitchFamily="34" charset="0"/>
                          <a:cs typeface="Calibri" panose="020F0502020204030204" pitchFamily="34" charset="0"/>
                        </a:rPr>
                        <a:t>Signed right shift</a:t>
                      </a:r>
                    </a:p>
                  </a:txBody>
                  <a:tcPr marL="60029" marR="60029" marT="60029" marB="60029"/>
                </a:tc>
                <a:tc>
                  <a:txBody>
                    <a:bodyPr/>
                    <a:lstStyle/>
                    <a:p>
                      <a:pPr algn="l" fontAlgn="t"/>
                      <a:r>
                        <a:rPr lang="en-US" sz="1800" dirty="0">
                          <a:effectLst/>
                          <a:latin typeface="Calibri" panose="020F0502020204030204" pitchFamily="34" charset="0"/>
                          <a:cs typeface="Calibri" panose="020F0502020204030204" pitchFamily="34" charset="0"/>
                        </a:rPr>
                        <a:t>Shift right by pushing copies of the leftmost bit in from the left, and let the rightmost bits fall off</a:t>
                      </a:r>
                    </a:p>
                  </a:txBody>
                  <a:tcPr marL="60029" marR="60029" marT="60029" marB="60029"/>
                </a:tc>
                <a:extLst>
                  <a:ext uri="{0D108BD9-81ED-4DB2-BD59-A6C34878D82A}">
                    <a16:rowId xmlns:a16="http://schemas.microsoft.com/office/drawing/2014/main" val="1381451982"/>
                  </a:ext>
                </a:extLst>
              </a:tr>
            </a:tbl>
          </a:graphicData>
        </a:graphic>
      </p:graphicFrame>
    </p:spTree>
    <p:extLst>
      <p:ext uri="{BB962C8B-B14F-4D97-AF65-F5344CB8AC3E}">
        <p14:creationId xmlns:p14="http://schemas.microsoft.com/office/powerpoint/2010/main" val="233689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CFBD-A240-3904-84F8-47432B3176AA}"/>
              </a:ext>
            </a:extLst>
          </p:cNvPr>
          <p:cNvSpPr>
            <a:spLocks noGrp="1"/>
          </p:cNvSpPr>
          <p:nvPr>
            <p:ph type="title"/>
          </p:nvPr>
        </p:nvSpPr>
        <p:spPr/>
        <p:txBody>
          <a:bodyPr/>
          <a:lstStyle/>
          <a:p>
            <a:r>
              <a:rPr lang="en-US" dirty="0"/>
              <a:t>comment</a:t>
            </a:r>
          </a:p>
        </p:txBody>
      </p:sp>
      <p:sp>
        <p:nvSpPr>
          <p:cNvPr id="3" name="Content Placeholder 2">
            <a:extLst>
              <a:ext uri="{FF2B5EF4-FFF2-40B4-BE49-F238E27FC236}">
                <a16:creationId xmlns:a16="http://schemas.microsoft.com/office/drawing/2014/main" id="{044D8CBF-A6C4-B612-015D-D40461A0CB07}"/>
              </a:ext>
            </a:extLst>
          </p:cNvPr>
          <p:cNvSpPr>
            <a:spLocks noGrp="1"/>
          </p:cNvSpPr>
          <p:nvPr>
            <p:ph idx="1"/>
          </p:nvPr>
        </p:nvSpPr>
        <p:spPr/>
        <p:txBody>
          <a:bodyPr/>
          <a:lstStyle/>
          <a:p>
            <a:r>
              <a:rPr lang="en-US" dirty="0"/>
              <a:t># (</a:t>
            </a:r>
            <a:r>
              <a:rPr lang="en-US" sz="1800" dirty="0">
                <a:effectLst/>
                <a:latin typeface="Calibri" panose="020F0502020204030204" pitchFamily="34" charset="0"/>
                <a:ea typeface="Calibri" panose="020F0502020204030204" pitchFamily="34" charset="0"/>
                <a:cs typeface="Arial" panose="020B0604020202020204" pitchFamily="34" charset="0"/>
              </a:rPr>
              <a:t>octothorpe)</a:t>
            </a:r>
          </a:p>
          <a:p>
            <a:pPr marL="0" indent="0">
              <a:buNone/>
            </a:pPr>
            <a:r>
              <a:rPr lang="en-US" b="0" i="0" dirty="0">
                <a:solidFill>
                  <a:srgbClr val="000000"/>
                </a:solidFill>
                <a:effectLst/>
                <a:latin typeface="Verdana" panose="020B0604030504040204" pitchFamily="34" charset="0"/>
              </a:rPr>
              <a:t>A comment can be text that explains the code, it can also be used to prevent Python from executing code</a:t>
            </a:r>
            <a:endParaRPr lang="en-US" dirty="0"/>
          </a:p>
        </p:txBody>
      </p:sp>
    </p:spTree>
    <p:extLst>
      <p:ext uri="{BB962C8B-B14F-4D97-AF65-F5344CB8AC3E}">
        <p14:creationId xmlns:p14="http://schemas.microsoft.com/office/powerpoint/2010/main" val="4095352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E1F0E-DF19-9930-2E60-BE2EE69D2506}"/>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Conditional statements</a:t>
            </a:r>
          </a:p>
        </p:txBody>
      </p:sp>
      <p:sp>
        <p:nvSpPr>
          <p:cNvPr id="3" name="Content Placeholder 2">
            <a:extLst>
              <a:ext uri="{FF2B5EF4-FFF2-40B4-BE49-F238E27FC236}">
                <a16:creationId xmlns:a16="http://schemas.microsoft.com/office/drawing/2014/main" id="{09A4B38B-F546-6D70-5B41-A063A6B2A4DD}"/>
              </a:ext>
            </a:extLst>
          </p:cNvPr>
          <p:cNvSpPr>
            <a:spLocks noGrp="1"/>
          </p:cNvSpPr>
          <p:nvPr>
            <p:ph idx="1"/>
          </p:nvPr>
        </p:nvSpPr>
        <p:spPr>
          <a:xfrm>
            <a:off x="856034" y="1981165"/>
            <a:ext cx="10535055" cy="4258317"/>
          </a:xfrm>
        </p:spPr>
        <p:txBody>
          <a:bodyPr>
            <a:normAutofit lnSpcReduction="10000"/>
          </a:bodyPr>
          <a:lstStyle/>
          <a:p>
            <a:pPr marL="0" indent="0">
              <a:buNone/>
            </a:pPr>
            <a:r>
              <a:rPr lang="en-US" sz="2000" dirty="0">
                <a:latin typeface="Calibri" panose="020F0502020204030204" pitchFamily="34" charset="0"/>
                <a:cs typeface="Calibri" panose="020F0502020204030204" pitchFamily="34" charset="0"/>
              </a:rPr>
              <a:t>If condition:</a:t>
            </a:r>
          </a:p>
          <a:p>
            <a:pPr marL="0" indent="0">
              <a:buNone/>
            </a:pPr>
            <a:r>
              <a:rPr lang="en-US" sz="2000" dirty="0">
                <a:latin typeface="Calibri" panose="020F0502020204030204" pitchFamily="34" charset="0"/>
                <a:cs typeface="Calibri" panose="020F0502020204030204" pitchFamily="34" charset="0"/>
              </a:rPr>
              <a:t>     statement</a:t>
            </a:r>
          </a:p>
          <a:p>
            <a:pPr marL="0" indent="0">
              <a:buNone/>
            </a:pPr>
            <a:r>
              <a:rPr lang="en-US" sz="2000" dirty="0" err="1">
                <a:effectLst/>
                <a:latin typeface="Calibri" panose="020F0502020204030204" pitchFamily="34" charset="0"/>
                <a:ea typeface="Calibri" panose="020F0502020204030204" pitchFamily="34" charset="0"/>
                <a:cs typeface="Calibri" panose="020F0502020204030204" pitchFamily="34" charset="0"/>
              </a:rPr>
              <a:t>elif</a:t>
            </a:r>
            <a:r>
              <a:rPr lang="en-US" sz="2000" dirty="0">
                <a:effectLst/>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condition:</a:t>
            </a:r>
          </a:p>
          <a:p>
            <a:pPr marL="0" indent="0">
              <a:buNone/>
            </a:pPr>
            <a:r>
              <a:rPr lang="en-US" sz="2000" dirty="0">
                <a:latin typeface="Calibri" panose="020F0502020204030204" pitchFamily="34" charset="0"/>
                <a:cs typeface="Calibri" panose="020F0502020204030204" pitchFamily="34" charset="0"/>
              </a:rPr>
              <a:t>     statement</a:t>
            </a:r>
          </a:p>
          <a:p>
            <a:pPr marL="0" indent="0">
              <a:buNone/>
            </a:pPr>
            <a:r>
              <a:rPr lang="en-US" sz="2000" dirty="0">
                <a:latin typeface="Calibri" panose="020F0502020204030204" pitchFamily="34" charset="0"/>
                <a:cs typeface="Calibri" panose="020F0502020204030204" pitchFamily="34" charset="0"/>
              </a:rPr>
              <a:t>else:</a:t>
            </a:r>
          </a:p>
          <a:p>
            <a:pPr marL="0" indent="0">
              <a:buNone/>
            </a:pPr>
            <a:r>
              <a:rPr lang="en-US" sz="2000" dirty="0">
                <a:latin typeface="Calibri" panose="020F0502020204030204" pitchFamily="34" charset="0"/>
                <a:cs typeface="Calibri" panose="020F0502020204030204" pitchFamily="34" charset="0"/>
              </a:rPr>
              <a:t>     statement</a:t>
            </a:r>
          </a:p>
          <a:p>
            <a:pPr marL="0" indent="0">
              <a:buNone/>
            </a:pPr>
            <a:r>
              <a:rPr lang="fa-IR"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chemeClr val="bg1"/>
                </a:solidFill>
                <a:latin typeface="Calibri" panose="020F0502020204030204" pitchFamily="34" charset="0"/>
                <a:ea typeface="Cambria" panose="02040503050406030204" pitchFamily="18" charset="0"/>
                <a:cs typeface="Calibri" panose="020F0502020204030204" pitchFamily="34" charset="0"/>
              </a:rPr>
              <a:t>you c</a:t>
            </a:r>
            <a:r>
              <a:rPr lang="en-US" sz="2000" dirty="0">
                <a:solidFill>
                  <a:schemeClr val="bg1"/>
                </a:solidFill>
                <a:effectLst/>
                <a:latin typeface="Calibri" panose="020F0502020204030204" pitchFamily="34" charset="0"/>
                <a:ea typeface="Cambria" panose="02040503050406030204" pitchFamily="18" charset="0"/>
                <a:cs typeface="Calibri" panose="020F0502020204030204" pitchFamily="34" charset="0"/>
              </a:rPr>
              <a:t>an </a:t>
            </a:r>
            <a:r>
              <a:rPr lang="en-US" sz="2000" dirty="0">
                <a:solidFill>
                  <a:schemeClr val="bg1"/>
                </a:solidFill>
                <a:latin typeface="Calibri" panose="020F0502020204030204" pitchFamily="34" charset="0"/>
                <a:ea typeface="Cambria" panose="02040503050406030204" pitchFamily="18" charset="0"/>
                <a:cs typeface="Calibri" panose="020F0502020204030204" pitchFamily="34" charset="0"/>
              </a:rPr>
              <a:t>only</a:t>
            </a:r>
            <a:r>
              <a:rPr lang="en-US" sz="2000" dirty="0">
                <a:solidFill>
                  <a:schemeClr val="bg1"/>
                </a:solidFill>
                <a:effectLst/>
                <a:latin typeface="Calibri" panose="020F0502020204030204" pitchFamily="34" charset="0"/>
                <a:ea typeface="Cambria" panose="02040503050406030204" pitchFamily="18" charset="0"/>
                <a:cs typeface="Calibri" panose="020F0502020204030204" pitchFamily="34" charset="0"/>
              </a:rPr>
              <a:t> have 1 else for every if, but  you can have any number of(unlimited) if and elif(else if)</a:t>
            </a:r>
          </a:p>
          <a:p>
            <a:pPr marL="0" indent="0">
              <a:buNone/>
            </a:pPr>
            <a:r>
              <a:rPr lang="en-US" sz="2000" dirty="0">
                <a:solidFill>
                  <a:schemeClr val="bg1"/>
                </a:solidFill>
                <a:latin typeface="Calibri" panose="020F0502020204030204" pitchFamily="34" charset="0"/>
                <a:ea typeface="Cambria" panose="02040503050406030204" pitchFamily="18" charset="0"/>
                <a:cs typeface="Calibri" panose="020F0502020204030204" pitchFamily="34" charset="0"/>
              </a:rPr>
              <a:t>-pay attention to the indentation</a:t>
            </a:r>
          </a:p>
          <a:p>
            <a:pPr marL="0" indent="0">
              <a:buNone/>
            </a:pPr>
            <a:r>
              <a:rPr lang="en-US" sz="2000" dirty="0">
                <a:solidFill>
                  <a:schemeClr val="bg1"/>
                </a:solidFill>
                <a:effectLst/>
                <a:latin typeface="Calibri" panose="020F0502020204030204" pitchFamily="34" charset="0"/>
                <a:ea typeface="Cambria" panose="02040503050406030204" pitchFamily="18" charset="0"/>
                <a:cs typeface="Calibri" panose="020F0502020204030204" pitchFamily="34" charset="0"/>
              </a:rPr>
              <a:t>-the code in elif will execute when the condition in if is false and condition in elif is </a:t>
            </a:r>
            <a:r>
              <a:rPr lang="en-US" sz="2000" dirty="0" err="1">
                <a:solidFill>
                  <a:schemeClr val="bg1"/>
                </a:solidFill>
                <a:effectLst/>
                <a:latin typeface="Calibri" panose="020F0502020204030204" pitchFamily="34" charset="0"/>
                <a:ea typeface="Cambria" panose="02040503050406030204" pitchFamily="18" charset="0"/>
                <a:cs typeface="Calibri" panose="020F0502020204030204" pitchFamily="34" charset="0"/>
              </a:rPr>
              <a:t>ture</a:t>
            </a:r>
            <a:endParaRPr lang="en-US" sz="2000" dirty="0">
              <a:solidFill>
                <a:schemeClr val="bg1"/>
              </a:solidFill>
              <a:effectLst/>
              <a:latin typeface="Calibri" panose="020F0502020204030204" pitchFamily="34"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718730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1849B-1886-BD5C-5740-FF4552367505}"/>
              </a:ext>
            </a:extLst>
          </p:cNvPr>
          <p:cNvSpPr>
            <a:spLocks noGrp="1"/>
          </p:cNvSpPr>
          <p:nvPr>
            <p:ph idx="1"/>
          </p:nvPr>
        </p:nvSpPr>
        <p:spPr>
          <a:xfrm>
            <a:off x="1141412" y="1500035"/>
            <a:ext cx="9905999" cy="4291166"/>
          </a:xfrm>
        </p:spPr>
        <p:txBody>
          <a:bodyPr>
            <a:normAutofit lnSpcReduction="10000"/>
          </a:bodyPr>
          <a:lstStyle/>
          <a:p>
            <a:pPr marL="0" indent="0">
              <a:buNone/>
            </a:pPr>
            <a:r>
              <a:rPr lang="en-US" sz="2600" dirty="0">
                <a:latin typeface="Calibri" panose="020F0502020204030204" pitchFamily="34" charset="0"/>
                <a:cs typeface="Calibri" panose="020F0502020204030204" pitchFamily="34" charset="0"/>
              </a:rPr>
              <a:t>if condition:</a:t>
            </a:r>
          </a:p>
          <a:p>
            <a:pPr marL="457200" lvl="1" indent="0">
              <a:buNone/>
            </a:pPr>
            <a:r>
              <a:rPr lang="en-US" sz="2600" dirty="0">
                <a:latin typeface="Calibri" panose="020F0502020204030204" pitchFamily="34" charset="0"/>
                <a:cs typeface="Calibri" panose="020F0502020204030204" pitchFamily="34" charset="0"/>
              </a:rPr>
              <a:t>Statement</a:t>
            </a:r>
          </a:p>
          <a:p>
            <a:pPr marL="457200" lvl="1" indent="0">
              <a:buNone/>
            </a:pPr>
            <a:endParaRPr lang="en-US" sz="2400" dirty="0">
              <a:latin typeface="Calibri" panose="020F0502020204030204" pitchFamily="34" charset="0"/>
              <a:cs typeface="Calibri" panose="020F0502020204030204" pitchFamily="34" charset="0"/>
            </a:endParaRPr>
          </a:p>
          <a:p>
            <a:pPr marL="457200" lvl="1" indent="0">
              <a:buNone/>
            </a:pPr>
            <a:endParaRPr lang="en-US" sz="2400" dirty="0">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if condition:</a:t>
            </a:r>
          </a:p>
          <a:p>
            <a:pPr marL="457200" lvl="1" indent="0">
              <a:buNone/>
            </a:pPr>
            <a:r>
              <a:rPr lang="en-US" sz="2600" dirty="0">
                <a:latin typeface="Calibri" panose="020F0502020204030204" pitchFamily="34" charset="0"/>
                <a:cs typeface="Calibri" panose="020F0502020204030204" pitchFamily="34" charset="0"/>
              </a:rPr>
              <a:t>Statement</a:t>
            </a:r>
          </a:p>
          <a:p>
            <a:pPr marL="0" indent="0">
              <a:buNone/>
            </a:pPr>
            <a:r>
              <a:rPr lang="en-US" sz="2600" dirty="0">
                <a:latin typeface="Calibri" panose="020F0502020204030204" pitchFamily="34" charset="0"/>
                <a:cs typeface="Calibri" panose="020F0502020204030204" pitchFamily="34" charset="0"/>
              </a:rPr>
              <a:t>else condition:</a:t>
            </a:r>
          </a:p>
          <a:p>
            <a:pPr marL="0" indent="0">
              <a:buNone/>
            </a:pPr>
            <a:r>
              <a:rPr lang="en-US" sz="2600" dirty="0">
                <a:latin typeface="Calibri" panose="020F0502020204030204" pitchFamily="34" charset="0"/>
                <a:cs typeface="Calibri" panose="020F0502020204030204" pitchFamily="34" charset="0"/>
              </a:rPr>
              <a:t>       Statement</a:t>
            </a:r>
          </a:p>
          <a:p>
            <a:pPr marL="457200" lvl="1" indent="0">
              <a:buNone/>
            </a:pPr>
            <a:endParaRPr lang="en-US" sz="2400" dirty="0">
              <a:latin typeface="Calibri" panose="020F0502020204030204" pitchFamily="34" charset="0"/>
              <a:cs typeface="Calibri" panose="020F0502020204030204" pitchFamily="34" charset="0"/>
            </a:endParaRPr>
          </a:p>
          <a:p>
            <a:pPr marL="457200" lvl="1" indent="0">
              <a:buNone/>
            </a:pPr>
            <a:endParaRPr lang="en-US" sz="2400" dirty="0">
              <a:latin typeface="Calibri" panose="020F0502020204030204" pitchFamily="34" charset="0"/>
              <a:cs typeface="Calibri" panose="020F0502020204030204" pitchFamily="34" charset="0"/>
            </a:endParaRPr>
          </a:p>
        </p:txBody>
      </p:sp>
      <p:grpSp>
        <p:nvGrpSpPr>
          <p:cNvPr id="43" name="Group 42">
            <a:extLst>
              <a:ext uri="{FF2B5EF4-FFF2-40B4-BE49-F238E27FC236}">
                <a16:creationId xmlns:a16="http://schemas.microsoft.com/office/drawing/2014/main" id="{14260BB8-6635-362E-0358-3CB238A19557}"/>
              </a:ext>
            </a:extLst>
          </p:cNvPr>
          <p:cNvGrpSpPr/>
          <p:nvPr/>
        </p:nvGrpSpPr>
        <p:grpSpPr>
          <a:xfrm>
            <a:off x="3516551" y="1500035"/>
            <a:ext cx="3628416" cy="1337621"/>
            <a:chOff x="3258767" y="2249487"/>
            <a:chExt cx="3628416" cy="1337621"/>
          </a:xfrm>
        </p:grpSpPr>
        <p:sp>
          <p:nvSpPr>
            <p:cNvPr id="5" name="Diamond 4">
              <a:extLst>
                <a:ext uri="{FF2B5EF4-FFF2-40B4-BE49-F238E27FC236}">
                  <a16:creationId xmlns:a16="http://schemas.microsoft.com/office/drawing/2014/main" id="{9997B07C-6DDC-9ED9-CC15-C13D9D389108}"/>
                </a:ext>
              </a:extLst>
            </p:cNvPr>
            <p:cNvSpPr/>
            <p:nvPr/>
          </p:nvSpPr>
          <p:spPr>
            <a:xfrm>
              <a:off x="3258767" y="2249487"/>
              <a:ext cx="2169268" cy="522896"/>
            </a:xfrm>
            <a:prstGeom prst="diamon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condition</a:t>
              </a:r>
            </a:p>
          </p:txBody>
        </p:sp>
        <p:sp>
          <p:nvSpPr>
            <p:cNvPr id="6" name="Rectangle 5">
              <a:extLst>
                <a:ext uri="{FF2B5EF4-FFF2-40B4-BE49-F238E27FC236}">
                  <a16:creationId xmlns:a16="http://schemas.microsoft.com/office/drawing/2014/main" id="{3540AE2D-A50F-CB3E-48E3-44B3C5B092DC}"/>
                </a:ext>
              </a:extLst>
            </p:cNvPr>
            <p:cNvSpPr/>
            <p:nvPr/>
          </p:nvSpPr>
          <p:spPr>
            <a:xfrm>
              <a:off x="5583677" y="2772383"/>
              <a:ext cx="1303506" cy="1945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statement</a:t>
              </a:r>
            </a:p>
          </p:txBody>
        </p:sp>
        <p:sp>
          <p:nvSpPr>
            <p:cNvPr id="7" name="Rectangle 6">
              <a:extLst>
                <a:ext uri="{FF2B5EF4-FFF2-40B4-BE49-F238E27FC236}">
                  <a16:creationId xmlns:a16="http://schemas.microsoft.com/office/drawing/2014/main" id="{6B655190-686A-1CB7-AC20-628700381F09}"/>
                </a:ext>
              </a:extLst>
            </p:cNvPr>
            <p:cNvSpPr/>
            <p:nvPr/>
          </p:nvSpPr>
          <p:spPr>
            <a:xfrm>
              <a:off x="5583677" y="3082469"/>
              <a:ext cx="1303506" cy="1945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statement</a:t>
              </a:r>
              <a:endParaRPr lang="en-US" dirty="0"/>
            </a:p>
          </p:txBody>
        </p:sp>
        <p:sp>
          <p:nvSpPr>
            <p:cNvPr id="8" name="Rectangle 7">
              <a:extLst>
                <a:ext uri="{FF2B5EF4-FFF2-40B4-BE49-F238E27FC236}">
                  <a16:creationId xmlns:a16="http://schemas.microsoft.com/office/drawing/2014/main" id="{10E2DB58-D29D-D275-887A-9C3B4BFB6E2C}"/>
                </a:ext>
              </a:extLst>
            </p:cNvPr>
            <p:cNvSpPr/>
            <p:nvPr/>
          </p:nvSpPr>
          <p:spPr>
            <a:xfrm>
              <a:off x="5583677" y="3392555"/>
              <a:ext cx="1303506" cy="1945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statement</a:t>
              </a:r>
              <a:endParaRPr lang="en-US" dirty="0"/>
            </a:p>
          </p:txBody>
        </p:sp>
        <p:cxnSp>
          <p:nvCxnSpPr>
            <p:cNvPr id="17" name="Connector: Elbow 16">
              <a:extLst>
                <a:ext uri="{FF2B5EF4-FFF2-40B4-BE49-F238E27FC236}">
                  <a16:creationId xmlns:a16="http://schemas.microsoft.com/office/drawing/2014/main" id="{56FC39C0-BB3A-151B-114E-7C1A4002E8C2}"/>
                </a:ext>
              </a:extLst>
            </p:cNvPr>
            <p:cNvCxnSpPr>
              <a:cxnSpLocks/>
              <a:stCxn id="5" idx="3"/>
              <a:endCxn id="6" idx="0"/>
            </p:cNvCxnSpPr>
            <p:nvPr/>
          </p:nvCxnSpPr>
          <p:spPr>
            <a:xfrm>
              <a:off x="5428035" y="2510935"/>
              <a:ext cx="807395" cy="26144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FDA31B8E-0B0D-9A68-102C-073B04E862EB}"/>
                </a:ext>
              </a:extLst>
            </p:cNvPr>
            <p:cNvSpPr txBox="1"/>
            <p:nvPr/>
          </p:nvSpPr>
          <p:spPr>
            <a:xfrm>
              <a:off x="5718421" y="2249487"/>
              <a:ext cx="48782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yes</a:t>
              </a:r>
            </a:p>
          </p:txBody>
        </p:sp>
      </p:grpSp>
      <p:grpSp>
        <p:nvGrpSpPr>
          <p:cNvPr id="59" name="Group 58">
            <a:extLst>
              <a:ext uri="{FF2B5EF4-FFF2-40B4-BE49-F238E27FC236}">
                <a16:creationId xmlns:a16="http://schemas.microsoft.com/office/drawing/2014/main" id="{F0342C47-AE23-FBE6-376C-2315A4CDB97A}"/>
              </a:ext>
            </a:extLst>
          </p:cNvPr>
          <p:cNvGrpSpPr/>
          <p:nvPr/>
        </p:nvGrpSpPr>
        <p:grpSpPr>
          <a:xfrm>
            <a:off x="4027253" y="4020344"/>
            <a:ext cx="5009743" cy="1337621"/>
            <a:chOff x="4085619" y="4094856"/>
            <a:chExt cx="5009743" cy="1337621"/>
          </a:xfrm>
        </p:grpSpPr>
        <p:grpSp>
          <p:nvGrpSpPr>
            <p:cNvPr id="44" name="Group 43">
              <a:extLst>
                <a:ext uri="{FF2B5EF4-FFF2-40B4-BE49-F238E27FC236}">
                  <a16:creationId xmlns:a16="http://schemas.microsoft.com/office/drawing/2014/main" id="{F4ED2DAE-EAC6-8A96-135C-7BD131279088}"/>
                </a:ext>
              </a:extLst>
            </p:cNvPr>
            <p:cNvGrpSpPr/>
            <p:nvPr/>
          </p:nvGrpSpPr>
          <p:grpSpPr>
            <a:xfrm>
              <a:off x="5466946" y="4094856"/>
              <a:ext cx="3628416" cy="1337621"/>
              <a:chOff x="3258767" y="2249487"/>
              <a:chExt cx="3628416" cy="1337621"/>
            </a:xfrm>
          </p:grpSpPr>
          <p:sp>
            <p:nvSpPr>
              <p:cNvPr id="45" name="Diamond 44">
                <a:extLst>
                  <a:ext uri="{FF2B5EF4-FFF2-40B4-BE49-F238E27FC236}">
                    <a16:creationId xmlns:a16="http://schemas.microsoft.com/office/drawing/2014/main" id="{5D8A0715-D8A4-D5AB-5569-94E88DA9E736}"/>
                  </a:ext>
                </a:extLst>
              </p:cNvPr>
              <p:cNvSpPr/>
              <p:nvPr/>
            </p:nvSpPr>
            <p:spPr>
              <a:xfrm>
                <a:off x="3258767" y="2249487"/>
                <a:ext cx="2169268" cy="522896"/>
              </a:xfrm>
              <a:prstGeom prst="diamon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condition</a:t>
                </a:r>
              </a:p>
            </p:txBody>
          </p:sp>
          <p:sp>
            <p:nvSpPr>
              <p:cNvPr id="46" name="Rectangle 45">
                <a:extLst>
                  <a:ext uri="{FF2B5EF4-FFF2-40B4-BE49-F238E27FC236}">
                    <a16:creationId xmlns:a16="http://schemas.microsoft.com/office/drawing/2014/main" id="{42101593-2783-F16F-916E-9FD4754ECB96}"/>
                  </a:ext>
                </a:extLst>
              </p:cNvPr>
              <p:cNvSpPr/>
              <p:nvPr/>
            </p:nvSpPr>
            <p:spPr>
              <a:xfrm>
                <a:off x="5583677" y="2772383"/>
                <a:ext cx="1303506" cy="1945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statement</a:t>
                </a:r>
              </a:p>
            </p:txBody>
          </p:sp>
          <p:sp>
            <p:nvSpPr>
              <p:cNvPr id="47" name="Rectangle 46">
                <a:extLst>
                  <a:ext uri="{FF2B5EF4-FFF2-40B4-BE49-F238E27FC236}">
                    <a16:creationId xmlns:a16="http://schemas.microsoft.com/office/drawing/2014/main" id="{77D5B1CA-B199-91F8-BF26-323CB2A41FD3}"/>
                  </a:ext>
                </a:extLst>
              </p:cNvPr>
              <p:cNvSpPr/>
              <p:nvPr/>
            </p:nvSpPr>
            <p:spPr>
              <a:xfrm>
                <a:off x="5583677" y="3082469"/>
                <a:ext cx="1303506" cy="1945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statement</a:t>
                </a:r>
                <a:endParaRPr lang="en-US" dirty="0"/>
              </a:p>
            </p:txBody>
          </p:sp>
          <p:sp>
            <p:nvSpPr>
              <p:cNvPr id="48" name="Rectangle 47">
                <a:extLst>
                  <a:ext uri="{FF2B5EF4-FFF2-40B4-BE49-F238E27FC236}">
                    <a16:creationId xmlns:a16="http://schemas.microsoft.com/office/drawing/2014/main" id="{836AE63E-95FE-1D20-D333-3BA9567923A6}"/>
                  </a:ext>
                </a:extLst>
              </p:cNvPr>
              <p:cNvSpPr/>
              <p:nvPr/>
            </p:nvSpPr>
            <p:spPr>
              <a:xfrm>
                <a:off x="5583677" y="3392555"/>
                <a:ext cx="1303506" cy="1945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statement</a:t>
                </a:r>
                <a:endParaRPr lang="en-US" dirty="0"/>
              </a:p>
            </p:txBody>
          </p:sp>
          <p:cxnSp>
            <p:nvCxnSpPr>
              <p:cNvPr id="49" name="Connector: Elbow 48">
                <a:extLst>
                  <a:ext uri="{FF2B5EF4-FFF2-40B4-BE49-F238E27FC236}">
                    <a16:creationId xmlns:a16="http://schemas.microsoft.com/office/drawing/2014/main" id="{A408AE0A-81E3-F9CC-703B-1C00F07CC0A5}"/>
                  </a:ext>
                </a:extLst>
              </p:cNvPr>
              <p:cNvCxnSpPr>
                <a:cxnSpLocks/>
                <a:stCxn id="45" idx="3"/>
                <a:endCxn id="46" idx="0"/>
              </p:cNvCxnSpPr>
              <p:nvPr/>
            </p:nvCxnSpPr>
            <p:spPr>
              <a:xfrm>
                <a:off x="5428035" y="2510935"/>
                <a:ext cx="807395" cy="26144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F3B1AC6E-2AB8-D944-5878-5D3CC72F756B}"/>
                  </a:ext>
                </a:extLst>
              </p:cNvPr>
              <p:cNvSpPr txBox="1"/>
              <p:nvPr/>
            </p:nvSpPr>
            <p:spPr>
              <a:xfrm>
                <a:off x="5669784" y="2249487"/>
                <a:ext cx="48782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yes</a:t>
                </a:r>
              </a:p>
            </p:txBody>
          </p:sp>
        </p:grpSp>
        <p:grpSp>
          <p:nvGrpSpPr>
            <p:cNvPr id="56" name="Group 55">
              <a:extLst>
                <a:ext uri="{FF2B5EF4-FFF2-40B4-BE49-F238E27FC236}">
                  <a16:creationId xmlns:a16="http://schemas.microsoft.com/office/drawing/2014/main" id="{40B01436-2892-6547-CF5F-ECFDE0BB12C3}"/>
                </a:ext>
              </a:extLst>
            </p:cNvPr>
            <p:cNvGrpSpPr/>
            <p:nvPr/>
          </p:nvGrpSpPr>
          <p:grpSpPr>
            <a:xfrm>
              <a:off x="4085619" y="4094856"/>
              <a:ext cx="1381327" cy="1337620"/>
              <a:chOff x="7944256" y="4083085"/>
              <a:chExt cx="1381327" cy="1337620"/>
            </a:xfrm>
          </p:grpSpPr>
          <p:sp>
            <p:nvSpPr>
              <p:cNvPr id="51" name="Rectangle 50">
                <a:extLst>
                  <a:ext uri="{FF2B5EF4-FFF2-40B4-BE49-F238E27FC236}">
                    <a16:creationId xmlns:a16="http://schemas.microsoft.com/office/drawing/2014/main" id="{86CE9A55-C63B-522D-3B0E-81C858FB8123}"/>
                  </a:ext>
                </a:extLst>
              </p:cNvPr>
              <p:cNvSpPr/>
              <p:nvPr/>
            </p:nvSpPr>
            <p:spPr>
              <a:xfrm>
                <a:off x="7944256" y="4605980"/>
                <a:ext cx="1303506" cy="1945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statement</a:t>
                </a:r>
              </a:p>
            </p:txBody>
          </p:sp>
          <p:sp>
            <p:nvSpPr>
              <p:cNvPr id="52" name="Rectangle 51">
                <a:extLst>
                  <a:ext uri="{FF2B5EF4-FFF2-40B4-BE49-F238E27FC236}">
                    <a16:creationId xmlns:a16="http://schemas.microsoft.com/office/drawing/2014/main" id="{BB9719A2-5BF5-673D-E0BF-7247E0B817A8}"/>
                  </a:ext>
                </a:extLst>
              </p:cNvPr>
              <p:cNvSpPr/>
              <p:nvPr/>
            </p:nvSpPr>
            <p:spPr>
              <a:xfrm>
                <a:off x="7944256" y="4916066"/>
                <a:ext cx="1303506" cy="1945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statement</a:t>
                </a:r>
                <a:endParaRPr lang="en-US" dirty="0"/>
              </a:p>
            </p:txBody>
          </p:sp>
          <p:sp>
            <p:nvSpPr>
              <p:cNvPr id="53" name="Rectangle 52">
                <a:extLst>
                  <a:ext uri="{FF2B5EF4-FFF2-40B4-BE49-F238E27FC236}">
                    <a16:creationId xmlns:a16="http://schemas.microsoft.com/office/drawing/2014/main" id="{34FB3089-CBCB-1C01-D75D-A74B88490251}"/>
                  </a:ext>
                </a:extLst>
              </p:cNvPr>
              <p:cNvSpPr/>
              <p:nvPr/>
            </p:nvSpPr>
            <p:spPr>
              <a:xfrm>
                <a:off x="7944256" y="5226152"/>
                <a:ext cx="1303506" cy="19455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statement</a:t>
                </a:r>
                <a:endParaRPr lang="en-US" dirty="0"/>
              </a:p>
            </p:txBody>
          </p:sp>
          <p:cxnSp>
            <p:nvCxnSpPr>
              <p:cNvPr id="54" name="Connector: Elbow 53">
                <a:extLst>
                  <a:ext uri="{FF2B5EF4-FFF2-40B4-BE49-F238E27FC236}">
                    <a16:creationId xmlns:a16="http://schemas.microsoft.com/office/drawing/2014/main" id="{F9634E86-C7D1-4503-386F-511CE89C1F87}"/>
                  </a:ext>
                </a:extLst>
              </p:cNvPr>
              <p:cNvCxnSpPr>
                <a:cxnSpLocks/>
                <a:stCxn id="45" idx="1"/>
                <a:endCxn id="51" idx="0"/>
              </p:cNvCxnSpPr>
              <p:nvPr/>
            </p:nvCxnSpPr>
            <p:spPr>
              <a:xfrm rot="10800000" flipV="1">
                <a:off x="8596009" y="4344532"/>
                <a:ext cx="729574" cy="26144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5" name="TextBox 54">
                <a:extLst>
                  <a:ext uri="{FF2B5EF4-FFF2-40B4-BE49-F238E27FC236}">
                    <a16:creationId xmlns:a16="http://schemas.microsoft.com/office/drawing/2014/main" id="{E63CEC99-5C35-68E4-1E80-842A0368AFEE}"/>
                  </a:ext>
                </a:extLst>
              </p:cNvPr>
              <p:cNvSpPr txBox="1"/>
              <p:nvPr/>
            </p:nvSpPr>
            <p:spPr>
              <a:xfrm>
                <a:off x="8725377" y="4083085"/>
                <a:ext cx="42832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no</a:t>
                </a:r>
              </a:p>
            </p:txBody>
          </p:sp>
        </p:grpSp>
      </p:grpSp>
      <p:sp>
        <p:nvSpPr>
          <p:cNvPr id="60" name="TextBox 59">
            <a:extLst>
              <a:ext uri="{FF2B5EF4-FFF2-40B4-BE49-F238E27FC236}">
                <a16:creationId xmlns:a16="http://schemas.microsoft.com/office/drawing/2014/main" id="{9C60767B-2629-A371-0CAC-8678FD0D72DE}"/>
              </a:ext>
            </a:extLst>
          </p:cNvPr>
          <p:cNvSpPr txBox="1"/>
          <p:nvPr/>
        </p:nvSpPr>
        <p:spPr>
          <a:xfrm>
            <a:off x="7577848" y="2158238"/>
            <a:ext cx="189840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One Way Decision</a:t>
            </a:r>
          </a:p>
        </p:txBody>
      </p:sp>
      <p:sp>
        <p:nvSpPr>
          <p:cNvPr id="61" name="TextBox 60">
            <a:extLst>
              <a:ext uri="{FF2B5EF4-FFF2-40B4-BE49-F238E27FC236}">
                <a16:creationId xmlns:a16="http://schemas.microsoft.com/office/drawing/2014/main" id="{F8111C3A-ECE2-6F0E-DEFF-852F005CBA5E}"/>
              </a:ext>
            </a:extLst>
          </p:cNvPr>
          <p:cNvSpPr txBox="1"/>
          <p:nvPr/>
        </p:nvSpPr>
        <p:spPr>
          <a:xfrm>
            <a:off x="9205742" y="4678546"/>
            <a:ext cx="188057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Two Way Decision</a:t>
            </a:r>
          </a:p>
        </p:txBody>
      </p:sp>
    </p:spTree>
    <p:extLst>
      <p:ext uri="{BB962C8B-B14F-4D97-AF65-F5344CB8AC3E}">
        <p14:creationId xmlns:p14="http://schemas.microsoft.com/office/powerpoint/2010/main" val="20584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055D-8489-7B26-8043-4F8A14511D61}"/>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Why python</a:t>
            </a:r>
          </a:p>
        </p:txBody>
      </p:sp>
      <p:sp>
        <p:nvSpPr>
          <p:cNvPr id="3" name="Content Placeholder 2">
            <a:extLst>
              <a:ext uri="{FF2B5EF4-FFF2-40B4-BE49-F238E27FC236}">
                <a16:creationId xmlns:a16="http://schemas.microsoft.com/office/drawing/2014/main" id="{BFD47135-1F6D-0C4A-D8B5-2FD0B5D3D36E}"/>
              </a:ext>
            </a:extLst>
          </p:cNvPr>
          <p:cNvSpPr>
            <a:spLocks noGrp="1"/>
          </p:cNvSpPr>
          <p:nvPr>
            <p:ph idx="1"/>
          </p:nvPr>
        </p:nvSpPr>
        <p:spPr>
          <a:xfrm>
            <a:off x="1141412" y="2097088"/>
            <a:ext cx="9905999" cy="3989995"/>
          </a:xfrm>
        </p:spPr>
        <p:txBody>
          <a:bodyPr>
            <a:noAutofit/>
          </a:bodyPr>
          <a:lstStyle/>
          <a:p>
            <a:r>
              <a:rPr lang="en-US" sz="2000" i="0" dirty="0">
                <a:effectLst/>
                <a:latin typeface="Calibri" panose="020F0502020204030204" pitchFamily="34" charset="0"/>
                <a:cs typeface="Calibri" panose="020F0502020204030204" pitchFamily="34" charset="0"/>
              </a:rPr>
              <a:t>Versatility(AI and Machine Learning, Data Analytics (Data Science, Data Mining), Data Visualization, Web Development, App Development, Game Development, Finance, Design, Network and Security)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high-level</a:t>
            </a:r>
          </a:p>
          <a:p>
            <a:r>
              <a:rPr lang="en-US" sz="2000" dirty="0">
                <a:latin typeface="Calibri" panose="020F0502020204030204" pitchFamily="34" charset="0"/>
                <a:cs typeface="Calibri" panose="020F0502020204030204" pitchFamily="34" charset="0"/>
              </a:rPr>
              <a:t>Short and simple syntax</a:t>
            </a:r>
          </a:p>
          <a:p>
            <a:r>
              <a:rPr lang="en-US" sz="2000" dirty="0">
                <a:latin typeface="Calibri" panose="020F0502020204030204" pitchFamily="34" charset="0"/>
                <a:cs typeface="Calibri" panose="020F0502020204030204" pitchFamily="34" charset="0"/>
              </a:rPr>
              <a:t>Free and open-source</a:t>
            </a:r>
          </a:p>
          <a:p>
            <a:r>
              <a:rPr lang="en-US" sz="2000" dirty="0">
                <a:latin typeface="Calibri" panose="020F0502020204030204" pitchFamily="34" charset="0"/>
                <a:cs typeface="Calibri" panose="020F0502020204030204" pitchFamily="34" charset="0"/>
              </a:rPr>
              <a:t>Expandable and Adaptable</a:t>
            </a:r>
            <a:endParaRPr lang="fa-IR"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OOP</a:t>
            </a:r>
          </a:p>
          <a:p>
            <a:r>
              <a:rPr lang="en-US" altLang="en-US" sz="2000" b="0" dirty="0">
                <a:latin typeface="Calibri" panose="020F0502020204030204" pitchFamily="34" charset="0"/>
                <a:ea typeface="ＭＳ Ｐゴシック" panose="020B0600070205080204" pitchFamily="34" charset="-128"/>
                <a:cs typeface="Calibri" panose="020F0502020204030204" pitchFamily="34" charset="0"/>
              </a:rPr>
              <a:t>scripting language</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8888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3CA-76DA-E24C-14B2-9AAC589B6D77}"/>
              </a:ext>
            </a:extLst>
          </p:cNvPr>
          <p:cNvSpPr>
            <a:spLocks noGrp="1"/>
          </p:cNvSpPr>
          <p:nvPr>
            <p:ph type="title"/>
          </p:nvPr>
        </p:nvSpPr>
        <p:spPr/>
        <p:txBody>
          <a:bodyPr/>
          <a:lstStyle/>
          <a:p>
            <a:r>
              <a:rPr lang="en-US" cap="none" dirty="0">
                <a:latin typeface="Calibri" panose="020F0502020204030204" pitchFamily="34" charset="0"/>
                <a:cs typeface="Calibri" panose="020F0502020204030204" pitchFamily="34" charset="0"/>
              </a:rPr>
              <a:t>Multi-way Decision </a:t>
            </a:r>
          </a:p>
        </p:txBody>
      </p:sp>
      <p:sp>
        <p:nvSpPr>
          <p:cNvPr id="3" name="Content Placeholder 2">
            <a:extLst>
              <a:ext uri="{FF2B5EF4-FFF2-40B4-BE49-F238E27FC236}">
                <a16:creationId xmlns:a16="http://schemas.microsoft.com/office/drawing/2014/main" id="{FB0B0828-5F40-9678-C194-C017215FFCDA}"/>
              </a:ext>
            </a:extLst>
          </p:cNvPr>
          <p:cNvSpPr>
            <a:spLocks noGrp="1"/>
          </p:cNvSpPr>
          <p:nvPr>
            <p:ph idx="1"/>
          </p:nvPr>
        </p:nvSpPr>
        <p:spPr/>
        <p:txBody>
          <a:bodyPr>
            <a:normAutofit fontScale="92500" lnSpcReduction="10000"/>
          </a:bodyPr>
          <a:lstStyle/>
          <a:p>
            <a:pPr marL="0" indent="0">
              <a:buNone/>
            </a:pPr>
            <a:r>
              <a:rPr lang="en-US" dirty="0"/>
              <a:t>If condition:</a:t>
            </a:r>
          </a:p>
          <a:p>
            <a:pPr marL="0" indent="0">
              <a:buNone/>
            </a:pPr>
            <a:r>
              <a:rPr lang="en-US" dirty="0"/>
              <a:t>   statement</a:t>
            </a:r>
          </a:p>
          <a:p>
            <a:pPr marL="0" indent="0">
              <a:buNone/>
            </a:pPr>
            <a:r>
              <a:rPr lang="en-US" dirty="0"/>
              <a:t>elif condition:</a:t>
            </a:r>
          </a:p>
          <a:p>
            <a:pPr marL="0" indent="0">
              <a:buNone/>
            </a:pPr>
            <a:r>
              <a:rPr lang="en-US" dirty="0"/>
              <a:t>   statement</a:t>
            </a:r>
          </a:p>
          <a:p>
            <a:pPr marL="0" indent="0">
              <a:buNone/>
            </a:pPr>
            <a:r>
              <a:rPr lang="en-US" dirty="0"/>
              <a:t>…</a:t>
            </a:r>
          </a:p>
          <a:p>
            <a:pPr marL="0" indent="0">
              <a:buNone/>
            </a:pPr>
            <a:r>
              <a:rPr lang="en-US" dirty="0"/>
              <a:t>else:</a:t>
            </a:r>
          </a:p>
          <a:p>
            <a:pPr marL="0" indent="0">
              <a:buNone/>
            </a:pPr>
            <a:r>
              <a:rPr lang="en-US" dirty="0"/>
              <a:t>   statement</a:t>
            </a:r>
          </a:p>
          <a:p>
            <a:pPr marL="0" indent="0">
              <a:buNone/>
            </a:pPr>
            <a:endParaRPr lang="en-US" dirty="0"/>
          </a:p>
        </p:txBody>
      </p:sp>
      <p:pic>
        <p:nvPicPr>
          <p:cNvPr id="5" name="Picture 4">
            <a:extLst>
              <a:ext uri="{FF2B5EF4-FFF2-40B4-BE49-F238E27FC236}">
                <a16:creationId xmlns:a16="http://schemas.microsoft.com/office/drawing/2014/main" id="{BA846C81-B574-B45F-7C7B-B634576FD29C}"/>
              </a:ext>
            </a:extLst>
          </p:cNvPr>
          <p:cNvPicPr>
            <a:picLocks noChangeAspect="1"/>
          </p:cNvPicPr>
          <p:nvPr/>
        </p:nvPicPr>
        <p:blipFill>
          <a:blip r:embed="rId2"/>
          <a:stretch>
            <a:fillRect/>
          </a:stretch>
        </p:blipFill>
        <p:spPr>
          <a:xfrm>
            <a:off x="4744642" y="2354269"/>
            <a:ext cx="4298052" cy="3589331"/>
          </a:xfrm>
          <a:prstGeom prst="rect">
            <a:avLst/>
          </a:prstGeom>
        </p:spPr>
      </p:pic>
    </p:spTree>
    <p:extLst>
      <p:ext uri="{BB962C8B-B14F-4D97-AF65-F5344CB8AC3E}">
        <p14:creationId xmlns:p14="http://schemas.microsoft.com/office/powerpoint/2010/main" val="706812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A723-B588-02E9-CD61-D5EEA35957C8}"/>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Decision Tree</a:t>
            </a:r>
          </a:p>
        </p:txBody>
      </p:sp>
      <p:grpSp>
        <p:nvGrpSpPr>
          <p:cNvPr id="71" name="Group 70">
            <a:extLst>
              <a:ext uri="{FF2B5EF4-FFF2-40B4-BE49-F238E27FC236}">
                <a16:creationId xmlns:a16="http://schemas.microsoft.com/office/drawing/2014/main" id="{D1F935FC-96F1-E1C1-C14C-84AF06C70CBC}"/>
              </a:ext>
            </a:extLst>
          </p:cNvPr>
          <p:cNvGrpSpPr/>
          <p:nvPr/>
        </p:nvGrpSpPr>
        <p:grpSpPr>
          <a:xfrm>
            <a:off x="1141413" y="2059838"/>
            <a:ext cx="9705820" cy="2559137"/>
            <a:chOff x="892465" y="2097088"/>
            <a:chExt cx="9705820" cy="2100010"/>
          </a:xfrm>
        </p:grpSpPr>
        <p:sp>
          <p:nvSpPr>
            <p:cNvPr id="4" name="Diamond 3">
              <a:extLst>
                <a:ext uri="{FF2B5EF4-FFF2-40B4-BE49-F238E27FC236}">
                  <a16:creationId xmlns:a16="http://schemas.microsoft.com/office/drawing/2014/main" id="{157F6336-CB3D-19CE-FDA7-A20C65BE69D4}"/>
                </a:ext>
              </a:extLst>
            </p:cNvPr>
            <p:cNvSpPr/>
            <p:nvPr/>
          </p:nvSpPr>
          <p:spPr>
            <a:xfrm>
              <a:off x="4858163" y="2534833"/>
              <a:ext cx="1780162" cy="457200"/>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latin typeface="Calibri" panose="020F0502020204030204" pitchFamily="34" charset="0"/>
                  <a:ea typeface="Cambria" panose="02040503050406030204" pitchFamily="18" charset="0"/>
                  <a:cs typeface="Calibri" panose="020F0502020204030204" pitchFamily="34" charset="0"/>
                </a:rPr>
                <a:t>x1&gt;x2</a:t>
              </a:r>
            </a:p>
          </p:txBody>
        </p:sp>
        <p:sp>
          <p:nvSpPr>
            <p:cNvPr id="7" name="Rectangle 6">
              <a:extLst>
                <a:ext uri="{FF2B5EF4-FFF2-40B4-BE49-F238E27FC236}">
                  <a16:creationId xmlns:a16="http://schemas.microsoft.com/office/drawing/2014/main" id="{2AD67404-2C0D-5EB7-4B99-BA82452DF025}"/>
                </a:ext>
              </a:extLst>
            </p:cNvPr>
            <p:cNvSpPr/>
            <p:nvPr/>
          </p:nvSpPr>
          <p:spPr>
            <a:xfrm>
              <a:off x="9440694" y="3856595"/>
              <a:ext cx="1157591" cy="32749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a:t>Max=x1</a:t>
              </a:r>
            </a:p>
          </p:txBody>
        </p:sp>
        <p:sp>
          <p:nvSpPr>
            <p:cNvPr id="10" name="Rectangle 9">
              <a:extLst>
                <a:ext uri="{FF2B5EF4-FFF2-40B4-BE49-F238E27FC236}">
                  <a16:creationId xmlns:a16="http://schemas.microsoft.com/office/drawing/2014/main" id="{94FD5933-5711-26E4-5BC2-0DC99430065D}"/>
                </a:ext>
              </a:extLst>
            </p:cNvPr>
            <p:cNvSpPr/>
            <p:nvPr/>
          </p:nvSpPr>
          <p:spPr>
            <a:xfrm>
              <a:off x="892465" y="3856595"/>
              <a:ext cx="1157591" cy="32749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a:t>Max=x3</a:t>
              </a:r>
            </a:p>
          </p:txBody>
        </p:sp>
        <p:sp>
          <p:nvSpPr>
            <p:cNvPr id="11" name="Rectangle 10">
              <a:extLst>
                <a:ext uri="{FF2B5EF4-FFF2-40B4-BE49-F238E27FC236}">
                  <a16:creationId xmlns:a16="http://schemas.microsoft.com/office/drawing/2014/main" id="{2DF66EC8-3D83-0127-6C42-C9AE874F02CA}"/>
                </a:ext>
              </a:extLst>
            </p:cNvPr>
            <p:cNvSpPr/>
            <p:nvPr/>
          </p:nvSpPr>
          <p:spPr>
            <a:xfrm>
              <a:off x="3835957" y="3869600"/>
              <a:ext cx="1157591" cy="32749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a:t>Max=x2</a:t>
              </a:r>
            </a:p>
          </p:txBody>
        </p:sp>
        <p:sp>
          <p:nvSpPr>
            <p:cNvPr id="16" name="Diamond 15">
              <a:extLst>
                <a:ext uri="{FF2B5EF4-FFF2-40B4-BE49-F238E27FC236}">
                  <a16:creationId xmlns:a16="http://schemas.microsoft.com/office/drawing/2014/main" id="{6AFE7AAE-8B71-A3F5-631E-1B220B43E98B}"/>
                </a:ext>
              </a:extLst>
            </p:cNvPr>
            <p:cNvSpPr/>
            <p:nvPr/>
          </p:nvSpPr>
          <p:spPr>
            <a:xfrm>
              <a:off x="2055795" y="2999194"/>
              <a:ext cx="1780162" cy="457200"/>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latin typeface="Calibri" panose="020F0502020204030204" pitchFamily="34" charset="0"/>
                  <a:ea typeface="Cambria" panose="02040503050406030204" pitchFamily="18" charset="0"/>
                  <a:cs typeface="Calibri" panose="020F0502020204030204" pitchFamily="34" charset="0"/>
                </a:rPr>
                <a:t>x2&gt;x3</a:t>
              </a:r>
            </a:p>
          </p:txBody>
        </p:sp>
        <p:sp>
          <p:nvSpPr>
            <p:cNvPr id="17" name="Diamond 16">
              <a:extLst>
                <a:ext uri="{FF2B5EF4-FFF2-40B4-BE49-F238E27FC236}">
                  <a16:creationId xmlns:a16="http://schemas.microsoft.com/office/drawing/2014/main" id="{60C452DF-A900-2D9A-BAA0-E6106A36A848}"/>
                </a:ext>
              </a:extLst>
            </p:cNvPr>
            <p:cNvSpPr/>
            <p:nvPr/>
          </p:nvSpPr>
          <p:spPr>
            <a:xfrm>
              <a:off x="7660532" y="2997285"/>
              <a:ext cx="1780162" cy="457200"/>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latin typeface="Calibri" panose="020F0502020204030204" pitchFamily="34" charset="0"/>
                  <a:ea typeface="Cambria" panose="02040503050406030204" pitchFamily="18" charset="0"/>
                  <a:cs typeface="Calibri" panose="020F0502020204030204" pitchFamily="34" charset="0"/>
                </a:rPr>
                <a:t>x1&gt;x3</a:t>
              </a:r>
            </a:p>
          </p:txBody>
        </p:sp>
        <p:cxnSp>
          <p:nvCxnSpPr>
            <p:cNvPr id="19" name="Straight Arrow Connector 18">
              <a:extLst>
                <a:ext uri="{FF2B5EF4-FFF2-40B4-BE49-F238E27FC236}">
                  <a16:creationId xmlns:a16="http://schemas.microsoft.com/office/drawing/2014/main" id="{98F3BC0E-C7ED-9F24-F256-0278A4660084}"/>
                </a:ext>
              </a:extLst>
            </p:cNvPr>
            <p:cNvCxnSpPr>
              <a:cxnSpLocks/>
            </p:cNvCxnSpPr>
            <p:nvPr/>
          </p:nvCxnSpPr>
          <p:spPr>
            <a:xfrm>
              <a:off x="5737712" y="2097088"/>
              <a:ext cx="0" cy="4377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or: Elbow 23">
              <a:extLst>
                <a:ext uri="{FF2B5EF4-FFF2-40B4-BE49-F238E27FC236}">
                  <a16:creationId xmlns:a16="http://schemas.microsoft.com/office/drawing/2014/main" id="{50083CB7-153E-56FC-15F0-557298FA8C72}"/>
                </a:ext>
              </a:extLst>
            </p:cNvPr>
            <p:cNvCxnSpPr>
              <a:stCxn id="4" idx="3"/>
              <a:endCxn id="17" idx="0"/>
            </p:cNvCxnSpPr>
            <p:nvPr/>
          </p:nvCxnSpPr>
          <p:spPr>
            <a:xfrm>
              <a:off x="6638325" y="2763433"/>
              <a:ext cx="1912288" cy="23385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CE1831CD-5B71-CC85-6E38-025DFFFAB984}"/>
                </a:ext>
              </a:extLst>
            </p:cNvPr>
            <p:cNvCxnSpPr>
              <a:stCxn id="4" idx="1"/>
              <a:endCxn id="16" idx="0"/>
            </p:cNvCxnSpPr>
            <p:nvPr/>
          </p:nvCxnSpPr>
          <p:spPr>
            <a:xfrm rot="10800000" flipV="1">
              <a:off x="2945877" y="2763432"/>
              <a:ext cx="1912287" cy="23576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8" name="Connector: Elbow 27">
              <a:extLst>
                <a:ext uri="{FF2B5EF4-FFF2-40B4-BE49-F238E27FC236}">
                  <a16:creationId xmlns:a16="http://schemas.microsoft.com/office/drawing/2014/main" id="{BB1A522F-42C8-5FA7-417F-9FD2653B83ED}"/>
                </a:ext>
              </a:extLst>
            </p:cNvPr>
            <p:cNvCxnSpPr>
              <a:cxnSpLocks/>
              <a:stCxn id="17" idx="1"/>
              <a:endCxn id="39" idx="0"/>
            </p:cNvCxnSpPr>
            <p:nvPr/>
          </p:nvCxnSpPr>
          <p:spPr>
            <a:xfrm rot="10800000" flipV="1">
              <a:off x="7081738" y="3225885"/>
              <a:ext cx="578795" cy="63071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0" name="Connector: Elbow 29">
              <a:extLst>
                <a:ext uri="{FF2B5EF4-FFF2-40B4-BE49-F238E27FC236}">
                  <a16:creationId xmlns:a16="http://schemas.microsoft.com/office/drawing/2014/main" id="{DE0168B9-59BB-3B59-07FF-06BBA54FDC7E}"/>
                </a:ext>
              </a:extLst>
            </p:cNvPr>
            <p:cNvCxnSpPr>
              <a:stCxn id="17" idx="3"/>
              <a:endCxn id="7" idx="0"/>
            </p:cNvCxnSpPr>
            <p:nvPr/>
          </p:nvCxnSpPr>
          <p:spPr>
            <a:xfrm>
              <a:off x="9440694" y="3225885"/>
              <a:ext cx="578796" cy="63071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or: Elbow 33">
              <a:extLst>
                <a:ext uri="{FF2B5EF4-FFF2-40B4-BE49-F238E27FC236}">
                  <a16:creationId xmlns:a16="http://schemas.microsoft.com/office/drawing/2014/main" id="{960C17DF-C1FA-AADC-6CB6-6EA83527EB62}"/>
                </a:ext>
              </a:extLst>
            </p:cNvPr>
            <p:cNvCxnSpPr>
              <a:stCxn id="16" idx="1"/>
              <a:endCxn id="10" idx="0"/>
            </p:cNvCxnSpPr>
            <p:nvPr/>
          </p:nvCxnSpPr>
          <p:spPr>
            <a:xfrm rot="10800000" flipV="1">
              <a:off x="1471261" y="3227793"/>
              <a:ext cx="584534" cy="62880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822FBE75-172D-F207-7ED4-000FFD310E9D}"/>
                </a:ext>
              </a:extLst>
            </p:cNvPr>
            <p:cNvCxnSpPr>
              <a:cxnSpLocks/>
              <a:stCxn id="16" idx="3"/>
              <a:endCxn id="11" idx="0"/>
            </p:cNvCxnSpPr>
            <p:nvPr/>
          </p:nvCxnSpPr>
          <p:spPr>
            <a:xfrm>
              <a:off x="3835957" y="3227794"/>
              <a:ext cx="578796" cy="64180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5F9639B3-90AF-9685-F591-D41E01138431}"/>
                </a:ext>
              </a:extLst>
            </p:cNvPr>
            <p:cNvSpPr/>
            <p:nvPr/>
          </p:nvSpPr>
          <p:spPr>
            <a:xfrm>
              <a:off x="6502941" y="3856595"/>
              <a:ext cx="1157591" cy="32749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a:t>Max=x3</a:t>
              </a:r>
            </a:p>
          </p:txBody>
        </p:sp>
        <p:sp>
          <p:nvSpPr>
            <p:cNvPr id="61" name="TextBox 60">
              <a:extLst>
                <a:ext uri="{FF2B5EF4-FFF2-40B4-BE49-F238E27FC236}">
                  <a16:creationId xmlns:a16="http://schemas.microsoft.com/office/drawing/2014/main" id="{19BB8BC6-E551-2EA5-9100-D3013D57B40C}"/>
                </a:ext>
              </a:extLst>
            </p:cNvPr>
            <p:cNvSpPr txBox="1"/>
            <p:nvPr/>
          </p:nvSpPr>
          <p:spPr>
            <a:xfrm>
              <a:off x="7634170" y="2435935"/>
              <a:ext cx="520527" cy="328327"/>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Yes</a:t>
              </a:r>
            </a:p>
          </p:txBody>
        </p:sp>
        <p:sp>
          <p:nvSpPr>
            <p:cNvPr id="63" name="TextBox 62">
              <a:extLst>
                <a:ext uri="{FF2B5EF4-FFF2-40B4-BE49-F238E27FC236}">
                  <a16:creationId xmlns:a16="http://schemas.microsoft.com/office/drawing/2014/main" id="{A49E1955-27F6-5C9D-904E-D32477358FB8}"/>
                </a:ext>
              </a:extLst>
            </p:cNvPr>
            <p:cNvSpPr txBox="1"/>
            <p:nvPr/>
          </p:nvSpPr>
          <p:spPr>
            <a:xfrm>
              <a:off x="3862270" y="2936216"/>
              <a:ext cx="520527" cy="328327"/>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Yes</a:t>
              </a:r>
            </a:p>
          </p:txBody>
        </p:sp>
        <p:sp>
          <p:nvSpPr>
            <p:cNvPr id="64" name="TextBox 63">
              <a:extLst>
                <a:ext uri="{FF2B5EF4-FFF2-40B4-BE49-F238E27FC236}">
                  <a16:creationId xmlns:a16="http://schemas.microsoft.com/office/drawing/2014/main" id="{A050B644-E44F-A876-5D00-0D824D37E25B}"/>
                </a:ext>
              </a:extLst>
            </p:cNvPr>
            <p:cNvSpPr txBox="1"/>
            <p:nvPr/>
          </p:nvSpPr>
          <p:spPr>
            <a:xfrm>
              <a:off x="3309787" y="2471641"/>
              <a:ext cx="484428" cy="328327"/>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a:t>
              </a:r>
            </a:p>
          </p:txBody>
        </p:sp>
        <p:sp>
          <p:nvSpPr>
            <p:cNvPr id="65" name="TextBox 64">
              <a:extLst>
                <a:ext uri="{FF2B5EF4-FFF2-40B4-BE49-F238E27FC236}">
                  <a16:creationId xmlns:a16="http://schemas.microsoft.com/office/drawing/2014/main" id="{C5EAF850-ECCC-D51E-FA63-51B6BCBC66AA}"/>
                </a:ext>
              </a:extLst>
            </p:cNvPr>
            <p:cNvSpPr txBox="1"/>
            <p:nvPr/>
          </p:nvSpPr>
          <p:spPr>
            <a:xfrm>
              <a:off x="9484946" y="2941075"/>
              <a:ext cx="520527" cy="328327"/>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Yes</a:t>
              </a:r>
            </a:p>
          </p:txBody>
        </p:sp>
        <p:sp>
          <p:nvSpPr>
            <p:cNvPr id="66" name="TextBox 65">
              <a:extLst>
                <a:ext uri="{FF2B5EF4-FFF2-40B4-BE49-F238E27FC236}">
                  <a16:creationId xmlns:a16="http://schemas.microsoft.com/office/drawing/2014/main" id="{88A9E0F6-8C3F-080E-54EB-75456498BB5B}"/>
                </a:ext>
              </a:extLst>
            </p:cNvPr>
            <p:cNvSpPr txBox="1"/>
            <p:nvPr/>
          </p:nvSpPr>
          <p:spPr>
            <a:xfrm>
              <a:off x="7178615" y="2939176"/>
              <a:ext cx="484428" cy="328327"/>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a:t>
              </a:r>
            </a:p>
          </p:txBody>
        </p:sp>
        <p:sp>
          <p:nvSpPr>
            <p:cNvPr id="67" name="TextBox 66">
              <a:extLst>
                <a:ext uri="{FF2B5EF4-FFF2-40B4-BE49-F238E27FC236}">
                  <a16:creationId xmlns:a16="http://schemas.microsoft.com/office/drawing/2014/main" id="{F8AFA776-EDB0-5863-DE88-03A28BA2877B}"/>
                </a:ext>
              </a:extLst>
            </p:cNvPr>
            <p:cNvSpPr txBox="1"/>
            <p:nvPr/>
          </p:nvSpPr>
          <p:spPr>
            <a:xfrm>
              <a:off x="1528460" y="2915749"/>
              <a:ext cx="484428" cy="328327"/>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a:t>
              </a:r>
            </a:p>
          </p:txBody>
        </p:sp>
      </p:grpSp>
    </p:spTree>
    <p:extLst>
      <p:ext uri="{BB962C8B-B14F-4D97-AF65-F5344CB8AC3E}">
        <p14:creationId xmlns:p14="http://schemas.microsoft.com/office/powerpoint/2010/main" val="3962164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937E7-4372-CADF-B865-808538CA1D42}"/>
              </a:ext>
            </a:extLst>
          </p:cNvPr>
          <p:cNvSpPr>
            <a:spLocks noGrp="1"/>
          </p:cNvSpPr>
          <p:nvPr>
            <p:ph type="title"/>
          </p:nvPr>
        </p:nvSpPr>
        <p:spPr/>
        <p:txBody>
          <a:bodyPr/>
          <a:lstStyle/>
          <a:p>
            <a:r>
              <a:rPr lang="en-US" dirty="0" err="1">
                <a:latin typeface="Cambria" panose="02040503050406030204" pitchFamily="18" charset="0"/>
                <a:ea typeface="Cambria" panose="02040503050406030204" pitchFamily="18" charset="0"/>
              </a:rPr>
              <a:t>PAss</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2C936094-2956-425F-7863-8F89CD576180}"/>
              </a:ext>
            </a:extLst>
          </p:cNvPr>
          <p:cNvSpPr>
            <a:spLocks noGrp="1"/>
          </p:cNvSpPr>
          <p:nvPr>
            <p:ph idx="1"/>
          </p:nvPr>
        </p:nvSpPr>
        <p:spPr/>
        <p:txBody>
          <a:bodyPr>
            <a:normAutofit/>
          </a:bodyPr>
          <a:lstStyle/>
          <a:p>
            <a:r>
              <a:rPr lang="en-US" sz="2000" dirty="0">
                <a:latin typeface="Calibri" panose="020F0502020204030204" pitchFamily="34" charset="0"/>
                <a:cs typeface="Calibri" panose="020F0502020204030204" pitchFamily="34" charset="0"/>
              </a:rPr>
              <a:t>Pass statement is used as a place holder when empty code is not allowed(loops, function and class definition and if statement) </a:t>
            </a:r>
          </a:p>
          <a:p>
            <a:r>
              <a:rPr lang="en-US" sz="2000" dirty="0">
                <a:latin typeface="Calibri" panose="020F0502020204030204" pitchFamily="34" charset="0"/>
                <a:cs typeface="Calibri" panose="020F0502020204030204" pitchFamily="34" charset="0"/>
              </a:rPr>
              <a:t>When pass statement executes nothing happens</a:t>
            </a: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0135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4A815-995C-E4E2-BA79-478FF3E073EC}"/>
              </a:ext>
            </a:extLst>
          </p:cNvPr>
          <p:cNvSpPr>
            <a:spLocks noGrp="1"/>
          </p:cNvSpPr>
          <p:nvPr>
            <p:ph type="title"/>
          </p:nvPr>
        </p:nvSpPr>
        <p:spPr/>
        <p:txBody>
          <a:bodyPr/>
          <a:lstStyle/>
          <a:p>
            <a:r>
              <a:rPr lang="en-US" altLang="en-US" dirty="0">
                <a:latin typeface="Cambria" panose="02040503050406030204" pitchFamily="18" charset="0"/>
                <a:ea typeface="Cambria" panose="02040503050406030204" pitchFamily="18" charset="0"/>
              </a:rPr>
              <a:t>Control flow: </a:t>
            </a:r>
            <a:r>
              <a:rPr lang="en-US" dirty="0">
                <a:latin typeface="Cambria" panose="02040503050406030204" pitchFamily="18" charset="0"/>
                <a:ea typeface="Cambria" panose="02040503050406030204" pitchFamily="18" charset="0"/>
              </a:rPr>
              <a:t>While</a:t>
            </a:r>
          </a:p>
        </p:txBody>
      </p:sp>
      <p:sp>
        <p:nvSpPr>
          <p:cNvPr id="3" name="Content Placeholder 2">
            <a:extLst>
              <a:ext uri="{FF2B5EF4-FFF2-40B4-BE49-F238E27FC236}">
                <a16:creationId xmlns:a16="http://schemas.microsoft.com/office/drawing/2014/main" id="{9315B761-8587-2BC3-B5B3-8D80FF48EE92}"/>
              </a:ext>
            </a:extLst>
          </p:cNvPr>
          <p:cNvSpPr>
            <a:spLocks noGrp="1"/>
          </p:cNvSpPr>
          <p:nvPr>
            <p:ph idx="1"/>
          </p:nvPr>
        </p:nvSpPr>
        <p:spPr/>
        <p:txBody>
          <a:bodyPr>
            <a:normAutofit/>
          </a:bodyPr>
          <a:lstStyle/>
          <a:p>
            <a:pPr marL="0" indent="0">
              <a:buNone/>
            </a:pPr>
            <a:r>
              <a:rPr lang="en-US" dirty="0">
                <a:latin typeface="Calibri" panose="020F0502020204030204" pitchFamily="34" charset="0"/>
                <a:cs typeface="Calibri" panose="020F0502020204030204" pitchFamily="34" charset="0"/>
              </a:rPr>
              <a:t>while condition:</a:t>
            </a:r>
          </a:p>
          <a:p>
            <a:pPr marL="457200" lvl="1" indent="0">
              <a:buNone/>
            </a:pPr>
            <a:r>
              <a:rPr lang="en-US" sz="2400" dirty="0">
                <a:latin typeface="Calibri" panose="020F0502020204030204" pitchFamily="34" charset="0"/>
                <a:cs typeface="Calibri" panose="020F0502020204030204" pitchFamily="34" charset="0"/>
              </a:rPr>
              <a:t>Body(statement)</a:t>
            </a:r>
          </a:p>
          <a:p>
            <a:pPr marL="0" indent="0">
              <a:buNone/>
            </a:pPr>
            <a:r>
              <a:rPr lang="en-US" sz="2000" dirty="0">
                <a:solidFill>
                  <a:schemeClr val="bg1"/>
                </a:solidFill>
                <a:latin typeface="Calibri" panose="020F0502020204030204" pitchFamily="34" charset="0"/>
                <a:cs typeface="Calibri" panose="020F0502020204030204" pitchFamily="34" charset="0"/>
              </a:rPr>
              <a:t>-indefinite loop</a:t>
            </a:r>
          </a:p>
          <a:p>
            <a:pPr marL="0" indent="0">
              <a:buNone/>
            </a:pPr>
            <a:r>
              <a:rPr lang="en-US" sz="2000" dirty="0">
                <a:solidFill>
                  <a:schemeClr val="bg1"/>
                </a:solidFill>
                <a:latin typeface="Calibri" panose="020F0502020204030204" pitchFamily="34" charset="0"/>
                <a:cs typeface="Calibri" panose="020F0502020204030204" pitchFamily="34" charset="0"/>
              </a:rPr>
              <a:t>-python doesn’t have do while</a:t>
            </a:r>
          </a:p>
          <a:p>
            <a:pPr marL="0" indent="0">
              <a:buNone/>
            </a:pPr>
            <a:endParaRPr lang="en-US"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874C2B7-1C81-77D3-C903-C300D367B60B}"/>
              </a:ext>
            </a:extLst>
          </p:cNvPr>
          <p:cNvPicPr>
            <a:picLocks noChangeAspect="1"/>
          </p:cNvPicPr>
          <p:nvPr/>
        </p:nvPicPr>
        <p:blipFill>
          <a:blip r:embed="rId2"/>
          <a:stretch>
            <a:fillRect/>
          </a:stretch>
        </p:blipFill>
        <p:spPr>
          <a:xfrm>
            <a:off x="5522762" y="2249487"/>
            <a:ext cx="2085907" cy="1456432"/>
          </a:xfrm>
          <a:prstGeom prst="rect">
            <a:avLst/>
          </a:prstGeom>
        </p:spPr>
      </p:pic>
    </p:spTree>
    <p:extLst>
      <p:ext uri="{BB962C8B-B14F-4D97-AF65-F5344CB8AC3E}">
        <p14:creationId xmlns:p14="http://schemas.microsoft.com/office/powerpoint/2010/main" val="2000931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47DC-0C49-4976-4ABB-D5E6334C605D}"/>
              </a:ext>
            </a:extLst>
          </p:cNvPr>
          <p:cNvSpPr>
            <a:spLocks noGrp="1"/>
          </p:cNvSpPr>
          <p:nvPr>
            <p:ph type="title"/>
          </p:nvPr>
        </p:nvSpPr>
        <p:spPr/>
        <p:txBody>
          <a:bodyPr/>
          <a:lstStyle/>
          <a:p>
            <a:r>
              <a:rPr lang="en-US" altLang="en-US" dirty="0">
                <a:latin typeface="Cambria" panose="02040503050406030204" pitchFamily="18" charset="0"/>
                <a:ea typeface="Cambria" panose="02040503050406030204" pitchFamily="18" charset="0"/>
              </a:rPr>
              <a:t>while</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928F4C23-E31A-67D5-010C-BD39A1AA42B0}"/>
              </a:ext>
            </a:extLst>
          </p:cNvPr>
          <p:cNvSpPr>
            <a:spLocks noGrp="1"/>
          </p:cNvSpPr>
          <p:nvPr>
            <p:ph idx="1"/>
          </p:nvPr>
        </p:nvSpPr>
        <p:spPr/>
        <p:txBody>
          <a:bodyPr/>
          <a:lstStyle/>
          <a:p>
            <a:pPr marL="0" lvl="1" indent="0">
              <a:buNone/>
            </a:pPr>
            <a:r>
              <a:rPr lang="en-US" dirty="0">
                <a:solidFill>
                  <a:schemeClr val="bg1"/>
                </a:solidFill>
                <a:latin typeface="Calibri" panose="020F0502020204030204" pitchFamily="34" charset="0"/>
                <a:cs typeface="Calibri" panose="020F0502020204030204" pitchFamily="34" charset="0"/>
              </a:rPr>
              <a:t>-the block inside </a:t>
            </a:r>
            <a:r>
              <a:rPr lang="en-US" dirty="0">
                <a:solidFill>
                  <a:srgbClr val="FFD343"/>
                </a:solidFill>
                <a:latin typeface="Calibri" panose="020F0502020204030204" pitchFamily="34" charset="0"/>
                <a:cs typeface="Calibri" panose="020F0502020204030204" pitchFamily="34" charset="0"/>
              </a:rPr>
              <a:t>else</a:t>
            </a:r>
            <a:r>
              <a:rPr lang="en-US" dirty="0">
                <a:solidFill>
                  <a:schemeClr val="bg1"/>
                </a:solidFill>
                <a:latin typeface="Calibri" panose="020F0502020204030204" pitchFamily="34" charset="0"/>
                <a:cs typeface="Calibri" panose="020F0502020204030204" pitchFamily="34" charset="0"/>
              </a:rPr>
              <a:t> will run when the condition is no longer met</a:t>
            </a:r>
          </a:p>
          <a:p>
            <a:pPr marL="0" lvl="1" indent="0">
              <a:buNone/>
            </a:pPr>
            <a:endParaRPr lang="en-US" dirty="0">
              <a:solidFill>
                <a:schemeClr val="bg1"/>
              </a:solidFill>
              <a:latin typeface="Calibri" panose="020F0502020204030204" pitchFamily="34" charset="0"/>
              <a:cs typeface="Calibri" panose="020F0502020204030204" pitchFamily="34" charset="0"/>
            </a:endParaRPr>
          </a:p>
          <a:p>
            <a:pPr marL="0" lvl="1" indent="0">
              <a:buNone/>
            </a:pPr>
            <a:endParaRPr lang="en-US" dirty="0">
              <a:solidFill>
                <a:schemeClr val="bg1"/>
              </a:solidFill>
              <a:latin typeface="Calibri" panose="020F0502020204030204" pitchFamily="34" charset="0"/>
              <a:cs typeface="Calibri" panose="020F0502020204030204" pitchFamily="34" charset="0"/>
            </a:endParaRPr>
          </a:p>
          <a:p>
            <a:pPr marL="0" lvl="1" indent="0">
              <a:buNone/>
            </a:pPr>
            <a:endParaRPr lang="en-US" dirty="0">
              <a:solidFill>
                <a:schemeClr val="bg1"/>
              </a:solidFill>
              <a:latin typeface="Calibri" panose="020F0502020204030204" pitchFamily="34" charset="0"/>
              <a:cs typeface="Calibri" panose="020F0502020204030204" pitchFamily="34" charset="0"/>
            </a:endParaRPr>
          </a:p>
          <a:p>
            <a:pPr marL="0" lvl="1" indent="0">
              <a:buNone/>
            </a:pPr>
            <a:endParaRPr lang="en-US" dirty="0">
              <a:solidFill>
                <a:schemeClr val="bg1"/>
              </a:solidFill>
              <a:latin typeface="Calibri" panose="020F0502020204030204" pitchFamily="34" charset="0"/>
              <a:cs typeface="Calibri" panose="020F0502020204030204" pitchFamily="34" charset="0"/>
            </a:endParaRPr>
          </a:p>
          <a:p>
            <a:pPr marL="0" lvl="1" indent="0">
              <a:buNone/>
            </a:pPr>
            <a:r>
              <a:rPr lang="en-US" dirty="0">
                <a:solidFill>
                  <a:srgbClr val="FFD343"/>
                </a:solidFill>
                <a:latin typeface="Calibri" panose="020F0502020204030204" pitchFamily="34" charset="0"/>
                <a:cs typeface="Calibri" panose="020F0502020204030204" pitchFamily="34" charset="0"/>
              </a:rPr>
              <a:t>                                     Break </a:t>
            </a:r>
            <a:r>
              <a:rPr lang="en-US" dirty="0">
                <a:solidFill>
                  <a:schemeClr val="bg1"/>
                </a:solidFill>
                <a:latin typeface="Calibri" panose="020F0502020204030204" pitchFamily="34" charset="0"/>
                <a:cs typeface="Calibri" panose="020F0502020204030204" pitchFamily="34" charset="0"/>
              </a:rPr>
              <a:t>&amp;</a:t>
            </a:r>
            <a:r>
              <a:rPr lang="en-US" dirty="0">
                <a:solidFill>
                  <a:srgbClr val="FFD343"/>
                </a:solidFill>
                <a:latin typeface="Calibri" panose="020F0502020204030204" pitchFamily="34" charset="0"/>
                <a:cs typeface="Calibri" panose="020F0502020204030204" pitchFamily="34" charset="0"/>
              </a:rPr>
              <a:t> continue</a:t>
            </a:r>
          </a:p>
          <a:p>
            <a:pPr marL="0" lvl="1" indent="0">
              <a:buNone/>
            </a:pPr>
            <a:r>
              <a:rPr lang="en-US" dirty="0">
                <a:solidFill>
                  <a:srgbClr val="FFD343"/>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use break to exit the loop</a:t>
            </a:r>
          </a:p>
          <a:p>
            <a:pPr marL="0" lvl="1" indent="0">
              <a:buNone/>
            </a:pPr>
            <a:r>
              <a:rPr lang="en-US" dirty="0">
                <a:solidFill>
                  <a:schemeClr val="bg1"/>
                </a:solidFill>
                <a:latin typeface="Calibri" panose="020F0502020204030204" pitchFamily="34" charset="0"/>
                <a:cs typeface="Calibri" panose="020F0502020204030204" pitchFamily="34" charset="0"/>
              </a:rPr>
              <a:t>                                     use continue to skip index/iteration</a:t>
            </a:r>
            <a:endParaRPr lang="en-US" dirty="0">
              <a:solidFill>
                <a:srgbClr val="FFD343"/>
              </a:solidFill>
              <a:latin typeface="Calibri" panose="020F0502020204030204" pitchFamily="34" charset="0"/>
              <a:cs typeface="Calibri" panose="020F0502020204030204" pitchFamily="34" charset="0"/>
            </a:endParaRPr>
          </a:p>
          <a:p>
            <a:pPr marL="457200" lvl="1" indent="0">
              <a:buNone/>
            </a:pPr>
            <a:endParaRPr lang="en-US" dirty="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61633FE0-31B2-2C4D-D279-272ACEFDEF99}"/>
              </a:ext>
            </a:extLst>
          </p:cNvPr>
          <p:cNvGrpSpPr/>
          <p:nvPr/>
        </p:nvGrpSpPr>
        <p:grpSpPr>
          <a:xfrm>
            <a:off x="1284050" y="2698104"/>
            <a:ext cx="6234841" cy="1461791"/>
            <a:chOff x="1141412" y="2734750"/>
            <a:chExt cx="6893046" cy="1924978"/>
          </a:xfrm>
        </p:grpSpPr>
        <p:pic>
          <p:nvPicPr>
            <p:cNvPr id="5" name="Picture 4">
              <a:extLst>
                <a:ext uri="{FF2B5EF4-FFF2-40B4-BE49-F238E27FC236}">
                  <a16:creationId xmlns:a16="http://schemas.microsoft.com/office/drawing/2014/main" id="{5A859BF2-C263-21F7-F425-8A40FB4B927C}"/>
                </a:ext>
              </a:extLst>
            </p:cNvPr>
            <p:cNvPicPr>
              <a:picLocks noChangeAspect="1"/>
            </p:cNvPicPr>
            <p:nvPr/>
          </p:nvPicPr>
          <p:blipFill>
            <a:blip r:embed="rId2"/>
            <a:stretch>
              <a:fillRect/>
            </a:stretch>
          </p:blipFill>
          <p:spPr>
            <a:xfrm>
              <a:off x="1141412" y="2734750"/>
              <a:ext cx="3725462" cy="1924978"/>
            </a:xfrm>
            <a:prstGeom prst="rect">
              <a:avLst/>
            </a:prstGeom>
          </p:spPr>
        </p:pic>
        <p:pic>
          <p:nvPicPr>
            <p:cNvPr id="7" name="Picture 6">
              <a:extLst>
                <a:ext uri="{FF2B5EF4-FFF2-40B4-BE49-F238E27FC236}">
                  <a16:creationId xmlns:a16="http://schemas.microsoft.com/office/drawing/2014/main" id="{9883BCDC-80CF-8FFC-33C5-B5563DB6954C}"/>
                </a:ext>
              </a:extLst>
            </p:cNvPr>
            <p:cNvPicPr>
              <a:picLocks noChangeAspect="1"/>
            </p:cNvPicPr>
            <p:nvPr/>
          </p:nvPicPr>
          <p:blipFill>
            <a:blip r:embed="rId3"/>
            <a:stretch>
              <a:fillRect/>
            </a:stretch>
          </p:blipFill>
          <p:spPr>
            <a:xfrm>
              <a:off x="5862570" y="3697239"/>
              <a:ext cx="2171888" cy="952583"/>
            </a:xfrm>
            <a:prstGeom prst="rect">
              <a:avLst/>
            </a:prstGeom>
          </p:spPr>
        </p:pic>
        <p:sp>
          <p:nvSpPr>
            <p:cNvPr id="8" name="TextBox 7">
              <a:extLst>
                <a:ext uri="{FF2B5EF4-FFF2-40B4-BE49-F238E27FC236}">
                  <a16:creationId xmlns:a16="http://schemas.microsoft.com/office/drawing/2014/main" id="{6DA74E55-F525-3BD9-0150-F09BA04E9710}"/>
                </a:ext>
              </a:extLst>
            </p:cNvPr>
            <p:cNvSpPr txBox="1"/>
            <p:nvPr/>
          </p:nvSpPr>
          <p:spPr>
            <a:xfrm>
              <a:off x="4930949" y="3512573"/>
              <a:ext cx="867545" cy="369332"/>
            </a:xfrm>
            <a:prstGeom prst="rect">
              <a:avLst/>
            </a:prstGeom>
            <a:noFill/>
          </p:spPr>
          <p:txBody>
            <a:bodyPr wrap="none" rtlCol="0">
              <a:spAutoFit/>
            </a:bodyPr>
            <a:lstStyle/>
            <a:p>
              <a:r>
                <a:rPr lang="en-US" dirty="0"/>
                <a:t>Output:</a:t>
              </a:r>
            </a:p>
          </p:txBody>
        </p:sp>
      </p:grpSp>
      <p:pic>
        <p:nvPicPr>
          <p:cNvPr id="13" name="Picture 12">
            <a:extLst>
              <a:ext uri="{FF2B5EF4-FFF2-40B4-BE49-F238E27FC236}">
                <a16:creationId xmlns:a16="http://schemas.microsoft.com/office/drawing/2014/main" id="{933816B9-1697-7028-691E-8CECA7C9339B}"/>
              </a:ext>
            </a:extLst>
          </p:cNvPr>
          <p:cNvPicPr>
            <a:picLocks noChangeAspect="1"/>
          </p:cNvPicPr>
          <p:nvPr/>
        </p:nvPicPr>
        <p:blipFill>
          <a:blip r:embed="rId4"/>
          <a:stretch>
            <a:fillRect/>
          </a:stretch>
        </p:blipFill>
        <p:spPr>
          <a:xfrm>
            <a:off x="1284050" y="4385566"/>
            <a:ext cx="1958510" cy="1806097"/>
          </a:xfrm>
          <a:prstGeom prst="rect">
            <a:avLst/>
          </a:prstGeom>
        </p:spPr>
      </p:pic>
      <p:pic>
        <p:nvPicPr>
          <p:cNvPr id="15" name="Picture 14">
            <a:extLst>
              <a:ext uri="{FF2B5EF4-FFF2-40B4-BE49-F238E27FC236}">
                <a16:creationId xmlns:a16="http://schemas.microsoft.com/office/drawing/2014/main" id="{22804E0F-BA3A-C933-A0E5-341E5C140975}"/>
              </a:ext>
            </a:extLst>
          </p:cNvPr>
          <p:cNvPicPr>
            <a:picLocks noChangeAspect="1"/>
          </p:cNvPicPr>
          <p:nvPr/>
        </p:nvPicPr>
        <p:blipFill rotWithShape="1">
          <a:blip r:embed="rId5"/>
          <a:srcRect t="20216"/>
          <a:stretch/>
        </p:blipFill>
        <p:spPr>
          <a:xfrm>
            <a:off x="4458015" y="6021421"/>
            <a:ext cx="1607959" cy="170242"/>
          </a:xfrm>
          <a:prstGeom prst="rect">
            <a:avLst/>
          </a:prstGeom>
        </p:spPr>
      </p:pic>
      <p:sp>
        <p:nvSpPr>
          <p:cNvPr id="16" name="TextBox 15">
            <a:extLst>
              <a:ext uri="{FF2B5EF4-FFF2-40B4-BE49-F238E27FC236}">
                <a16:creationId xmlns:a16="http://schemas.microsoft.com/office/drawing/2014/main" id="{9FC10728-292D-0087-C0AD-0AE10F35B397}"/>
              </a:ext>
            </a:extLst>
          </p:cNvPr>
          <p:cNvSpPr txBox="1"/>
          <p:nvPr/>
        </p:nvSpPr>
        <p:spPr>
          <a:xfrm>
            <a:off x="3385198" y="5925790"/>
            <a:ext cx="784705" cy="280464"/>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2853680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79B24-895D-D4A8-21AF-5F41392FE0EA}"/>
              </a:ext>
            </a:extLst>
          </p:cNvPr>
          <p:cNvSpPr>
            <a:spLocks noGrp="1"/>
          </p:cNvSpPr>
          <p:nvPr>
            <p:ph type="title"/>
          </p:nvPr>
        </p:nvSpPr>
        <p:spPr/>
        <p:txBody>
          <a:bodyPr/>
          <a:lstStyle/>
          <a:p>
            <a:r>
              <a:rPr lang="en-US" altLang="en-US" dirty="0">
                <a:latin typeface="Cambria" panose="02040503050406030204" pitchFamily="18" charset="0"/>
                <a:ea typeface="Cambria" panose="02040503050406030204" pitchFamily="18" charset="0"/>
              </a:rPr>
              <a:t>Control flow: for</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C9AA9578-8F72-183D-50E3-A5784EEE3CDF}"/>
              </a:ext>
            </a:extLst>
          </p:cNvPr>
          <p:cNvSpPr>
            <a:spLocks noGrp="1"/>
          </p:cNvSpPr>
          <p:nvPr>
            <p:ph idx="1"/>
          </p:nvPr>
        </p:nvSpPr>
        <p:spPr/>
        <p:txBody>
          <a:bodyPr>
            <a:normAutofit lnSpcReduction="10000"/>
          </a:bodyPr>
          <a:lstStyle/>
          <a:p>
            <a:pPr marL="0" indent="0">
              <a:buNone/>
            </a:pPr>
            <a:r>
              <a:rPr lang="en-US" dirty="0">
                <a:latin typeface="Calibri" panose="020F0502020204030204" pitchFamily="34" charset="0"/>
                <a:cs typeface="Calibri" panose="020F0502020204030204" pitchFamily="34" charset="0"/>
              </a:rPr>
              <a:t>For VariableName in Sequence:</a:t>
            </a:r>
          </a:p>
          <a:p>
            <a:pPr marL="0" indent="0">
              <a:buNone/>
            </a:pPr>
            <a:r>
              <a:rPr lang="en-US"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Body(statement)</a:t>
            </a: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For is used to write definite loops in python (number of iteration is determined before the start of the loop)</a:t>
            </a:r>
          </a:p>
          <a:p>
            <a:pPr marL="0" indent="0">
              <a:buNone/>
            </a:pPr>
            <a:r>
              <a:rPr lang="en-US" dirty="0">
                <a:solidFill>
                  <a:schemeClr val="bg1"/>
                </a:solidFill>
                <a:latin typeface="Calibri" panose="020F0502020204030204" pitchFamily="34" charset="0"/>
                <a:cs typeface="Calibri" panose="020F0502020204030204" pitchFamily="34" charset="0"/>
              </a:rPr>
              <a:t>-VariableName is the loops index</a:t>
            </a:r>
          </a:p>
          <a:p>
            <a:pPr marL="0" indent="0">
              <a:buNone/>
            </a:pPr>
            <a:r>
              <a:rPr lang="en-US" dirty="0">
                <a:solidFill>
                  <a:schemeClr val="bg1"/>
                </a:solidFill>
                <a:latin typeface="Calibri" panose="020F0502020204030204" pitchFamily="34" charset="0"/>
                <a:cs typeface="Calibri" panose="020F0502020204030204" pitchFamily="34" charset="0"/>
              </a:rPr>
              <a:t>-Sequence is list of values(string, list,…)</a:t>
            </a:r>
          </a:p>
          <a:p>
            <a:pPr marL="0" indent="0">
              <a:buNone/>
            </a:pPr>
            <a:r>
              <a:rPr lang="en-US" dirty="0">
                <a:solidFill>
                  <a:schemeClr val="bg1"/>
                </a:solidFill>
                <a:latin typeface="Calibri" panose="020F0502020204030204" pitchFamily="34" charset="0"/>
                <a:cs typeface="Calibri" panose="020F0502020204030204" pitchFamily="34" charset="0"/>
              </a:rPr>
              <a:t>-range(n) </a:t>
            </a:r>
          </a:p>
        </p:txBody>
      </p:sp>
    </p:spTree>
    <p:extLst>
      <p:ext uri="{BB962C8B-B14F-4D97-AF65-F5344CB8AC3E}">
        <p14:creationId xmlns:p14="http://schemas.microsoft.com/office/powerpoint/2010/main" val="1024893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A2B6-8B6D-E6D3-1A21-E00078A0E181}"/>
              </a:ext>
            </a:extLst>
          </p:cNvPr>
          <p:cNvSpPr>
            <a:spLocks noGrp="1"/>
          </p:cNvSpPr>
          <p:nvPr>
            <p:ph type="title"/>
          </p:nvPr>
        </p:nvSpPr>
        <p:spPr/>
        <p:txBody>
          <a:bodyPr/>
          <a:lstStyle/>
          <a:p>
            <a:r>
              <a:rPr lang="en-US" altLang="en-US" dirty="0">
                <a:latin typeface="Cambria" panose="02040503050406030204" pitchFamily="18" charset="0"/>
                <a:ea typeface="Cambria" panose="02040503050406030204" pitchFamily="18" charset="0"/>
              </a:rPr>
              <a:t>for</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A5E3139A-D435-FFE9-5B61-A98F5E11384A}"/>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Iteration</a:t>
            </a:r>
          </a:p>
          <a:p>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E68E85C-E1ED-0211-51A0-9CBAC07B2D99}"/>
              </a:ext>
            </a:extLst>
          </p:cNvPr>
          <p:cNvPicPr>
            <a:picLocks noChangeAspect="1"/>
          </p:cNvPicPr>
          <p:nvPr/>
        </p:nvPicPr>
        <p:blipFill>
          <a:blip r:embed="rId2"/>
          <a:stretch>
            <a:fillRect/>
          </a:stretch>
        </p:blipFill>
        <p:spPr>
          <a:xfrm>
            <a:off x="1141412" y="2888676"/>
            <a:ext cx="2898135" cy="2295323"/>
          </a:xfrm>
          <a:prstGeom prst="rect">
            <a:avLst/>
          </a:prstGeom>
        </p:spPr>
      </p:pic>
      <p:pic>
        <p:nvPicPr>
          <p:cNvPr id="7" name="Picture 6">
            <a:extLst>
              <a:ext uri="{FF2B5EF4-FFF2-40B4-BE49-F238E27FC236}">
                <a16:creationId xmlns:a16="http://schemas.microsoft.com/office/drawing/2014/main" id="{826A0ED4-1ED6-62B7-E0A6-1A19DD6774EE}"/>
              </a:ext>
            </a:extLst>
          </p:cNvPr>
          <p:cNvPicPr>
            <a:picLocks noChangeAspect="1"/>
          </p:cNvPicPr>
          <p:nvPr/>
        </p:nvPicPr>
        <p:blipFill>
          <a:blip r:embed="rId3"/>
          <a:stretch>
            <a:fillRect/>
          </a:stretch>
        </p:blipFill>
        <p:spPr>
          <a:xfrm>
            <a:off x="5253930" y="3825631"/>
            <a:ext cx="1086695" cy="1358368"/>
          </a:xfrm>
          <a:prstGeom prst="rect">
            <a:avLst/>
          </a:prstGeom>
        </p:spPr>
      </p:pic>
      <p:sp>
        <p:nvSpPr>
          <p:cNvPr id="8" name="TextBox 7">
            <a:extLst>
              <a:ext uri="{FF2B5EF4-FFF2-40B4-BE49-F238E27FC236}">
                <a16:creationId xmlns:a16="http://schemas.microsoft.com/office/drawing/2014/main" id="{82516E28-79BC-1877-AE18-02E0298088BF}"/>
              </a:ext>
            </a:extLst>
          </p:cNvPr>
          <p:cNvSpPr txBox="1"/>
          <p:nvPr/>
        </p:nvSpPr>
        <p:spPr>
          <a:xfrm>
            <a:off x="4212966" y="3731104"/>
            <a:ext cx="867545" cy="305233"/>
          </a:xfrm>
          <a:prstGeom prst="rect">
            <a:avLst/>
          </a:prstGeom>
          <a:noFill/>
        </p:spPr>
        <p:txBody>
          <a:bodyPr wrap="none" rtlCol="0">
            <a:spAutoFit/>
          </a:bodyPr>
          <a:lstStyle/>
          <a:p>
            <a:r>
              <a:rPr lang="en-US" dirty="0"/>
              <a:t>Output:</a:t>
            </a:r>
          </a:p>
        </p:txBody>
      </p:sp>
      <p:pic>
        <p:nvPicPr>
          <p:cNvPr id="10" name="Picture 9">
            <a:extLst>
              <a:ext uri="{FF2B5EF4-FFF2-40B4-BE49-F238E27FC236}">
                <a16:creationId xmlns:a16="http://schemas.microsoft.com/office/drawing/2014/main" id="{1BA316F5-FD11-B0C3-F5C6-4C1CDAFF255E}"/>
              </a:ext>
            </a:extLst>
          </p:cNvPr>
          <p:cNvPicPr>
            <a:picLocks noChangeAspect="1"/>
          </p:cNvPicPr>
          <p:nvPr/>
        </p:nvPicPr>
        <p:blipFill>
          <a:blip r:embed="rId4"/>
          <a:stretch>
            <a:fillRect/>
          </a:stretch>
        </p:blipFill>
        <p:spPr>
          <a:xfrm>
            <a:off x="6947370" y="2538643"/>
            <a:ext cx="2507197" cy="937341"/>
          </a:xfrm>
          <a:prstGeom prst="rect">
            <a:avLst/>
          </a:prstGeom>
        </p:spPr>
      </p:pic>
      <p:sp>
        <p:nvSpPr>
          <p:cNvPr id="13" name="TextBox 12">
            <a:extLst>
              <a:ext uri="{FF2B5EF4-FFF2-40B4-BE49-F238E27FC236}">
                <a16:creationId xmlns:a16="http://schemas.microsoft.com/office/drawing/2014/main" id="{323BD345-2C15-A279-9778-0EAFFACAE4E2}"/>
              </a:ext>
            </a:extLst>
          </p:cNvPr>
          <p:cNvSpPr txBox="1"/>
          <p:nvPr/>
        </p:nvSpPr>
        <p:spPr>
          <a:xfrm>
            <a:off x="1012762" y="5725470"/>
            <a:ext cx="849533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-else block executes when loop finishes NOT if the loop is stopped by a break statement  </a:t>
            </a:r>
          </a:p>
        </p:txBody>
      </p:sp>
      <p:sp>
        <p:nvSpPr>
          <p:cNvPr id="17" name="TextBox 16">
            <a:extLst>
              <a:ext uri="{FF2B5EF4-FFF2-40B4-BE49-F238E27FC236}">
                <a16:creationId xmlns:a16="http://schemas.microsoft.com/office/drawing/2014/main" id="{50471ACD-5434-3D18-4CD7-8952208C4645}"/>
              </a:ext>
            </a:extLst>
          </p:cNvPr>
          <p:cNvSpPr txBox="1"/>
          <p:nvPr/>
        </p:nvSpPr>
        <p:spPr>
          <a:xfrm>
            <a:off x="6835140" y="2201578"/>
            <a:ext cx="543739" cy="369332"/>
          </a:xfrm>
          <a:prstGeom prst="rect">
            <a:avLst/>
          </a:prstGeom>
          <a:noFill/>
        </p:spPr>
        <p:txBody>
          <a:bodyPr wrap="none" rtlCol="0">
            <a:spAutoFit/>
          </a:bodyPr>
          <a:lstStyle/>
          <a:p>
            <a:r>
              <a:rPr lang="en-US" dirty="0"/>
              <a:t>else</a:t>
            </a:r>
          </a:p>
        </p:txBody>
      </p:sp>
      <p:pic>
        <p:nvPicPr>
          <p:cNvPr id="19" name="Picture 18">
            <a:extLst>
              <a:ext uri="{FF2B5EF4-FFF2-40B4-BE49-F238E27FC236}">
                <a16:creationId xmlns:a16="http://schemas.microsoft.com/office/drawing/2014/main" id="{E2DC84B8-B664-FF44-7CA3-579755C8F256}"/>
              </a:ext>
            </a:extLst>
          </p:cNvPr>
          <p:cNvPicPr>
            <a:picLocks noChangeAspect="1"/>
          </p:cNvPicPr>
          <p:nvPr/>
        </p:nvPicPr>
        <p:blipFill>
          <a:blip r:embed="rId5"/>
          <a:stretch>
            <a:fillRect/>
          </a:stretch>
        </p:blipFill>
        <p:spPr>
          <a:xfrm>
            <a:off x="9454567" y="2538643"/>
            <a:ext cx="1432684" cy="937341"/>
          </a:xfrm>
          <a:prstGeom prst="rect">
            <a:avLst/>
          </a:prstGeom>
        </p:spPr>
      </p:pic>
    </p:spTree>
    <p:extLst>
      <p:ext uri="{BB962C8B-B14F-4D97-AF65-F5344CB8AC3E}">
        <p14:creationId xmlns:p14="http://schemas.microsoft.com/office/powerpoint/2010/main" val="1493218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003A-1EEF-3DBB-324B-2E2BAA18855A}"/>
              </a:ext>
            </a:extLst>
          </p:cNvPr>
          <p:cNvSpPr>
            <a:spLocks noGrp="1"/>
          </p:cNvSpPr>
          <p:nvPr>
            <p:ph type="title"/>
          </p:nvPr>
        </p:nvSpPr>
        <p:spPr>
          <a:xfrm>
            <a:off x="1141413" y="618518"/>
            <a:ext cx="9905998" cy="1478570"/>
          </a:xfrm>
        </p:spPr>
        <p:txBody>
          <a:bodyPr anchor="ctr">
            <a:normAutofit/>
          </a:bodyPr>
          <a:lstStyle/>
          <a:p>
            <a:r>
              <a:rPr lang="en-US" dirty="0">
                <a:latin typeface="Cambria" panose="02040503050406030204" pitchFamily="18" charset="0"/>
                <a:ea typeface="Cambria" panose="02040503050406030204" pitchFamily="18" charset="0"/>
              </a:rPr>
              <a:t>range</a:t>
            </a:r>
          </a:p>
        </p:txBody>
      </p:sp>
      <p:pic>
        <p:nvPicPr>
          <p:cNvPr id="5" name="Picture 4">
            <a:extLst>
              <a:ext uri="{FF2B5EF4-FFF2-40B4-BE49-F238E27FC236}">
                <a16:creationId xmlns:a16="http://schemas.microsoft.com/office/drawing/2014/main" id="{7AD533DD-6956-44C0-34A1-F4522E2E5374}"/>
              </a:ext>
            </a:extLst>
          </p:cNvPr>
          <p:cNvPicPr>
            <a:picLocks noChangeAspect="1"/>
          </p:cNvPicPr>
          <p:nvPr/>
        </p:nvPicPr>
        <p:blipFill>
          <a:blip r:embed="rId2"/>
          <a:stretch>
            <a:fillRect/>
          </a:stretch>
        </p:blipFill>
        <p:spPr>
          <a:xfrm>
            <a:off x="6094412" y="765641"/>
            <a:ext cx="4553631" cy="3541714"/>
          </a:xfrm>
          <a:prstGeom prst="rect">
            <a:avLst/>
          </a:prstGeom>
          <a:noFill/>
        </p:spPr>
      </p:pic>
      <p:sp>
        <p:nvSpPr>
          <p:cNvPr id="3" name="Content Placeholder 2">
            <a:extLst>
              <a:ext uri="{FF2B5EF4-FFF2-40B4-BE49-F238E27FC236}">
                <a16:creationId xmlns:a16="http://schemas.microsoft.com/office/drawing/2014/main" id="{C61796BA-E007-C300-179A-A6AFDDF2DD17}"/>
              </a:ext>
            </a:extLst>
          </p:cNvPr>
          <p:cNvSpPr>
            <a:spLocks noGrp="1"/>
          </p:cNvSpPr>
          <p:nvPr>
            <p:ph sz="half" idx="2"/>
          </p:nvPr>
        </p:nvSpPr>
        <p:spPr>
          <a:xfrm>
            <a:off x="1141413" y="1857022"/>
            <a:ext cx="4875211" cy="3541714"/>
          </a:xfrm>
        </p:spPr>
        <p:txBody>
          <a:bodyPr>
            <a:normAutofit/>
          </a:bodyPr>
          <a:lstStyle/>
          <a:p>
            <a:r>
              <a:rPr lang="en-US" dirty="0">
                <a:latin typeface="Calibri" panose="020F0502020204030204" pitchFamily="34" charset="0"/>
                <a:cs typeface="Calibri" panose="020F0502020204030204" pitchFamily="34" charset="0"/>
              </a:rPr>
              <a:t>range(start, end, step)</a:t>
            </a:r>
          </a:p>
          <a:p>
            <a:pPr marL="0" indent="0">
              <a:buNone/>
            </a:pPr>
            <a:r>
              <a:rPr lang="en-US" dirty="0">
                <a:solidFill>
                  <a:schemeClr val="bg1"/>
                </a:solidFill>
                <a:latin typeface="Calibri" panose="020F0502020204030204" pitchFamily="34" charset="0"/>
                <a:cs typeface="Calibri" panose="020F0502020204030204" pitchFamily="34" charset="0"/>
              </a:rPr>
              <a:t>-doesn’t include the end</a:t>
            </a:r>
          </a:p>
          <a:p>
            <a:pPr marL="0" indent="0">
              <a:buNone/>
            </a:pPr>
            <a:r>
              <a:rPr lang="en-US" dirty="0">
                <a:solidFill>
                  <a:schemeClr val="bg1"/>
                </a:solidFill>
                <a:latin typeface="Calibri" panose="020F0502020204030204" pitchFamily="34" charset="0"/>
                <a:cs typeface="Calibri" panose="020F0502020204030204" pitchFamily="34" charset="0"/>
              </a:rPr>
              <a:t>-if start not specified starts from 0</a:t>
            </a:r>
          </a:p>
          <a:p>
            <a:pPr marL="0" indent="0">
              <a:buNone/>
            </a:pPr>
            <a:r>
              <a:rPr lang="en-US" dirty="0">
                <a:solidFill>
                  <a:schemeClr val="bg1"/>
                </a:solidFill>
                <a:latin typeface="Calibri" panose="020F0502020204030204" pitchFamily="34" charset="0"/>
                <a:cs typeface="Calibri" panose="020F0502020204030204" pitchFamily="34" charset="0"/>
              </a:rPr>
              <a:t>-If step not specified increments by 1</a:t>
            </a:r>
          </a:p>
        </p:txBody>
      </p:sp>
      <p:pic>
        <p:nvPicPr>
          <p:cNvPr id="7" name="Picture 6">
            <a:extLst>
              <a:ext uri="{FF2B5EF4-FFF2-40B4-BE49-F238E27FC236}">
                <a16:creationId xmlns:a16="http://schemas.microsoft.com/office/drawing/2014/main" id="{81AE86A7-D60D-DFA9-C6F5-225412F6F6ED}"/>
              </a:ext>
            </a:extLst>
          </p:cNvPr>
          <p:cNvPicPr>
            <a:picLocks noChangeAspect="1"/>
          </p:cNvPicPr>
          <p:nvPr/>
        </p:nvPicPr>
        <p:blipFill>
          <a:blip r:embed="rId3"/>
          <a:stretch>
            <a:fillRect/>
          </a:stretch>
        </p:blipFill>
        <p:spPr>
          <a:xfrm>
            <a:off x="7169288" y="4913702"/>
            <a:ext cx="3478755" cy="1178657"/>
          </a:xfrm>
          <a:prstGeom prst="rect">
            <a:avLst/>
          </a:prstGeom>
        </p:spPr>
      </p:pic>
      <p:sp>
        <p:nvSpPr>
          <p:cNvPr id="8" name="TextBox 7">
            <a:extLst>
              <a:ext uri="{FF2B5EF4-FFF2-40B4-BE49-F238E27FC236}">
                <a16:creationId xmlns:a16="http://schemas.microsoft.com/office/drawing/2014/main" id="{67F195C7-248D-0D44-EC78-F7E1F45601A8}"/>
              </a:ext>
            </a:extLst>
          </p:cNvPr>
          <p:cNvSpPr txBox="1"/>
          <p:nvPr/>
        </p:nvSpPr>
        <p:spPr>
          <a:xfrm>
            <a:off x="6094412" y="4544370"/>
            <a:ext cx="1074876"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Output:</a:t>
            </a:r>
          </a:p>
        </p:txBody>
      </p:sp>
    </p:spTree>
    <p:extLst>
      <p:ext uri="{BB962C8B-B14F-4D97-AF65-F5344CB8AC3E}">
        <p14:creationId xmlns:p14="http://schemas.microsoft.com/office/powerpoint/2010/main" val="2519786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47DC-0C49-4976-4ABB-D5E6334C605D}"/>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Continue &amp; break</a:t>
            </a:r>
          </a:p>
        </p:txBody>
      </p:sp>
      <p:sp>
        <p:nvSpPr>
          <p:cNvPr id="3" name="Content Placeholder 2">
            <a:extLst>
              <a:ext uri="{FF2B5EF4-FFF2-40B4-BE49-F238E27FC236}">
                <a16:creationId xmlns:a16="http://schemas.microsoft.com/office/drawing/2014/main" id="{928F4C23-E31A-67D5-010C-BD39A1AA42B0}"/>
              </a:ext>
            </a:extLst>
          </p:cNvPr>
          <p:cNvSpPr>
            <a:spLocks noGrp="1"/>
          </p:cNvSpPr>
          <p:nvPr>
            <p:ph idx="1"/>
          </p:nvPr>
        </p:nvSpPr>
        <p:spPr/>
        <p:txBody>
          <a:bodyPr/>
          <a:lstStyle/>
          <a:p>
            <a:pPr marL="0" indent="0">
              <a:buNone/>
            </a:pPr>
            <a:r>
              <a:rPr lang="en-US" dirty="0">
                <a:solidFill>
                  <a:schemeClr val="bg1"/>
                </a:solidFill>
                <a:latin typeface="Calibri" panose="020F0502020204030204" pitchFamily="34" charset="0"/>
                <a:cs typeface="Calibri" panose="020F0502020204030204" pitchFamily="34" charset="0"/>
              </a:rPr>
              <a:t>-use break to end a loop</a:t>
            </a:r>
          </a:p>
          <a:p>
            <a:pPr marL="0" indent="0">
              <a:buNone/>
            </a:pPr>
            <a:r>
              <a:rPr lang="en-US" dirty="0">
                <a:solidFill>
                  <a:schemeClr val="bg1"/>
                </a:solidFill>
                <a:latin typeface="Calibri" panose="020F0502020204030204" pitchFamily="34" charset="0"/>
                <a:cs typeface="Calibri" panose="020F0502020204030204" pitchFamily="34" charset="0"/>
              </a:rPr>
              <a:t>-use continue to stop the current iteration and go to the next one</a:t>
            </a:r>
          </a:p>
          <a:p>
            <a:pPr lvl="1"/>
            <a:endParaRPr lang="en-US" dirty="0">
              <a:solidFill>
                <a:schemeClr val="bg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9872481-E21E-35CF-67D5-9D3AD87A2D9C}"/>
              </a:ext>
            </a:extLst>
          </p:cNvPr>
          <p:cNvPicPr>
            <a:picLocks noChangeAspect="1"/>
          </p:cNvPicPr>
          <p:nvPr/>
        </p:nvPicPr>
        <p:blipFill>
          <a:blip r:embed="rId2"/>
          <a:stretch>
            <a:fillRect/>
          </a:stretch>
        </p:blipFill>
        <p:spPr>
          <a:xfrm>
            <a:off x="1524298" y="3636183"/>
            <a:ext cx="2708822" cy="2155018"/>
          </a:xfrm>
          <a:prstGeom prst="rect">
            <a:avLst/>
          </a:prstGeom>
        </p:spPr>
      </p:pic>
      <p:pic>
        <p:nvPicPr>
          <p:cNvPr id="9" name="Picture 8">
            <a:extLst>
              <a:ext uri="{FF2B5EF4-FFF2-40B4-BE49-F238E27FC236}">
                <a16:creationId xmlns:a16="http://schemas.microsoft.com/office/drawing/2014/main" id="{2CA6B959-2B2A-4396-8C1E-8A9027F6E9BD}"/>
              </a:ext>
            </a:extLst>
          </p:cNvPr>
          <p:cNvPicPr>
            <a:picLocks noChangeAspect="1"/>
          </p:cNvPicPr>
          <p:nvPr/>
        </p:nvPicPr>
        <p:blipFill>
          <a:blip r:embed="rId3"/>
          <a:stretch>
            <a:fillRect/>
          </a:stretch>
        </p:blipFill>
        <p:spPr>
          <a:xfrm>
            <a:off x="5266785" y="4427103"/>
            <a:ext cx="1082134" cy="1364098"/>
          </a:xfrm>
          <a:prstGeom prst="rect">
            <a:avLst/>
          </a:prstGeom>
        </p:spPr>
      </p:pic>
      <p:sp>
        <p:nvSpPr>
          <p:cNvPr id="10" name="TextBox 9">
            <a:extLst>
              <a:ext uri="{FF2B5EF4-FFF2-40B4-BE49-F238E27FC236}">
                <a16:creationId xmlns:a16="http://schemas.microsoft.com/office/drawing/2014/main" id="{381074DD-DDF7-EBF9-7421-07340931723B}"/>
              </a:ext>
            </a:extLst>
          </p:cNvPr>
          <p:cNvSpPr txBox="1"/>
          <p:nvPr/>
        </p:nvSpPr>
        <p:spPr>
          <a:xfrm>
            <a:off x="4316180" y="4242437"/>
            <a:ext cx="867545"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990938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A7EC-F2FB-2431-6838-9F0D154E6648}"/>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Examples</a:t>
            </a:r>
          </a:p>
        </p:txBody>
      </p:sp>
      <p:sp>
        <p:nvSpPr>
          <p:cNvPr id="3" name="Content Placeholder 2">
            <a:extLst>
              <a:ext uri="{FF2B5EF4-FFF2-40B4-BE49-F238E27FC236}">
                <a16:creationId xmlns:a16="http://schemas.microsoft.com/office/drawing/2014/main" id="{4B6C44A9-888F-CB98-6518-D5AD41C2792C}"/>
              </a:ext>
            </a:extLst>
          </p:cNvPr>
          <p:cNvSpPr>
            <a:spLocks noGrp="1"/>
          </p:cNvSpPr>
          <p:nvPr>
            <p:ph idx="1"/>
          </p:nvPr>
        </p:nvSpPr>
        <p:spPr/>
        <p:txBody>
          <a:bodyPr/>
          <a:lstStyle/>
          <a:p>
            <a:r>
              <a:rPr lang="en-US" dirty="0"/>
              <a:t>Sum/Average of a series of numbers</a:t>
            </a:r>
          </a:p>
          <a:p>
            <a:r>
              <a:rPr lang="en-US" dirty="0"/>
              <a:t>Odd/even sequence</a:t>
            </a:r>
          </a:p>
          <a:p>
            <a:r>
              <a:rPr lang="en-US" dirty="0"/>
              <a:t>Fibonacci sequence</a:t>
            </a:r>
          </a:p>
          <a:p>
            <a:r>
              <a:rPr lang="en-US" dirty="0"/>
              <a:t>Rectangle of stars</a:t>
            </a:r>
          </a:p>
        </p:txBody>
      </p:sp>
    </p:spTree>
    <p:extLst>
      <p:ext uri="{BB962C8B-B14F-4D97-AF65-F5344CB8AC3E}">
        <p14:creationId xmlns:p14="http://schemas.microsoft.com/office/powerpoint/2010/main" val="62859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D3C0-6F93-38AE-7792-04848FE0FD7B}"/>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INSTALLATION</a:t>
            </a:r>
          </a:p>
        </p:txBody>
      </p:sp>
      <p:pic>
        <p:nvPicPr>
          <p:cNvPr id="9" name="Picture 8">
            <a:extLst>
              <a:ext uri="{FF2B5EF4-FFF2-40B4-BE49-F238E27FC236}">
                <a16:creationId xmlns:a16="http://schemas.microsoft.com/office/drawing/2014/main" id="{899A2541-01AA-8164-2DEF-681A3A19B5B7}"/>
              </a:ext>
            </a:extLst>
          </p:cNvPr>
          <p:cNvPicPr>
            <a:picLocks noChangeAspect="1"/>
          </p:cNvPicPr>
          <p:nvPr/>
        </p:nvPicPr>
        <p:blipFill>
          <a:blip r:embed="rId2"/>
          <a:stretch>
            <a:fillRect/>
          </a:stretch>
        </p:blipFill>
        <p:spPr>
          <a:xfrm>
            <a:off x="1260946" y="3429000"/>
            <a:ext cx="2446232" cy="563929"/>
          </a:xfrm>
          <a:prstGeom prst="rect">
            <a:avLst/>
          </a:prstGeom>
        </p:spPr>
      </p:pic>
      <p:pic>
        <p:nvPicPr>
          <p:cNvPr id="11" name="Picture 10">
            <a:extLst>
              <a:ext uri="{FF2B5EF4-FFF2-40B4-BE49-F238E27FC236}">
                <a16:creationId xmlns:a16="http://schemas.microsoft.com/office/drawing/2014/main" id="{409C039B-783D-EBE2-71CB-FB1590905494}"/>
              </a:ext>
            </a:extLst>
          </p:cNvPr>
          <p:cNvPicPr>
            <a:picLocks noChangeAspect="1"/>
          </p:cNvPicPr>
          <p:nvPr/>
        </p:nvPicPr>
        <p:blipFill>
          <a:blip r:embed="rId3"/>
          <a:stretch>
            <a:fillRect/>
          </a:stretch>
        </p:blipFill>
        <p:spPr>
          <a:xfrm>
            <a:off x="7066366" y="1125499"/>
            <a:ext cx="3899583" cy="971589"/>
          </a:xfrm>
          <a:prstGeom prst="rect">
            <a:avLst/>
          </a:prstGeom>
        </p:spPr>
      </p:pic>
      <p:pic>
        <p:nvPicPr>
          <p:cNvPr id="15" name="Picture 14">
            <a:extLst>
              <a:ext uri="{FF2B5EF4-FFF2-40B4-BE49-F238E27FC236}">
                <a16:creationId xmlns:a16="http://schemas.microsoft.com/office/drawing/2014/main" id="{363B925F-A97C-39F3-5F90-097F51D1FF8C}"/>
              </a:ext>
            </a:extLst>
          </p:cNvPr>
          <p:cNvPicPr>
            <a:picLocks noChangeAspect="1"/>
          </p:cNvPicPr>
          <p:nvPr/>
        </p:nvPicPr>
        <p:blipFill>
          <a:blip r:embed="rId4"/>
          <a:stretch>
            <a:fillRect/>
          </a:stretch>
        </p:blipFill>
        <p:spPr>
          <a:xfrm>
            <a:off x="7066366" y="2290406"/>
            <a:ext cx="3899583" cy="4296343"/>
          </a:xfrm>
          <a:prstGeom prst="rect">
            <a:avLst/>
          </a:prstGeom>
        </p:spPr>
      </p:pic>
      <p:sp>
        <p:nvSpPr>
          <p:cNvPr id="16" name="TextBox 15">
            <a:extLst>
              <a:ext uri="{FF2B5EF4-FFF2-40B4-BE49-F238E27FC236}">
                <a16:creationId xmlns:a16="http://schemas.microsoft.com/office/drawing/2014/main" id="{F4D458BF-838E-B18A-2FCF-3898F6694ADD}"/>
              </a:ext>
            </a:extLst>
          </p:cNvPr>
          <p:cNvSpPr txBox="1"/>
          <p:nvPr/>
        </p:nvSpPr>
        <p:spPr>
          <a:xfrm>
            <a:off x="6755062" y="1423651"/>
            <a:ext cx="311304" cy="369332"/>
          </a:xfrm>
          <a:prstGeom prst="rect">
            <a:avLst/>
          </a:prstGeom>
          <a:noFill/>
        </p:spPr>
        <p:txBody>
          <a:bodyPr wrap="square" rtlCol="0">
            <a:spAutoFit/>
          </a:bodyPr>
          <a:lstStyle/>
          <a:p>
            <a:r>
              <a:rPr lang="en-US" dirty="0">
                <a:solidFill>
                  <a:srgbClr val="FFD343"/>
                </a:solidFill>
              </a:rPr>
              <a:t>1</a:t>
            </a:r>
          </a:p>
        </p:txBody>
      </p:sp>
      <p:sp>
        <p:nvSpPr>
          <p:cNvPr id="17" name="TextBox 16">
            <a:extLst>
              <a:ext uri="{FF2B5EF4-FFF2-40B4-BE49-F238E27FC236}">
                <a16:creationId xmlns:a16="http://schemas.microsoft.com/office/drawing/2014/main" id="{110727E4-6CE9-4711-0F79-17492A62A682}"/>
              </a:ext>
            </a:extLst>
          </p:cNvPr>
          <p:cNvSpPr txBox="1"/>
          <p:nvPr/>
        </p:nvSpPr>
        <p:spPr>
          <a:xfrm>
            <a:off x="10172700" y="2290406"/>
            <a:ext cx="311304" cy="369332"/>
          </a:xfrm>
          <a:prstGeom prst="rect">
            <a:avLst/>
          </a:prstGeom>
          <a:noFill/>
        </p:spPr>
        <p:txBody>
          <a:bodyPr wrap="none" rtlCol="0">
            <a:spAutoFit/>
          </a:bodyPr>
          <a:lstStyle/>
          <a:p>
            <a:r>
              <a:rPr lang="en-US" dirty="0">
                <a:solidFill>
                  <a:srgbClr val="FFD343"/>
                </a:solidFill>
              </a:rPr>
              <a:t>3</a:t>
            </a:r>
          </a:p>
        </p:txBody>
      </p:sp>
      <p:sp>
        <p:nvSpPr>
          <p:cNvPr id="18" name="TextBox 17">
            <a:extLst>
              <a:ext uri="{FF2B5EF4-FFF2-40B4-BE49-F238E27FC236}">
                <a16:creationId xmlns:a16="http://schemas.microsoft.com/office/drawing/2014/main" id="{2C774CCA-ED19-DBB4-1914-F816556B59CD}"/>
              </a:ext>
            </a:extLst>
          </p:cNvPr>
          <p:cNvSpPr txBox="1"/>
          <p:nvPr/>
        </p:nvSpPr>
        <p:spPr>
          <a:xfrm>
            <a:off x="6829252" y="3244334"/>
            <a:ext cx="311304" cy="369332"/>
          </a:xfrm>
          <a:prstGeom prst="rect">
            <a:avLst/>
          </a:prstGeom>
          <a:noFill/>
        </p:spPr>
        <p:txBody>
          <a:bodyPr wrap="none" rtlCol="0">
            <a:spAutoFit/>
          </a:bodyPr>
          <a:lstStyle/>
          <a:p>
            <a:r>
              <a:rPr lang="en-US" dirty="0">
                <a:solidFill>
                  <a:srgbClr val="FFD343"/>
                </a:solidFill>
              </a:rPr>
              <a:t>2</a:t>
            </a:r>
          </a:p>
        </p:txBody>
      </p:sp>
      <p:sp>
        <p:nvSpPr>
          <p:cNvPr id="19" name="Rectangle 18">
            <a:extLst>
              <a:ext uri="{FF2B5EF4-FFF2-40B4-BE49-F238E27FC236}">
                <a16:creationId xmlns:a16="http://schemas.microsoft.com/office/drawing/2014/main" id="{EF9232CE-2F78-BF2C-FCC7-C0323FF85F94}"/>
              </a:ext>
            </a:extLst>
          </p:cNvPr>
          <p:cNvSpPr/>
          <p:nvPr/>
        </p:nvSpPr>
        <p:spPr>
          <a:xfrm>
            <a:off x="7214746" y="3383279"/>
            <a:ext cx="357629" cy="124461"/>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D6370F0-10CC-3BA0-BBE4-F088546A7277}"/>
              </a:ext>
            </a:extLst>
          </p:cNvPr>
          <p:cNvSpPr txBox="1"/>
          <p:nvPr/>
        </p:nvSpPr>
        <p:spPr>
          <a:xfrm>
            <a:off x="7721208" y="3644206"/>
            <a:ext cx="2451492" cy="369332"/>
          </a:xfrm>
          <a:prstGeom prst="rect">
            <a:avLst/>
          </a:prstGeom>
          <a:noFill/>
        </p:spPr>
        <p:txBody>
          <a:bodyPr wrap="square" rtlCol="0">
            <a:spAutoFit/>
          </a:bodyPr>
          <a:lstStyle/>
          <a:p>
            <a:r>
              <a:rPr lang="en-US" dirty="0">
                <a:solidFill>
                  <a:srgbClr val="FFD343"/>
                </a:solidFill>
              </a:rPr>
              <a:t>Installation address</a:t>
            </a:r>
          </a:p>
        </p:txBody>
      </p:sp>
      <p:sp>
        <p:nvSpPr>
          <p:cNvPr id="21" name="TextBox 20">
            <a:extLst>
              <a:ext uri="{FF2B5EF4-FFF2-40B4-BE49-F238E27FC236}">
                <a16:creationId xmlns:a16="http://schemas.microsoft.com/office/drawing/2014/main" id="{B64D0DF9-736D-3387-E82F-A1CAE1020E5A}"/>
              </a:ext>
            </a:extLst>
          </p:cNvPr>
          <p:cNvSpPr txBox="1"/>
          <p:nvPr/>
        </p:nvSpPr>
        <p:spPr>
          <a:xfrm>
            <a:off x="9426926" y="5606535"/>
            <a:ext cx="311304" cy="369332"/>
          </a:xfrm>
          <a:prstGeom prst="rect">
            <a:avLst/>
          </a:prstGeom>
          <a:noFill/>
        </p:spPr>
        <p:txBody>
          <a:bodyPr wrap="square" rtlCol="0">
            <a:spAutoFit/>
          </a:bodyPr>
          <a:lstStyle/>
          <a:p>
            <a:r>
              <a:rPr lang="en-US" dirty="0">
                <a:solidFill>
                  <a:srgbClr val="FFD343"/>
                </a:solidFill>
              </a:rPr>
              <a:t>4</a:t>
            </a:r>
          </a:p>
        </p:txBody>
      </p:sp>
      <p:pic>
        <p:nvPicPr>
          <p:cNvPr id="23" name="Picture 22">
            <a:extLst>
              <a:ext uri="{FF2B5EF4-FFF2-40B4-BE49-F238E27FC236}">
                <a16:creationId xmlns:a16="http://schemas.microsoft.com/office/drawing/2014/main" id="{A6540040-DE55-6AC5-61A9-9F7B400267AE}"/>
              </a:ext>
            </a:extLst>
          </p:cNvPr>
          <p:cNvPicPr>
            <a:picLocks noChangeAspect="1"/>
          </p:cNvPicPr>
          <p:nvPr/>
        </p:nvPicPr>
        <p:blipFill>
          <a:blip r:embed="rId5"/>
          <a:stretch>
            <a:fillRect/>
          </a:stretch>
        </p:blipFill>
        <p:spPr>
          <a:xfrm>
            <a:off x="4051030" y="3391435"/>
            <a:ext cx="2552970" cy="926565"/>
          </a:xfrm>
          <a:prstGeom prst="rect">
            <a:avLst/>
          </a:prstGeom>
        </p:spPr>
      </p:pic>
      <p:sp>
        <p:nvSpPr>
          <p:cNvPr id="3" name="Content Placeholder 2">
            <a:extLst>
              <a:ext uri="{FF2B5EF4-FFF2-40B4-BE49-F238E27FC236}">
                <a16:creationId xmlns:a16="http://schemas.microsoft.com/office/drawing/2014/main" id="{3993449A-AB6F-CAE3-C81D-884A54EC9B1A}"/>
              </a:ext>
            </a:extLst>
          </p:cNvPr>
          <p:cNvSpPr>
            <a:spLocks noGrp="1"/>
          </p:cNvSpPr>
          <p:nvPr>
            <p:ph idx="1"/>
          </p:nvPr>
        </p:nvSpPr>
        <p:spPr>
          <a:xfrm>
            <a:off x="819150" y="2249487"/>
            <a:ext cx="10228261" cy="3541714"/>
          </a:xfrm>
        </p:spPr>
        <p:txBody>
          <a:bodyPr>
            <a:normAutofit fontScale="92500" lnSpcReduction="10000"/>
          </a:bodyPr>
          <a:lstStyle/>
          <a:p>
            <a:r>
              <a:rPr lang="en-US" dirty="0">
                <a:latin typeface="Calibri" panose="020F0502020204030204" pitchFamily="34" charset="0"/>
                <a:cs typeface="Calibri" panose="020F0502020204030204" pitchFamily="34" charset="0"/>
              </a:rPr>
              <a:t>Install the latest version of python from</a:t>
            </a:r>
          </a:p>
          <a:p>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6"/>
              </a:rPr>
              <a:t>https://www.python.org/downloads/</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Vs code: </a:t>
            </a:r>
          </a:p>
          <a:p>
            <a:r>
              <a:rPr lang="en-US" dirty="0">
                <a:solidFill>
                  <a:srgbClr val="FFD343"/>
                </a:solidFill>
                <a:latin typeface="Calibri" panose="020F0502020204030204" pitchFamily="34" charset="0"/>
                <a:cs typeface="Calibri" panose="020F0502020204030204" pitchFamily="34" charset="0"/>
                <a:hlinkClick r:id="rId7"/>
              </a:rPr>
              <a:t>https://code.visualstudio.com/download</a:t>
            </a:r>
            <a:endParaRPr lang="en-US" dirty="0">
              <a:solidFill>
                <a:srgbClr val="FFD343"/>
              </a:solidFill>
              <a:latin typeface="Calibri" panose="020F0502020204030204" pitchFamily="34" charset="0"/>
              <a:cs typeface="Calibri" panose="020F0502020204030204" pitchFamily="34" charset="0"/>
            </a:endParaRPr>
          </a:p>
          <a:p>
            <a:r>
              <a:rPr lang="en-US" dirty="0">
                <a:solidFill>
                  <a:srgbClr val="FFD343"/>
                </a:solidFill>
                <a:latin typeface="Calibri" panose="020F0502020204030204" pitchFamily="34" charset="0"/>
                <a:cs typeface="Calibri" panose="020F0502020204030204" pitchFamily="34" charset="0"/>
              </a:rPr>
              <a:t>https://soft98.ir/software/programming/53-visual-studio-code-1.html</a:t>
            </a:r>
          </a:p>
        </p:txBody>
      </p:sp>
    </p:spTree>
    <p:extLst>
      <p:ext uri="{BB962C8B-B14F-4D97-AF65-F5344CB8AC3E}">
        <p14:creationId xmlns:p14="http://schemas.microsoft.com/office/powerpoint/2010/main" val="16908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E408-DCE1-5A46-0EA1-9355B5C8238C}"/>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Nested for</a:t>
            </a:r>
          </a:p>
        </p:txBody>
      </p:sp>
      <p:sp>
        <p:nvSpPr>
          <p:cNvPr id="3" name="Content Placeholder 2">
            <a:extLst>
              <a:ext uri="{FF2B5EF4-FFF2-40B4-BE49-F238E27FC236}">
                <a16:creationId xmlns:a16="http://schemas.microsoft.com/office/drawing/2014/main" id="{3A68B7AE-08B9-49F4-BFD5-EC357607197F}"/>
              </a:ext>
            </a:extLst>
          </p:cNvPr>
          <p:cNvSpPr>
            <a:spLocks noGrp="1"/>
          </p:cNvSpPr>
          <p:nvPr>
            <p:ph idx="1"/>
          </p:nvPr>
        </p:nvSpPr>
        <p:spPr/>
        <p:txBody>
          <a:bodyPr/>
          <a:lstStyle/>
          <a:p>
            <a:pPr marL="0" indent="0">
              <a:buNone/>
            </a:pPr>
            <a:r>
              <a:rPr lang="en-US" dirty="0">
                <a:latin typeface="Cambria" panose="02040503050406030204" pitchFamily="18" charset="0"/>
                <a:ea typeface="Cambria" panose="02040503050406030204" pitchFamily="18" charset="0"/>
              </a:rPr>
              <a:t>Star pattern examples</a:t>
            </a:r>
          </a:p>
        </p:txBody>
      </p:sp>
      <p:pic>
        <p:nvPicPr>
          <p:cNvPr id="5" name="Picture 4">
            <a:extLst>
              <a:ext uri="{FF2B5EF4-FFF2-40B4-BE49-F238E27FC236}">
                <a16:creationId xmlns:a16="http://schemas.microsoft.com/office/drawing/2014/main" id="{2EBCC1E4-6AEE-435F-FFCC-A67F2EAFDE65}"/>
              </a:ext>
            </a:extLst>
          </p:cNvPr>
          <p:cNvPicPr>
            <a:picLocks noChangeAspect="1"/>
          </p:cNvPicPr>
          <p:nvPr/>
        </p:nvPicPr>
        <p:blipFill>
          <a:blip r:embed="rId2"/>
          <a:stretch>
            <a:fillRect/>
          </a:stretch>
        </p:blipFill>
        <p:spPr>
          <a:xfrm>
            <a:off x="1141412" y="2920696"/>
            <a:ext cx="1783235" cy="1867062"/>
          </a:xfrm>
          <a:prstGeom prst="rect">
            <a:avLst/>
          </a:prstGeom>
        </p:spPr>
      </p:pic>
      <p:pic>
        <p:nvPicPr>
          <p:cNvPr id="7" name="Picture 6">
            <a:extLst>
              <a:ext uri="{FF2B5EF4-FFF2-40B4-BE49-F238E27FC236}">
                <a16:creationId xmlns:a16="http://schemas.microsoft.com/office/drawing/2014/main" id="{E39F38A5-6E20-1756-3016-9A37A87DBEF1}"/>
              </a:ext>
            </a:extLst>
          </p:cNvPr>
          <p:cNvPicPr>
            <a:picLocks noChangeAspect="1"/>
          </p:cNvPicPr>
          <p:nvPr/>
        </p:nvPicPr>
        <p:blipFill rotWithShape="1">
          <a:blip r:embed="rId3"/>
          <a:srcRect r="24150"/>
          <a:stretch/>
        </p:blipFill>
        <p:spPr>
          <a:xfrm>
            <a:off x="3414890" y="2920695"/>
            <a:ext cx="1783235" cy="1867062"/>
          </a:xfrm>
          <a:prstGeom prst="rect">
            <a:avLst/>
          </a:prstGeom>
        </p:spPr>
      </p:pic>
      <p:pic>
        <p:nvPicPr>
          <p:cNvPr id="9" name="Picture 8">
            <a:extLst>
              <a:ext uri="{FF2B5EF4-FFF2-40B4-BE49-F238E27FC236}">
                <a16:creationId xmlns:a16="http://schemas.microsoft.com/office/drawing/2014/main" id="{8245402A-835E-76BB-03F1-0FDB5B8C107C}"/>
              </a:ext>
            </a:extLst>
          </p:cNvPr>
          <p:cNvPicPr>
            <a:picLocks noChangeAspect="1"/>
          </p:cNvPicPr>
          <p:nvPr/>
        </p:nvPicPr>
        <p:blipFill rotWithShape="1">
          <a:blip r:embed="rId4"/>
          <a:srcRect t="4040" r="29298"/>
          <a:stretch/>
        </p:blipFill>
        <p:spPr>
          <a:xfrm>
            <a:off x="5688369" y="2920695"/>
            <a:ext cx="1783235" cy="1867062"/>
          </a:xfrm>
          <a:prstGeom prst="rect">
            <a:avLst/>
          </a:prstGeom>
        </p:spPr>
      </p:pic>
    </p:spTree>
    <p:extLst>
      <p:ext uri="{BB962C8B-B14F-4D97-AF65-F5344CB8AC3E}">
        <p14:creationId xmlns:p14="http://schemas.microsoft.com/office/powerpoint/2010/main" val="1867054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B0FA-DD46-0595-1AD6-F3C8EFD7800E}"/>
              </a:ext>
            </a:extLst>
          </p:cNvPr>
          <p:cNvSpPr>
            <a:spLocks noGrp="1"/>
          </p:cNvSpPr>
          <p:nvPr>
            <p:ph type="title"/>
          </p:nvPr>
        </p:nvSpPr>
        <p:spPr>
          <a:xfrm>
            <a:off x="1141413" y="618518"/>
            <a:ext cx="9905998" cy="1478570"/>
          </a:xfrm>
        </p:spPr>
        <p:txBody>
          <a:bodyPr anchor="ctr">
            <a:normAutofit/>
          </a:bodyPr>
          <a:lstStyle/>
          <a:p>
            <a:r>
              <a:rPr lang="en-US" dirty="0"/>
              <a:t>functions</a:t>
            </a:r>
          </a:p>
        </p:txBody>
      </p:sp>
      <p:sp>
        <p:nvSpPr>
          <p:cNvPr id="3" name="Content Placeholder 2">
            <a:extLst>
              <a:ext uri="{FF2B5EF4-FFF2-40B4-BE49-F238E27FC236}">
                <a16:creationId xmlns:a16="http://schemas.microsoft.com/office/drawing/2014/main" id="{1CA55BF5-64B4-58AA-DA4A-539BD8C44DF9}"/>
              </a:ext>
            </a:extLst>
          </p:cNvPr>
          <p:cNvSpPr>
            <a:spLocks noGrp="1"/>
          </p:cNvSpPr>
          <p:nvPr>
            <p:ph sz="half" idx="1"/>
          </p:nvPr>
        </p:nvSpPr>
        <p:spPr>
          <a:xfrm>
            <a:off x="1141410" y="2249486"/>
            <a:ext cx="4878389" cy="3541714"/>
          </a:xfrm>
        </p:spPr>
        <p:txBody>
          <a:bodyPr>
            <a:noAutofit/>
          </a:bodyPr>
          <a:lstStyle/>
          <a:p>
            <a:r>
              <a:rPr lang="en-US" sz="2000" dirty="0">
                <a:latin typeface="Calibri" panose="020F0502020204030204" pitchFamily="34" charset="0"/>
                <a:cs typeface="Calibri" panose="020F0502020204030204" pitchFamily="34" charset="0"/>
              </a:rPr>
              <a:t>Reusable code</a:t>
            </a:r>
          </a:p>
          <a:p>
            <a:r>
              <a:rPr lang="en-US" sz="2000" dirty="0">
                <a:latin typeface="Calibri" panose="020F0502020204030204" pitchFamily="34" charset="0"/>
                <a:cs typeface="Calibri" panose="020F0502020204030204" pitchFamily="34" charset="0"/>
              </a:rPr>
              <a:t>Solves particular task</a:t>
            </a:r>
          </a:p>
          <a:p>
            <a:r>
              <a:rPr lang="en-US" sz="2000" dirty="0">
                <a:latin typeface="Calibri" panose="020F0502020204030204" pitchFamily="34" charset="0"/>
                <a:cs typeface="Calibri" panose="020F0502020204030204" pitchFamily="34" charset="0"/>
              </a:rPr>
              <a:t>Call function instead of writing code yourself</a:t>
            </a:r>
          </a:p>
          <a:p>
            <a:pPr marL="0" indent="0">
              <a:buNone/>
            </a:pPr>
            <a:r>
              <a:rPr lang="en-US" sz="2000" dirty="0">
                <a:latin typeface="Calibri" panose="020F0502020204030204" pitchFamily="34" charset="0"/>
                <a:cs typeface="Calibri" panose="020F0502020204030204" pitchFamily="34" charset="0"/>
              </a:rPr>
              <a:t>type(), max(), min(), print(),…</a:t>
            </a:r>
          </a:p>
          <a:p>
            <a:pPr marL="0" indent="0">
              <a:buNone/>
            </a:pPr>
            <a:r>
              <a:rPr lang="en-US" sz="2000" dirty="0">
                <a:latin typeface="Calibri" panose="020F0502020204030204" pitchFamily="34" charset="0"/>
                <a:cs typeface="Calibri" panose="020F0502020204030204" pitchFamily="34" charset="0"/>
              </a:rPr>
              <a:t>Output = </a:t>
            </a:r>
            <a:r>
              <a:rPr lang="en-US" sz="2000" dirty="0" err="1">
                <a:latin typeface="Calibri" panose="020F0502020204030204" pitchFamily="34" charset="0"/>
                <a:cs typeface="Calibri" panose="020F0502020204030204" pitchFamily="34" charset="0"/>
              </a:rPr>
              <a:t>function_name</a:t>
            </a:r>
            <a:r>
              <a:rPr lang="en-US" sz="2000" dirty="0">
                <a:latin typeface="Calibri" panose="020F0502020204030204" pitchFamily="34" charset="0"/>
                <a:cs typeface="Calibri" panose="020F0502020204030204" pitchFamily="34" charset="0"/>
              </a:rPr>
              <a:t>(input)</a:t>
            </a:r>
          </a:p>
          <a:p>
            <a:pPr marL="0" indent="0">
              <a:buNone/>
            </a:pPr>
            <a:endParaRPr lang="en-US" sz="2000" dirty="0"/>
          </a:p>
          <a:p>
            <a:endParaRPr lang="en-US" sz="2000" dirty="0"/>
          </a:p>
        </p:txBody>
      </p:sp>
      <p:pic>
        <p:nvPicPr>
          <p:cNvPr id="15" name="Picture 14">
            <a:extLst>
              <a:ext uri="{FF2B5EF4-FFF2-40B4-BE49-F238E27FC236}">
                <a16:creationId xmlns:a16="http://schemas.microsoft.com/office/drawing/2014/main" id="{32FF2AE5-B50F-F747-E0C0-061049E6FCEB}"/>
              </a:ext>
            </a:extLst>
          </p:cNvPr>
          <p:cNvPicPr>
            <a:picLocks noChangeAspect="1"/>
          </p:cNvPicPr>
          <p:nvPr/>
        </p:nvPicPr>
        <p:blipFill>
          <a:blip r:embed="rId2"/>
          <a:stretch>
            <a:fillRect/>
          </a:stretch>
        </p:blipFill>
        <p:spPr>
          <a:xfrm>
            <a:off x="6019799" y="1836639"/>
            <a:ext cx="4877223" cy="3856054"/>
          </a:xfrm>
          <a:prstGeom prst="rect">
            <a:avLst/>
          </a:prstGeom>
        </p:spPr>
      </p:pic>
      <p:pic>
        <p:nvPicPr>
          <p:cNvPr id="17" name="Picture 16">
            <a:extLst>
              <a:ext uri="{FF2B5EF4-FFF2-40B4-BE49-F238E27FC236}">
                <a16:creationId xmlns:a16="http://schemas.microsoft.com/office/drawing/2014/main" id="{015B1516-AA40-EA69-F291-FC36AA65CEFB}"/>
              </a:ext>
            </a:extLst>
          </p:cNvPr>
          <p:cNvPicPr>
            <a:picLocks noChangeAspect="1"/>
          </p:cNvPicPr>
          <p:nvPr/>
        </p:nvPicPr>
        <p:blipFill>
          <a:blip r:embed="rId3"/>
          <a:stretch>
            <a:fillRect/>
          </a:stretch>
        </p:blipFill>
        <p:spPr>
          <a:xfrm>
            <a:off x="792691" y="1795102"/>
            <a:ext cx="10759023" cy="3939128"/>
          </a:xfrm>
          <a:prstGeom prst="rect">
            <a:avLst/>
          </a:prstGeom>
        </p:spPr>
      </p:pic>
    </p:spTree>
    <p:extLst>
      <p:ext uri="{BB962C8B-B14F-4D97-AF65-F5344CB8AC3E}">
        <p14:creationId xmlns:p14="http://schemas.microsoft.com/office/powerpoint/2010/main" val="82783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47C1-E394-9597-0A64-EB6F896ED08C}"/>
              </a:ext>
            </a:extLst>
          </p:cNvPr>
          <p:cNvSpPr>
            <a:spLocks noGrp="1"/>
          </p:cNvSpPr>
          <p:nvPr>
            <p:ph type="title"/>
          </p:nvPr>
        </p:nvSpPr>
        <p:spPr>
          <a:xfrm>
            <a:off x="1037241" y="193302"/>
            <a:ext cx="9905998" cy="1478570"/>
          </a:xfrm>
        </p:spPr>
        <p:txBody>
          <a:bodyPr/>
          <a:lstStyle/>
          <a:p>
            <a:r>
              <a:rPr lang="en-US" dirty="0">
                <a:latin typeface="Calibri" panose="020F0502020204030204" pitchFamily="34" charset="0"/>
                <a:cs typeface="Calibri" panose="020F0502020204030204" pitchFamily="34" charset="0"/>
              </a:rPr>
              <a:t>Python built-in functions</a:t>
            </a:r>
          </a:p>
        </p:txBody>
      </p:sp>
      <p:graphicFrame>
        <p:nvGraphicFramePr>
          <p:cNvPr id="5" name="Content Placeholder 4">
            <a:extLst>
              <a:ext uri="{FF2B5EF4-FFF2-40B4-BE49-F238E27FC236}">
                <a16:creationId xmlns:a16="http://schemas.microsoft.com/office/drawing/2014/main" id="{6687DB19-FD74-C732-FAE5-7D49A1827FE9}"/>
              </a:ext>
            </a:extLst>
          </p:cNvPr>
          <p:cNvGraphicFramePr>
            <a:graphicFrameLocks noGrp="1"/>
          </p:cNvGraphicFramePr>
          <p:nvPr>
            <p:ph sz="half" idx="1"/>
            <p:extLst>
              <p:ext uri="{D42A27DB-BD31-4B8C-83A1-F6EECF244321}">
                <p14:modId xmlns:p14="http://schemas.microsoft.com/office/powerpoint/2010/main" val="180583530"/>
              </p:ext>
            </p:extLst>
          </p:nvPr>
        </p:nvGraphicFramePr>
        <p:xfrm>
          <a:off x="1248760" y="1258173"/>
          <a:ext cx="10858359" cy="5313933"/>
        </p:xfrm>
        <a:graphic>
          <a:graphicData uri="http://schemas.openxmlformats.org/drawingml/2006/table">
            <a:tbl>
              <a:tblPr>
                <a:tableStyleId>{2D5ABB26-0587-4C30-8999-92F81FD0307C}</a:tableStyleId>
              </a:tblPr>
              <a:tblGrid>
                <a:gridCol w="1736474">
                  <a:extLst>
                    <a:ext uri="{9D8B030D-6E8A-4147-A177-3AD203B41FA5}">
                      <a16:colId xmlns:a16="http://schemas.microsoft.com/office/drawing/2014/main" val="54717487"/>
                    </a:ext>
                  </a:extLst>
                </a:gridCol>
                <a:gridCol w="9121885">
                  <a:extLst>
                    <a:ext uri="{9D8B030D-6E8A-4147-A177-3AD203B41FA5}">
                      <a16:colId xmlns:a16="http://schemas.microsoft.com/office/drawing/2014/main" val="1311100384"/>
                    </a:ext>
                  </a:extLst>
                </a:gridCol>
              </a:tblGrid>
              <a:tr h="199258">
                <a:tc>
                  <a:txBody>
                    <a:bodyPr/>
                    <a:lstStyle/>
                    <a:p>
                      <a:pPr algn="l" fontAlgn="t"/>
                      <a:r>
                        <a:rPr lang="en-US" sz="1600" dirty="0">
                          <a:effectLst/>
                          <a:latin typeface="Calibri" panose="020F0502020204030204" pitchFamily="34" charset="0"/>
                          <a:cs typeface="Calibri" panose="020F0502020204030204" pitchFamily="34" charset="0"/>
                        </a:rPr>
                        <a:t>Function</a:t>
                      </a:r>
                    </a:p>
                  </a:txBody>
                  <a:tcPr marL="12276" marR="6138" marT="7427" marB="7427"/>
                </a:tc>
                <a:tc>
                  <a:txBody>
                    <a:bodyPr/>
                    <a:lstStyle/>
                    <a:p>
                      <a:pPr algn="l" fontAlgn="t"/>
                      <a:r>
                        <a:rPr lang="en-US" sz="1600">
                          <a:effectLst/>
                          <a:latin typeface="Calibri" panose="020F0502020204030204" pitchFamily="34" charset="0"/>
                          <a:cs typeface="Calibri" panose="020F0502020204030204" pitchFamily="34" charset="0"/>
                        </a:rPr>
                        <a:t>Description</a:t>
                      </a:r>
                    </a:p>
                  </a:txBody>
                  <a:tcPr marL="6138" marR="6138" marT="7427" marB="7427"/>
                </a:tc>
                <a:extLst>
                  <a:ext uri="{0D108BD9-81ED-4DB2-BD59-A6C34878D82A}">
                    <a16:rowId xmlns:a16="http://schemas.microsoft.com/office/drawing/2014/main" val="1285522313"/>
                  </a:ext>
                </a:extLst>
              </a:tr>
              <a:tr h="199258">
                <a:tc>
                  <a:txBody>
                    <a:bodyPr/>
                    <a:lstStyle/>
                    <a:p>
                      <a:pPr algn="l" fontAlgn="t"/>
                      <a:r>
                        <a:rPr lang="en-US" sz="1600" dirty="0">
                          <a:effectLst/>
                          <a:latin typeface="Calibri" panose="020F0502020204030204" pitchFamily="34" charset="0"/>
                          <a:cs typeface="Calibri" panose="020F0502020204030204" pitchFamily="34" charset="0"/>
                          <a:hlinkClick r:id="rId2"/>
                        </a:rPr>
                        <a:t>abs()</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a:effectLst/>
                          <a:latin typeface="Calibri" panose="020F0502020204030204" pitchFamily="34" charset="0"/>
                          <a:cs typeface="Calibri" panose="020F0502020204030204" pitchFamily="34" charset="0"/>
                        </a:rPr>
                        <a:t>Returns the absolute value of a number</a:t>
                      </a:r>
                    </a:p>
                  </a:txBody>
                  <a:tcPr marL="6138" marR="6138" marT="7427" marB="7427"/>
                </a:tc>
                <a:extLst>
                  <a:ext uri="{0D108BD9-81ED-4DB2-BD59-A6C34878D82A}">
                    <a16:rowId xmlns:a16="http://schemas.microsoft.com/office/drawing/2014/main" val="2309830594"/>
                  </a:ext>
                </a:extLst>
              </a:tr>
              <a:tr h="199258">
                <a:tc>
                  <a:txBody>
                    <a:bodyPr/>
                    <a:lstStyle/>
                    <a:p>
                      <a:pPr algn="l" fontAlgn="t"/>
                      <a:r>
                        <a:rPr lang="en-US" sz="1600" dirty="0">
                          <a:effectLst/>
                          <a:latin typeface="Calibri" panose="020F0502020204030204" pitchFamily="34" charset="0"/>
                          <a:cs typeface="Calibri" panose="020F0502020204030204" pitchFamily="34" charset="0"/>
                          <a:hlinkClick r:id="rId3"/>
                        </a:rPr>
                        <a:t>all()</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marL="0" indent="0" algn="l" fontAlgn="t"/>
                      <a:r>
                        <a:rPr lang="en-US" sz="1600" dirty="0">
                          <a:effectLst/>
                          <a:latin typeface="Calibri" panose="020F0502020204030204" pitchFamily="34" charset="0"/>
                          <a:cs typeface="Calibri" panose="020F0502020204030204" pitchFamily="34" charset="0"/>
                        </a:rPr>
                        <a:t>Returns True if all items in an </a:t>
                      </a:r>
                      <a:r>
                        <a:rPr lang="en-US" sz="1600" dirty="0" err="1">
                          <a:effectLst/>
                          <a:latin typeface="Calibri" panose="020F0502020204030204" pitchFamily="34" charset="0"/>
                          <a:cs typeface="Calibri" panose="020F0502020204030204" pitchFamily="34" charset="0"/>
                        </a:rPr>
                        <a:t>iterable</a:t>
                      </a:r>
                      <a:r>
                        <a:rPr lang="en-US" sz="1600" dirty="0">
                          <a:effectLst/>
                          <a:latin typeface="Calibri" panose="020F0502020204030204" pitchFamily="34" charset="0"/>
                          <a:cs typeface="Calibri" panose="020F0502020204030204" pitchFamily="34" charset="0"/>
                        </a:rPr>
                        <a:t> object are true</a:t>
                      </a:r>
                    </a:p>
                  </a:txBody>
                  <a:tcPr marL="6138" marR="6138" marT="7427" marB="7427"/>
                </a:tc>
                <a:extLst>
                  <a:ext uri="{0D108BD9-81ED-4DB2-BD59-A6C34878D82A}">
                    <a16:rowId xmlns:a16="http://schemas.microsoft.com/office/drawing/2014/main" val="3785703359"/>
                  </a:ext>
                </a:extLst>
              </a:tr>
              <a:tr h="199258">
                <a:tc>
                  <a:txBody>
                    <a:bodyPr/>
                    <a:lstStyle/>
                    <a:p>
                      <a:pPr algn="l" fontAlgn="t"/>
                      <a:r>
                        <a:rPr lang="en-US" sz="1600" dirty="0">
                          <a:effectLst/>
                          <a:latin typeface="Calibri" panose="020F0502020204030204" pitchFamily="34" charset="0"/>
                          <a:cs typeface="Calibri" panose="020F0502020204030204" pitchFamily="34" charset="0"/>
                          <a:hlinkClick r:id="rId4"/>
                        </a:rPr>
                        <a:t>any()</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a:effectLst/>
                          <a:latin typeface="Calibri" panose="020F0502020204030204" pitchFamily="34" charset="0"/>
                          <a:cs typeface="Calibri" panose="020F0502020204030204" pitchFamily="34" charset="0"/>
                        </a:rPr>
                        <a:t>Returns True if any item in an iterable object is true</a:t>
                      </a:r>
                    </a:p>
                  </a:txBody>
                  <a:tcPr marL="6138" marR="6138" marT="7427" marB="7427"/>
                </a:tc>
                <a:extLst>
                  <a:ext uri="{0D108BD9-81ED-4DB2-BD59-A6C34878D82A}">
                    <a16:rowId xmlns:a16="http://schemas.microsoft.com/office/drawing/2014/main" val="44558866"/>
                  </a:ext>
                </a:extLst>
              </a:tr>
              <a:tr h="329103">
                <a:tc>
                  <a:txBody>
                    <a:bodyPr/>
                    <a:lstStyle/>
                    <a:p>
                      <a:pPr algn="l" fontAlgn="t"/>
                      <a:r>
                        <a:rPr lang="en-US" sz="1600" dirty="0">
                          <a:effectLst/>
                          <a:latin typeface="Calibri" panose="020F0502020204030204" pitchFamily="34" charset="0"/>
                          <a:cs typeface="Calibri" panose="020F0502020204030204" pitchFamily="34" charset="0"/>
                          <a:hlinkClick r:id="rId5"/>
                        </a:rPr>
                        <a:t>ascii()</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 readable version of an object. Replaces none-ascii characters with escape character</a:t>
                      </a:r>
                    </a:p>
                  </a:txBody>
                  <a:tcPr marL="6138" marR="6138" marT="7427" marB="7427"/>
                </a:tc>
                <a:extLst>
                  <a:ext uri="{0D108BD9-81ED-4DB2-BD59-A6C34878D82A}">
                    <a16:rowId xmlns:a16="http://schemas.microsoft.com/office/drawing/2014/main" val="948896039"/>
                  </a:ext>
                </a:extLst>
              </a:tr>
              <a:tr h="199258">
                <a:tc>
                  <a:txBody>
                    <a:bodyPr/>
                    <a:lstStyle/>
                    <a:p>
                      <a:pPr algn="l" fontAlgn="t"/>
                      <a:r>
                        <a:rPr lang="en-US" sz="1600" dirty="0">
                          <a:effectLst/>
                          <a:latin typeface="Calibri" panose="020F0502020204030204" pitchFamily="34" charset="0"/>
                          <a:cs typeface="Calibri" panose="020F0502020204030204" pitchFamily="34" charset="0"/>
                          <a:hlinkClick r:id="rId6"/>
                        </a:rPr>
                        <a:t>bin()</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a:effectLst/>
                          <a:latin typeface="Calibri" panose="020F0502020204030204" pitchFamily="34" charset="0"/>
                          <a:cs typeface="Calibri" panose="020F0502020204030204" pitchFamily="34" charset="0"/>
                        </a:rPr>
                        <a:t>Returns the binary version of a number</a:t>
                      </a:r>
                    </a:p>
                  </a:txBody>
                  <a:tcPr marL="6138" marR="6138" marT="7427" marB="7427"/>
                </a:tc>
                <a:extLst>
                  <a:ext uri="{0D108BD9-81ED-4DB2-BD59-A6C34878D82A}">
                    <a16:rowId xmlns:a16="http://schemas.microsoft.com/office/drawing/2014/main" val="2243396838"/>
                  </a:ext>
                </a:extLst>
              </a:tr>
              <a:tr h="199258">
                <a:tc>
                  <a:txBody>
                    <a:bodyPr/>
                    <a:lstStyle/>
                    <a:p>
                      <a:pPr algn="l" fontAlgn="t"/>
                      <a:r>
                        <a:rPr lang="en-US" sz="1600" dirty="0">
                          <a:effectLst/>
                          <a:latin typeface="Calibri" panose="020F0502020204030204" pitchFamily="34" charset="0"/>
                          <a:cs typeface="Calibri" panose="020F0502020204030204" pitchFamily="34" charset="0"/>
                          <a:hlinkClick r:id="rId7"/>
                        </a:rPr>
                        <a:t>bool()</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the </a:t>
                      </a:r>
                      <a:r>
                        <a:rPr lang="en-US" sz="1600" dirty="0" err="1">
                          <a:effectLst/>
                          <a:latin typeface="Calibri" panose="020F0502020204030204" pitchFamily="34" charset="0"/>
                          <a:cs typeface="Calibri" panose="020F0502020204030204" pitchFamily="34" charset="0"/>
                        </a:rPr>
                        <a:t>boolean</a:t>
                      </a:r>
                      <a:r>
                        <a:rPr lang="en-US" sz="1600" dirty="0">
                          <a:effectLst/>
                          <a:latin typeface="Calibri" panose="020F0502020204030204" pitchFamily="34" charset="0"/>
                          <a:cs typeface="Calibri" panose="020F0502020204030204" pitchFamily="34" charset="0"/>
                        </a:rPr>
                        <a:t> value of the specified object</a:t>
                      </a:r>
                    </a:p>
                  </a:txBody>
                  <a:tcPr marL="6138" marR="6138" marT="7427" marB="7427"/>
                </a:tc>
                <a:extLst>
                  <a:ext uri="{0D108BD9-81ED-4DB2-BD59-A6C34878D82A}">
                    <a16:rowId xmlns:a16="http://schemas.microsoft.com/office/drawing/2014/main" val="3193572235"/>
                  </a:ext>
                </a:extLst>
              </a:tr>
              <a:tr h="307501">
                <a:tc>
                  <a:txBody>
                    <a:bodyPr/>
                    <a:lstStyle/>
                    <a:p>
                      <a:pPr algn="l" fontAlgn="t"/>
                      <a:r>
                        <a:rPr lang="en-US" sz="1600" dirty="0" err="1">
                          <a:effectLst/>
                          <a:latin typeface="Calibri" panose="020F0502020204030204" pitchFamily="34" charset="0"/>
                          <a:cs typeface="Calibri" panose="020F0502020204030204" pitchFamily="34" charset="0"/>
                          <a:hlinkClick r:id="rId8"/>
                        </a:rPr>
                        <a:t>bytearray</a:t>
                      </a:r>
                      <a:r>
                        <a:rPr lang="en-US" sz="1600" dirty="0">
                          <a:effectLst/>
                          <a:latin typeface="Calibri" panose="020F0502020204030204" pitchFamily="34" charset="0"/>
                          <a:cs typeface="Calibri" panose="020F0502020204030204" pitchFamily="34" charset="0"/>
                          <a:hlinkClick r:id="rId8"/>
                        </a:rPr>
                        <a:t>()</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a:effectLst/>
                          <a:latin typeface="Calibri" panose="020F0502020204030204" pitchFamily="34" charset="0"/>
                          <a:cs typeface="Calibri" panose="020F0502020204030204" pitchFamily="34" charset="0"/>
                        </a:rPr>
                        <a:t>Returns an array of bytes</a:t>
                      </a:r>
                    </a:p>
                  </a:txBody>
                  <a:tcPr marL="6138" marR="6138" marT="7427" marB="7427"/>
                </a:tc>
                <a:extLst>
                  <a:ext uri="{0D108BD9-81ED-4DB2-BD59-A6C34878D82A}">
                    <a16:rowId xmlns:a16="http://schemas.microsoft.com/office/drawing/2014/main" val="382811570"/>
                  </a:ext>
                </a:extLst>
              </a:tr>
              <a:tr h="199258">
                <a:tc>
                  <a:txBody>
                    <a:bodyPr/>
                    <a:lstStyle/>
                    <a:p>
                      <a:pPr algn="l" fontAlgn="t"/>
                      <a:r>
                        <a:rPr lang="en-US" sz="1600" dirty="0">
                          <a:effectLst/>
                          <a:latin typeface="Calibri" panose="020F0502020204030204" pitchFamily="34" charset="0"/>
                          <a:cs typeface="Calibri" panose="020F0502020204030204" pitchFamily="34" charset="0"/>
                          <a:hlinkClick r:id="rId9"/>
                        </a:rPr>
                        <a:t>bytes()</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a:effectLst/>
                          <a:latin typeface="Calibri" panose="020F0502020204030204" pitchFamily="34" charset="0"/>
                          <a:cs typeface="Calibri" panose="020F0502020204030204" pitchFamily="34" charset="0"/>
                        </a:rPr>
                        <a:t>Returns a bytes object</a:t>
                      </a:r>
                    </a:p>
                  </a:txBody>
                  <a:tcPr marL="6138" marR="6138" marT="7427" marB="7427"/>
                </a:tc>
                <a:extLst>
                  <a:ext uri="{0D108BD9-81ED-4DB2-BD59-A6C34878D82A}">
                    <a16:rowId xmlns:a16="http://schemas.microsoft.com/office/drawing/2014/main" val="1701544728"/>
                  </a:ext>
                </a:extLst>
              </a:tr>
              <a:tr h="199258">
                <a:tc>
                  <a:txBody>
                    <a:bodyPr/>
                    <a:lstStyle/>
                    <a:p>
                      <a:pPr algn="l" fontAlgn="t"/>
                      <a:r>
                        <a:rPr lang="en-US" sz="1600" dirty="0">
                          <a:effectLst/>
                          <a:latin typeface="Calibri" panose="020F0502020204030204" pitchFamily="34" charset="0"/>
                          <a:cs typeface="Calibri" panose="020F0502020204030204" pitchFamily="34" charset="0"/>
                          <a:hlinkClick r:id="rId10"/>
                        </a:rPr>
                        <a:t>callable()</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a:effectLst/>
                          <a:latin typeface="Calibri" panose="020F0502020204030204" pitchFamily="34" charset="0"/>
                          <a:cs typeface="Calibri" panose="020F0502020204030204" pitchFamily="34" charset="0"/>
                        </a:rPr>
                        <a:t>Returns True if the specified object is callable, otherwise False</a:t>
                      </a:r>
                    </a:p>
                  </a:txBody>
                  <a:tcPr marL="6138" marR="6138" marT="7427" marB="7427"/>
                </a:tc>
                <a:extLst>
                  <a:ext uri="{0D108BD9-81ED-4DB2-BD59-A6C34878D82A}">
                    <a16:rowId xmlns:a16="http://schemas.microsoft.com/office/drawing/2014/main" val="3532355978"/>
                  </a:ext>
                </a:extLst>
              </a:tr>
              <a:tr h="199258">
                <a:tc>
                  <a:txBody>
                    <a:bodyPr/>
                    <a:lstStyle/>
                    <a:p>
                      <a:pPr algn="l" fontAlgn="t"/>
                      <a:r>
                        <a:rPr lang="en-US" sz="1600" dirty="0">
                          <a:effectLst/>
                          <a:latin typeface="Calibri" panose="020F0502020204030204" pitchFamily="34" charset="0"/>
                          <a:cs typeface="Calibri" panose="020F0502020204030204" pitchFamily="34" charset="0"/>
                          <a:hlinkClick r:id="rId11"/>
                        </a:rPr>
                        <a:t>chr()</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a:effectLst/>
                          <a:latin typeface="Calibri" panose="020F0502020204030204" pitchFamily="34" charset="0"/>
                          <a:cs typeface="Calibri" panose="020F0502020204030204" pitchFamily="34" charset="0"/>
                        </a:rPr>
                        <a:t>Returns a character from the specified Unicode code.</a:t>
                      </a:r>
                    </a:p>
                  </a:txBody>
                  <a:tcPr marL="6138" marR="6138" marT="7427" marB="7427"/>
                </a:tc>
                <a:extLst>
                  <a:ext uri="{0D108BD9-81ED-4DB2-BD59-A6C34878D82A}">
                    <a16:rowId xmlns:a16="http://schemas.microsoft.com/office/drawing/2014/main" val="3259042443"/>
                  </a:ext>
                </a:extLst>
              </a:tr>
              <a:tr h="304068">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classmethod</a:t>
                      </a:r>
                      <a:r>
                        <a:rPr lang="en-US" sz="1600" dirty="0">
                          <a:solidFill>
                            <a:srgbClr val="FFD343"/>
                          </a:solidFill>
                          <a:effectLst/>
                          <a:latin typeface="Calibri" panose="020F0502020204030204" pitchFamily="34" charset="0"/>
                          <a:cs typeface="Calibri" panose="020F0502020204030204" pitchFamily="34" charset="0"/>
                        </a:rPr>
                        <a:t>()</a:t>
                      </a: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Converts a method into a class method</a:t>
                      </a:r>
                    </a:p>
                  </a:txBody>
                  <a:tcPr marL="6138" marR="6138" marT="7427" marB="7427"/>
                </a:tc>
                <a:extLst>
                  <a:ext uri="{0D108BD9-81ED-4DB2-BD59-A6C34878D82A}">
                    <a16:rowId xmlns:a16="http://schemas.microsoft.com/office/drawing/2014/main" val="2069552222"/>
                  </a:ext>
                </a:extLst>
              </a:tr>
              <a:tr h="199258">
                <a:tc>
                  <a:txBody>
                    <a:bodyPr/>
                    <a:lstStyle/>
                    <a:p>
                      <a:pPr algn="l" fontAlgn="t"/>
                      <a:r>
                        <a:rPr lang="en-US" sz="1600" dirty="0">
                          <a:effectLst/>
                          <a:latin typeface="Calibri" panose="020F0502020204030204" pitchFamily="34" charset="0"/>
                          <a:cs typeface="Calibri" panose="020F0502020204030204" pitchFamily="34" charset="0"/>
                          <a:hlinkClick r:id="rId12"/>
                        </a:rPr>
                        <a:t>compile()</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a:effectLst/>
                          <a:latin typeface="Calibri" panose="020F0502020204030204" pitchFamily="34" charset="0"/>
                          <a:cs typeface="Calibri" panose="020F0502020204030204" pitchFamily="34" charset="0"/>
                        </a:rPr>
                        <a:t>Returns the specified source as an object, ready to be executed</a:t>
                      </a:r>
                    </a:p>
                  </a:txBody>
                  <a:tcPr marL="6138" marR="6138" marT="7427" marB="7427"/>
                </a:tc>
                <a:extLst>
                  <a:ext uri="{0D108BD9-81ED-4DB2-BD59-A6C34878D82A}">
                    <a16:rowId xmlns:a16="http://schemas.microsoft.com/office/drawing/2014/main" val="3800982579"/>
                  </a:ext>
                </a:extLst>
              </a:tr>
              <a:tr h="199258">
                <a:tc>
                  <a:txBody>
                    <a:bodyPr/>
                    <a:lstStyle/>
                    <a:p>
                      <a:pPr algn="l" fontAlgn="t"/>
                      <a:r>
                        <a:rPr lang="en-US" sz="1600" dirty="0">
                          <a:effectLst/>
                          <a:latin typeface="Calibri" panose="020F0502020204030204" pitchFamily="34" charset="0"/>
                          <a:cs typeface="Calibri" panose="020F0502020204030204" pitchFamily="34" charset="0"/>
                          <a:hlinkClick r:id="rId13"/>
                        </a:rPr>
                        <a:t>complex()</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a:effectLst/>
                          <a:latin typeface="Calibri" panose="020F0502020204030204" pitchFamily="34" charset="0"/>
                          <a:cs typeface="Calibri" panose="020F0502020204030204" pitchFamily="34" charset="0"/>
                        </a:rPr>
                        <a:t>Returns a complex number</a:t>
                      </a:r>
                    </a:p>
                  </a:txBody>
                  <a:tcPr marL="6138" marR="6138" marT="7427" marB="7427"/>
                </a:tc>
                <a:extLst>
                  <a:ext uri="{0D108BD9-81ED-4DB2-BD59-A6C34878D82A}">
                    <a16:rowId xmlns:a16="http://schemas.microsoft.com/office/drawing/2014/main" val="255837474"/>
                  </a:ext>
                </a:extLst>
              </a:tr>
              <a:tr h="307501">
                <a:tc>
                  <a:txBody>
                    <a:bodyPr/>
                    <a:lstStyle/>
                    <a:p>
                      <a:pPr algn="l" fontAlgn="t"/>
                      <a:r>
                        <a:rPr lang="en-US" sz="1600" dirty="0" err="1">
                          <a:effectLst/>
                          <a:latin typeface="Calibri" panose="020F0502020204030204" pitchFamily="34" charset="0"/>
                          <a:cs typeface="Calibri" panose="020F0502020204030204" pitchFamily="34" charset="0"/>
                          <a:hlinkClick r:id="rId14"/>
                        </a:rPr>
                        <a:t>delattr</a:t>
                      </a:r>
                      <a:r>
                        <a:rPr lang="en-US" sz="1600" dirty="0">
                          <a:effectLst/>
                          <a:latin typeface="Calibri" panose="020F0502020204030204" pitchFamily="34" charset="0"/>
                          <a:cs typeface="Calibri" panose="020F0502020204030204" pitchFamily="34" charset="0"/>
                          <a:hlinkClick r:id="rId14"/>
                        </a:rPr>
                        <a:t>()</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Deletes the specified attribute (property or method) from the specified object</a:t>
                      </a:r>
                    </a:p>
                  </a:txBody>
                  <a:tcPr marL="6138" marR="6138" marT="7427" marB="7427"/>
                </a:tc>
                <a:extLst>
                  <a:ext uri="{0D108BD9-81ED-4DB2-BD59-A6C34878D82A}">
                    <a16:rowId xmlns:a16="http://schemas.microsoft.com/office/drawing/2014/main" val="1959471336"/>
                  </a:ext>
                </a:extLst>
              </a:tr>
              <a:tr h="199258">
                <a:tc>
                  <a:txBody>
                    <a:bodyPr/>
                    <a:lstStyle/>
                    <a:p>
                      <a:pPr algn="l" fontAlgn="t"/>
                      <a:r>
                        <a:rPr lang="en-US" sz="1600" dirty="0" err="1">
                          <a:effectLst/>
                          <a:latin typeface="Calibri" panose="020F0502020204030204" pitchFamily="34" charset="0"/>
                          <a:cs typeface="Calibri" panose="020F0502020204030204" pitchFamily="34" charset="0"/>
                          <a:hlinkClick r:id="rId15"/>
                        </a:rPr>
                        <a:t>dict</a:t>
                      </a:r>
                      <a:r>
                        <a:rPr lang="en-US" sz="1600" dirty="0">
                          <a:effectLst/>
                          <a:latin typeface="Calibri" panose="020F0502020204030204" pitchFamily="34" charset="0"/>
                          <a:cs typeface="Calibri" panose="020F0502020204030204" pitchFamily="34" charset="0"/>
                          <a:hlinkClick r:id="rId15"/>
                        </a:rPr>
                        <a:t>()</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 dictionary (Array)</a:t>
                      </a:r>
                    </a:p>
                  </a:txBody>
                  <a:tcPr marL="6138" marR="6138" marT="7427" marB="7427"/>
                </a:tc>
                <a:extLst>
                  <a:ext uri="{0D108BD9-81ED-4DB2-BD59-A6C34878D82A}">
                    <a16:rowId xmlns:a16="http://schemas.microsoft.com/office/drawing/2014/main" val="4211368504"/>
                  </a:ext>
                </a:extLst>
              </a:tr>
              <a:tr h="199258">
                <a:tc>
                  <a:txBody>
                    <a:bodyPr/>
                    <a:lstStyle/>
                    <a:p>
                      <a:pPr algn="l" fontAlgn="t"/>
                      <a:r>
                        <a:rPr lang="en-US" sz="1600" dirty="0" err="1">
                          <a:effectLst/>
                          <a:latin typeface="Calibri" panose="020F0502020204030204" pitchFamily="34" charset="0"/>
                          <a:cs typeface="Calibri" panose="020F0502020204030204" pitchFamily="34" charset="0"/>
                          <a:hlinkClick r:id="rId16"/>
                        </a:rPr>
                        <a:t>dir</a:t>
                      </a:r>
                      <a:r>
                        <a:rPr lang="en-US" sz="1600" dirty="0">
                          <a:effectLst/>
                          <a:latin typeface="Calibri" panose="020F0502020204030204" pitchFamily="34" charset="0"/>
                          <a:cs typeface="Calibri" panose="020F0502020204030204" pitchFamily="34" charset="0"/>
                          <a:hlinkClick r:id="rId16"/>
                        </a:rPr>
                        <a:t>()</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 list of the specified object's properties and methods</a:t>
                      </a:r>
                    </a:p>
                  </a:txBody>
                  <a:tcPr marL="6138" marR="6138" marT="7427" marB="7427"/>
                </a:tc>
                <a:extLst>
                  <a:ext uri="{0D108BD9-81ED-4DB2-BD59-A6C34878D82A}">
                    <a16:rowId xmlns:a16="http://schemas.microsoft.com/office/drawing/2014/main" val="4105974644"/>
                  </a:ext>
                </a:extLst>
              </a:tr>
              <a:tr h="319076">
                <a:tc>
                  <a:txBody>
                    <a:bodyPr/>
                    <a:lstStyle/>
                    <a:p>
                      <a:pPr algn="l" fontAlgn="t"/>
                      <a:r>
                        <a:rPr lang="en-US" sz="1600" dirty="0" err="1">
                          <a:effectLst/>
                          <a:latin typeface="Calibri" panose="020F0502020204030204" pitchFamily="34" charset="0"/>
                          <a:cs typeface="Calibri" panose="020F0502020204030204" pitchFamily="34" charset="0"/>
                          <a:hlinkClick r:id="rId17"/>
                        </a:rPr>
                        <a:t>divmod</a:t>
                      </a:r>
                      <a:r>
                        <a:rPr lang="en-US" sz="1600" dirty="0">
                          <a:effectLst/>
                          <a:latin typeface="Calibri" panose="020F0502020204030204" pitchFamily="34" charset="0"/>
                          <a:cs typeface="Calibri" panose="020F0502020204030204" pitchFamily="34" charset="0"/>
                          <a:hlinkClick r:id="rId17"/>
                        </a:rPr>
                        <a:t>()</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the quotient and the remainder when argument1 is divided by argument2</a:t>
                      </a:r>
                    </a:p>
                  </a:txBody>
                  <a:tcPr marL="6138" marR="6138" marT="7427" marB="7427"/>
                </a:tc>
                <a:extLst>
                  <a:ext uri="{0D108BD9-81ED-4DB2-BD59-A6C34878D82A}">
                    <a16:rowId xmlns:a16="http://schemas.microsoft.com/office/drawing/2014/main" val="4146484047"/>
                  </a:ext>
                </a:extLst>
              </a:tr>
              <a:tr h="383662">
                <a:tc>
                  <a:txBody>
                    <a:bodyPr/>
                    <a:lstStyle/>
                    <a:p>
                      <a:pPr algn="l" fontAlgn="t"/>
                      <a:r>
                        <a:rPr lang="en-US" sz="1600" dirty="0">
                          <a:effectLst/>
                          <a:latin typeface="Calibri" panose="020F0502020204030204" pitchFamily="34" charset="0"/>
                          <a:cs typeface="Calibri" panose="020F0502020204030204" pitchFamily="34" charset="0"/>
                          <a:hlinkClick r:id="rId18"/>
                        </a:rPr>
                        <a:t>enumerate()</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Takes a collection (e.g. a tuple) and returns it as an enumerate object</a:t>
                      </a:r>
                    </a:p>
                  </a:txBody>
                  <a:tcPr marL="6138" marR="6138" marT="7427" marB="7427"/>
                </a:tc>
                <a:extLst>
                  <a:ext uri="{0D108BD9-81ED-4DB2-BD59-A6C34878D82A}">
                    <a16:rowId xmlns:a16="http://schemas.microsoft.com/office/drawing/2014/main" val="3863114976"/>
                  </a:ext>
                </a:extLst>
              </a:tr>
            </a:tbl>
          </a:graphicData>
        </a:graphic>
      </p:graphicFrame>
    </p:spTree>
    <p:extLst>
      <p:ext uri="{BB962C8B-B14F-4D97-AF65-F5344CB8AC3E}">
        <p14:creationId xmlns:p14="http://schemas.microsoft.com/office/powerpoint/2010/main" val="695198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C5628FC-AB88-1006-6CE7-AA06BCB3E6B8}"/>
              </a:ext>
            </a:extLst>
          </p:cNvPr>
          <p:cNvGraphicFramePr>
            <a:graphicFrameLocks noGrp="1"/>
          </p:cNvGraphicFramePr>
          <p:nvPr>
            <p:ph sz="half" idx="1"/>
            <p:extLst>
              <p:ext uri="{D42A27DB-BD31-4B8C-83A1-F6EECF244321}">
                <p14:modId xmlns:p14="http://schemas.microsoft.com/office/powerpoint/2010/main" val="1325050629"/>
              </p:ext>
            </p:extLst>
          </p:nvPr>
        </p:nvGraphicFramePr>
        <p:xfrm>
          <a:off x="2293716" y="352171"/>
          <a:ext cx="7604567" cy="6153658"/>
        </p:xfrm>
        <a:graphic>
          <a:graphicData uri="http://schemas.openxmlformats.org/drawingml/2006/table">
            <a:tbl>
              <a:tblPr>
                <a:tableStyleId>{2D5ABB26-0587-4C30-8999-92F81FD0307C}</a:tableStyleId>
              </a:tblPr>
              <a:tblGrid>
                <a:gridCol w="1354238">
                  <a:extLst>
                    <a:ext uri="{9D8B030D-6E8A-4147-A177-3AD203B41FA5}">
                      <a16:colId xmlns:a16="http://schemas.microsoft.com/office/drawing/2014/main" val="2826714587"/>
                    </a:ext>
                  </a:extLst>
                </a:gridCol>
                <a:gridCol w="6250329">
                  <a:extLst>
                    <a:ext uri="{9D8B030D-6E8A-4147-A177-3AD203B41FA5}">
                      <a16:colId xmlns:a16="http://schemas.microsoft.com/office/drawing/2014/main" val="842561088"/>
                    </a:ext>
                  </a:extLst>
                </a:gridCol>
              </a:tblGrid>
              <a:tr h="314750">
                <a:tc>
                  <a:txBody>
                    <a:bodyPr/>
                    <a:lstStyle/>
                    <a:p>
                      <a:pPr algn="l" fontAlgn="t"/>
                      <a:r>
                        <a:rPr lang="en-US" sz="1500" dirty="0">
                          <a:effectLst/>
                          <a:latin typeface="Calibri" panose="020F0502020204030204" pitchFamily="34" charset="0"/>
                          <a:cs typeface="Calibri" panose="020F0502020204030204" pitchFamily="34" charset="0"/>
                          <a:hlinkClick r:id="rId2"/>
                        </a:rPr>
                        <a:t>eval()</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a:effectLst/>
                          <a:latin typeface="Calibri" panose="020F0502020204030204" pitchFamily="34" charset="0"/>
                          <a:cs typeface="Calibri" panose="020F0502020204030204" pitchFamily="34" charset="0"/>
                        </a:rPr>
                        <a:t>Evaluates and executes an expression</a:t>
                      </a:r>
                    </a:p>
                  </a:txBody>
                  <a:tcPr marL="6138" marR="6138" marT="7427" marB="7427"/>
                </a:tc>
                <a:extLst>
                  <a:ext uri="{0D108BD9-81ED-4DB2-BD59-A6C34878D82A}">
                    <a16:rowId xmlns:a16="http://schemas.microsoft.com/office/drawing/2014/main" val="2393948838"/>
                  </a:ext>
                </a:extLst>
              </a:tr>
              <a:tr h="296582">
                <a:tc>
                  <a:txBody>
                    <a:bodyPr/>
                    <a:lstStyle/>
                    <a:p>
                      <a:pPr algn="l" fontAlgn="t"/>
                      <a:r>
                        <a:rPr lang="en-US" sz="1500" dirty="0">
                          <a:effectLst/>
                          <a:latin typeface="Calibri" panose="020F0502020204030204" pitchFamily="34" charset="0"/>
                          <a:cs typeface="Calibri" panose="020F0502020204030204" pitchFamily="34" charset="0"/>
                          <a:hlinkClick r:id="rId3"/>
                        </a:rPr>
                        <a:t>exec()</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a:effectLst/>
                          <a:latin typeface="Calibri" panose="020F0502020204030204" pitchFamily="34" charset="0"/>
                          <a:cs typeface="Calibri" panose="020F0502020204030204" pitchFamily="34" charset="0"/>
                        </a:rPr>
                        <a:t>Executes the specified code (or object)</a:t>
                      </a:r>
                    </a:p>
                  </a:txBody>
                  <a:tcPr marL="6138" marR="6138" marT="7427" marB="7427"/>
                </a:tc>
                <a:extLst>
                  <a:ext uri="{0D108BD9-81ED-4DB2-BD59-A6C34878D82A}">
                    <a16:rowId xmlns:a16="http://schemas.microsoft.com/office/drawing/2014/main" val="189183866"/>
                  </a:ext>
                </a:extLst>
              </a:tr>
              <a:tr h="199258">
                <a:tc>
                  <a:txBody>
                    <a:bodyPr/>
                    <a:lstStyle/>
                    <a:p>
                      <a:pPr algn="l" fontAlgn="t"/>
                      <a:r>
                        <a:rPr lang="en-US" sz="1500" dirty="0">
                          <a:effectLst/>
                          <a:latin typeface="Calibri" panose="020F0502020204030204" pitchFamily="34" charset="0"/>
                          <a:cs typeface="Calibri" panose="020F0502020204030204" pitchFamily="34" charset="0"/>
                          <a:hlinkClick r:id="rId4"/>
                        </a:rPr>
                        <a:t>filter()</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Use a filter function to exclude items in an </a:t>
                      </a:r>
                      <a:r>
                        <a:rPr lang="en-US" sz="1500" dirty="0" err="1">
                          <a:effectLst/>
                          <a:latin typeface="Calibri" panose="020F0502020204030204" pitchFamily="34" charset="0"/>
                          <a:cs typeface="Calibri" panose="020F0502020204030204" pitchFamily="34" charset="0"/>
                        </a:rPr>
                        <a:t>iterable</a:t>
                      </a:r>
                      <a:r>
                        <a:rPr lang="en-US" sz="1500" dirty="0">
                          <a:effectLst/>
                          <a:latin typeface="Calibri" panose="020F0502020204030204" pitchFamily="34" charset="0"/>
                          <a:cs typeface="Calibri" panose="020F0502020204030204" pitchFamily="34" charset="0"/>
                        </a:rPr>
                        <a:t> object</a:t>
                      </a:r>
                    </a:p>
                  </a:txBody>
                  <a:tcPr marL="6138" marR="6138" marT="7427" marB="7427"/>
                </a:tc>
                <a:extLst>
                  <a:ext uri="{0D108BD9-81ED-4DB2-BD59-A6C34878D82A}">
                    <a16:rowId xmlns:a16="http://schemas.microsoft.com/office/drawing/2014/main" val="2382186011"/>
                  </a:ext>
                </a:extLst>
              </a:tr>
              <a:tr h="199258">
                <a:tc>
                  <a:txBody>
                    <a:bodyPr/>
                    <a:lstStyle/>
                    <a:p>
                      <a:pPr algn="l" fontAlgn="t"/>
                      <a:r>
                        <a:rPr lang="en-US" sz="1500" dirty="0">
                          <a:effectLst/>
                          <a:latin typeface="Calibri" panose="020F0502020204030204" pitchFamily="34" charset="0"/>
                          <a:cs typeface="Calibri" panose="020F0502020204030204" pitchFamily="34" charset="0"/>
                          <a:hlinkClick r:id="rId5"/>
                        </a:rPr>
                        <a:t>float()</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a floating point number</a:t>
                      </a:r>
                    </a:p>
                  </a:txBody>
                  <a:tcPr marL="6138" marR="6138" marT="7427" marB="7427"/>
                </a:tc>
                <a:extLst>
                  <a:ext uri="{0D108BD9-81ED-4DB2-BD59-A6C34878D82A}">
                    <a16:rowId xmlns:a16="http://schemas.microsoft.com/office/drawing/2014/main" val="2448626570"/>
                  </a:ext>
                </a:extLst>
              </a:tr>
              <a:tr h="199258">
                <a:tc>
                  <a:txBody>
                    <a:bodyPr/>
                    <a:lstStyle/>
                    <a:p>
                      <a:pPr algn="l" fontAlgn="t"/>
                      <a:r>
                        <a:rPr lang="en-US" sz="1500" dirty="0">
                          <a:effectLst/>
                          <a:latin typeface="Calibri" panose="020F0502020204030204" pitchFamily="34" charset="0"/>
                          <a:cs typeface="Calibri" panose="020F0502020204030204" pitchFamily="34" charset="0"/>
                          <a:hlinkClick r:id="rId6"/>
                        </a:rPr>
                        <a:t>format()</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Formats a specified value</a:t>
                      </a:r>
                    </a:p>
                  </a:txBody>
                  <a:tcPr marL="6138" marR="6138" marT="7427" marB="7427"/>
                </a:tc>
                <a:extLst>
                  <a:ext uri="{0D108BD9-81ED-4DB2-BD59-A6C34878D82A}">
                    <a16:rowId xmlns:a16="http://schemas.microsoft.com/office/drawing/2014/main" val="424561002"/>
                  </a:ext>
                </a:extLst>
              </a:tr>
              <a:tr h="199258">
                <a:tc>
                  <a:txBody>
                    <a:bodyPr/>
                    <a:lstStyle/>
                    <a:p>
                      <a:pPr algn="l" fontAlgn="t"/>
                      <a:r>
                        <a:rPr lang="en-US" sz="1500" dirty="0">
                          <a:effectLst/>
                          <a:latin typeface="Calibri" panose="020F0502020204030204" pitchFamily="34" charset="0"/>
                          <a:cs typeface="Calibri" panose="020F0502020204030204" pitchFamily="34" charset="0"/>
                          <a:hlinkClick r:id="rId7"/>
                        </a:rPr>
                        <a:t>frozenset()</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a frozenset object</a:t>
                      </a:r>
                    </a:p>
                  </a:txBody>
                  <a:tcPr marL="6138" marR="6138" marT="7427" marB="7427"/>
                </a:tc>
                <a:extLst>
                  <a:ext uri="{0D108BD9-81ED-4DB2-BD59-A6C34878D82A}">
                    <a16:rowId xmlns:a16="http://schemas.microsoft.com/office/drawing/2014/main" val="3128216022"/>
                  </a:ext>
                </a:extLst>
              </a:tr>
              <a:tr h="199258">
                <a:tc>
                  <a:txBody>
                    <a:bodyPr/>
                    <a:lstStyle/>
                    <a:p>
                      <a:pPr algn="l" fontAlgn="t"/>
                      <a:r>
                        <a:rPr lang="en-US" sz="1500" dirty="0" err="1">
                          <a:effectLst/>
                          <a:latin typeface="Calibri" panose="020F0502020204030204" pitchFamily="34" charset="0"/>
                          <a:cs typeface="Calibri" panose="020F0502020204030204" pitchFamily="34" charset="0"/>
                          <a:hlinkClick r:id="rId8"/>
                        </a:rPr>
                        <a:t>getattr</a:t>
                      </a:r>
                      <a:r>
                        <a:rPr lang="en-US" sz="1500" dirty="0">
                          <a:effectLst/>
                          <a:latin typeface="Calibri" panose="020F0502020204030204" pitchFamily="34" charset="0"/>
                          <a:cs typeface="Calibri" panose="020F0502020204030204" pitchFamily="34" charset="0"/>
                          <a:hlinkClick r:id="rId8"/>
                        </a:rPr>
                        <a:t>()</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the value of the specified attribute (property or method)</a:t>
                      </a:r>
                    </a:p>
                  </a:txBody>
                  <a:tcPr marL="6138" marR="6138" marT="7427" marB="7427"/>
                </a:tc>
                <a:extLst>
                  <a:ext uri="{0D108BD9-81ED-4DB2-BD59-A6C34878D82A}">
                    <a16:rowId xmlns:a16="http://schemas.microsoft.com/office/drawing/2014/main" val="1482905813"/>
                  </a:ext>
                </a:extLst>
              </a:tr>
              <a:tr h="199258">
                <a:tc>
                  <a:txBody>
                    <a:bodyPr/>
                    <a:lstStyle/>
                    <a:p>
                      <a:pPr algn="l" fontAlgn="t"/>
                      <a:r>
                        <a:rPr lang="en-US" sz="1500" dirty="0" err="1">
                          <a:effectLst/>
                          <a:latin typeface="Calibri" panose="020F0502020204030204" pitchFamily="34" charset="0"/>
                          <a:cs typeface="Calibri" panose="020F0502020204030204" pitchFamily="34" charset="0"/>
                          <a:hlinkClick r:id="rId9"/>
                        </a:rPr>
                        <a:t>globals</a:t>
                      </a:r>
                      <a:r>
                        <a:rPr lang="en-US" sz="1500" dirty="0">
                          <a:effectLst/>
                          <a:latin typeface="Calibri" panose="020F0502020204030204" pitchFamily="34" charset="0"/>
                          <a:cs typeface="Calibri" panose="020F0502020204030204" pitchFamily="34" charset="0"/>
                          <a:hlinkClick r:id="rId9"/>
                        </a:rPr>
                        <a:t>()</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the current global symbol table as a dictionary</a:t>
                      </a:r>
                    </a:p>
                  </a:txBody>
                  <a:tcPr marL="6138" marR="6138" marT="7427" marB="7427"/>
                </a:tc>
                <a:extLst>
                  <a:ext uri="{0D108BD9-81ED-4DB2-BD59-A6C34878D82A}">
                    <a16:rowId xmlns:a16="http://schemas.microsoft.com/office/drawing/2014/main" val="302065313"/>
                  </a:ext>
                </a:extLst>
              </a:tr>
              <a:tr h="317611">
                <a:tc>
                  <a:txBody>
                    <a:bodyPr/>
                    <a:lstStyle/>
                    <a:p>
                      <a:pPr algn="l" fontAlgn="t"/>
                      <a:r>
                        <a:rPr lang="en-US" sz="1500" dirty="0" err="1">
                          <a:effectLst/>
                          <a:latin typeface="Calibri" panose="020F0502020204030204" pitchFamily="34" charset="0"/>
                          <a:cs typeface="Calibri" panose="020F0502020204030204" pitchFamily="34" charset="0"/>
                          <a:hlinkClick r:id="rId10"/>
                        </a:rPr>
                        <a:t>isinstance</a:t>
                      </a:r>
                      <a:r>
                        <a:rPr lang="en-US" sz="1500" dirty="0">
                          <a:effectLst/>
                          <a:latin typeface="Calibri" panose="020F0502020204030204" pitchFamily="34" charset="0"/>
                          <a:cs typeface="Calibri" panose="020F0502020204030204" pitchFamily="34" charset="0"/>
                          <a:hlinkClick r:id="rId10"/>
                        </a:rPr>
                        <a:t>()</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True if a specified object is an instance of a specified object</a:t>
                      </a:r>
                    </a:p>
                  </a:txBody>
                  <a:tcPr marL="6138" marR="6138" marT="7427" marB="7427"/>
                </a:tc>
                <a:extLst>
                  <a:ext uri="{0D108BD9-81ED-4DB2-BD59-A6C34878D82A}">
                    <a16:rowId xmlns:a16="http://schemas.microsoft.com/office/drawing/2014/main" val="3436390938"/>
                  </a:ext>
                </a:extLst>
              </a:tr>
              <a:tr h="281189">
                <a:tc>
                  <a:txBody>
                    <a:bodyPr/>
                    <a:lstStyle/>
                    <a:p>
                      <a:pPr algn="l" fontAlgn="t"/>
                      <a:r>
                        <a:rPr lang="en-US" sz="1500" dirty="0" err="1">
                          <a:effectLst/>
                          <a:latin typeface="Calibri" panose="020F0502020204030204" pitchFamily="34" charset="0"/>
                          <a:cs typeface="Calibri" panose="020F0502020204030204" pitchFamily="34" charset="0"/>
                          <a:hlinkClick r:id="rId11"/>
                        </a:rPr>
                        <a:t>issubclass</a:t>
                      </a:r>
                      <a:r>
                        <a:rPr lang="en-US" sz="1500" dirty="0">
                          <a:effectLst/>
                          <a:latin typeface="Calibri" panose="020F0502020204030204" pitchFamily="34" charset="0"/>
                          <a:cs typeface="Calibri" panose="020F0502020204030204" pitchFamily="34" charset="0"/>
                          <a:hlinkClick r:id="rId11"/>
                        </a:rPr>
                        <a:t>()</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True if a specified class is a subclass of a specified object</a:t>
                      </a:r>
                    </a:p>
                  </a:txBody>
                  <a:tcPr marL="6138" marR="6138" marT="7427" marB="7427"/>
                </a:tc>
                <a:extLst>
                  <a:ext uri="{0D108BD9-81ED-4DB2-BD59-A6C34878D82A}">
                    <a16:rowId xmlns:a16="http://schemas.microsoft.com/office/drawing/2014/main" val="2310929562"/>
                  </a:ext>
                </a:extLst>
              </a:tr>
              <a:tr h="199258">
                <a:tc>
                  <a:txBody>
                    <a:bodyPr/>
                    <a:lstStyle/>
                    <a:p>
                      <a:pPr algn="l" fontAlgn="t"/>
                      <a:r>
                        <a:rPr lang="en-US" sz="1500" dirty="0" err="1">
                          <a:effectLst/>
                          <a:latin typeface="Calibri" panose="020F0502020204030204" pitchFamily="34" charset="0"/>
                          <a:cs typeface="Calibri" panose="020F0502020204030204" pitchFamily="34" charset="0"/>
                          <a:hlinkClick r:id="rId12"/>
                        </a:rPr>
                        <a:t>iter</a:t>
                      </a:r>
                      <a:r>
                        <a:rPr lang="en-US" sz="1500" dirty="0">
                          <a:effectLst/>
                          <a:latin typeface="Calibri" panose="020F0502020204030204" pitchFamily="34" charset="0"/>
                          <a:cs typeface="Calibri" panose="020F0502020204030204" pitchFamily="34" charset="0"/>
                          <a:hlinkClick r:id="rId12"/>
                        </a:rPr>
                        <a:t>()</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an iterator object</a:t>
                      </a:r>
                    </a:p>
                  </a:txBody>
                  <a:tcPr marL="6138" marR="6138" marT="7427" marB="7427"/>
                </a:tc>
                <a:extLst>
                  <a:ext uri="{0D108BD9-81ED-4DB2-BD59-A6C34878D82A}">
                    <a16:rowId xmlns:a16="http://schemas.microsoft.com/office/drawing/2014/main" val="636166460"/>
                  </a:ext>
                </a:extLst>
              </a:tr>
              <a:tr h="199258">
                <a:tc>
                  <a:txBody>
                    <a:bodyPr/>
                    <a:lstStyle/>
                    <a:p>
                      <a:pPr algn="l" fontAlgn="t"/>
                      <a:r>
                        <a:rPr lang="en-US" sz="1500" dirty="0">
                          <a:effectLst/>
                          <a:latin typeface="Calibri" panose="020F0502020204030204" pitchFamily="34" charset="0"/>
                          <a:cs typeface="Calibri" panose="020F0502020204030204" pitchFamily="34" charset="0"/>
                          <a:hlinkClick r:id="rId13"/>
                        </a:rPr>
                        <a:t>len()</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the length of an object</a:t>
                      </a:r>
                    </a:p>
                  </a:txBody>
                  <a:tcPr marL="6138" marR="6138" marT="7427" marB="7427"/>
                </a:tc>
                <a:extLst>
                  <a:ext uri="{0D108BD9-81ED-4DB2-BD59-A6C34878D82A}">
                    <a16:rowId xmlns:a16="http://schemas.microsoft.com/office/drawing/2014/main" val="3271326081"/>
                  </a:ext>
                </a:extLst>
              </a:tr>
              <a:tr h="199258">
                <a:tc>
                  <a:txBody>
                    <a:bodyPr/>
                    <a:lstStyle/>
                    <a:p>
                      <a:pPr algn="l" fontAlgn="t"/>
                      <a:r>
                        <a:rPr lang="en-US" sz="1500" dirty="0">
                          <a:effectLst/>
                          <a:latin typeface="Calibri" panose="020F0502020204030204" pitchFamily="34" charset="0"/>
                          <a:cs typeface="Calibri" panose="020F0502020204030204" pitchFamily="34" charset="0"/>
                          <a:hlinkClick r:id="rId14"/>
                        </a:rPr>
                        <a:t>list()</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a list</a:t>
                      </a:r>
                    </a:p>
                  </a:txBody>
                  <a:tcPr marL="6138" marR="6138" marT="7427" marB="7427"/>
                </a:tc>
                <a:extLst>
                  <a:ext uri="{0D108BD9-81ED-4DB2-BD59-A6C34878D82A}">
                    <a16:rowId xmlns:a16="http://schemas.microsoft.com/office/drawing/2014/main" val="285016860"/>
                  </a:ext>
                </a:extLst>
              </a:tr>
              <a:tr h="199258">
                <a:tc>
                  <a:txBody>
                    <a:bodyPr/>
                    <a:lstStyle/>
                    <a:p>
                      <a:pPr algn="l" fontAlgn="t"/>
                      <a:r>
                        <a:rPr lang="en-US" sz="1500">
                          <a:effectLst/>
                          <a:latin typeface="Calibri" panose="020F0502020204030204" pitchFamily="34" charset="0"/>
                          <a:cs typeface="Calibri" panose="020F0502020204030204" pitchFamily="34" charset="0"/>
                          <a:hlinkClick r:id="rId15"/>
                        </a:rPr>
                        <a:t>locals()</a:t>
                      </a:r>
                      <a:endParaRPr lang="en-US" sz="15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an updated dictionary of the current local symbol table</a:t>
                      </a:r>
                    </a:p>
                  </a:txBody>
                  <a:tcPr marL="6138" marR="6138" marT="7427" marB="7427"/>
                </a:tc>
                <a:extLst>
                  <a:ext uri="{0D108BD9-81ED-4DB2-BD59-A6C34878D82A}">
                    <a16:rowId xmlns:a16="http://schemas.microsoft.com/office/drawing/2014/main" val="1569904923"/>
                  </a:ext>
                </a:extLst>
              </a:tr>
              <a:tr h="199258">
                <a:tc>
                  <a:txBody>
                    <a:bodyPr/>
                    <a:lstStyle/>
                    <a:p>
                      <a:pPr algn="l" fontAlgn="t"/>
                      <a:r>
                        <a:rPr lang="en-US" sz="1500">
                          <a:effectLst/>
                          <a:latin typeface="Calibri" panose="020F0502020204030204" pitchFamily="34" charset="0"/>
                          <a:cs typeface="Calibri" panose="020F0502020204030204" pitchFamily="34" charset="0"/>
                          <a:hlinkClick r:id="rId16"/>
                        </a:rPr>
                        <a:t>map()</a:t>
                      </a:r>
                      <a:endParaRPr lang="en-US" sz="15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the specified iterator with the specified function applied to each item</a:t>
                      </a:r>
                    </a:p>
                  </a:txBody>
                  <a:tcPr marL="6138" marR="6138" marT="7427" marB="7427"/>
                </a:tc>
                <a:extLst>
                  <a:ext uri="{0D108BD9-81ED-4DB2-BD59-A6C34878D82A}">
                    <a16:rowId xmlns:a16="http://schemas.microsoft.com/office/drawing/2014/main" val="4131412369"/>
                  </a:ext>
                </a:extLst>
              </a:tr>
              <a:tr h="199258">
                <a:tc>
                  <a:txBody>
                    <a:bodyPr/>
                    <a:lstStyle/>
                    <a:p>
                      <a:pPr algn="l" fontAlgn="t"/>
                      <a:r>
                        <a:rPr lang="en-US" sz="1500" dirty="0">
                          <a:effectLst/>
                          <a:latin typeface="Calibri" panose="020F0502020204030204" pitchFamily="34" charset="0"/>
                          <a:cs typeface="Calibri" panose="020F0502020204030204" pitchFamily="34" charset="0"/>
                          <a:hlinkClick r:id="rId17"/>
                        </a:rPr>
                        <a:t>max()</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the largest item in an </a:t>
                      </a:r>
                      <a:r>
                        <a:rPr lang="en-US" sz="1500" dirty="0" err="1">
                          <a:effectLst/>
                          <a:latin typeface="Calibri" panose="020F0502020204030204" pitchFamily="34" charset="0"/>
                          <a:cs typeface="Calibri" panose="020F0502020204030204" pitchFamily="34" charset="0"/>
                        </a:rPr>
                        <a:t>iterable</a:t>
                      </a:r>
                      <a:endParaRPr lang="en-US" sz="1500" dirty="0">
                        <a:effectLst/>
                        <a:latin typeface="Calibri" panose="020F0502020204030204" pitchFamily="34" charset="0"/>
                        <a:cs typeface="Calibri" panose="020F0502020204030204" pitchFamily="34" charset="0"/>
                      </a:endParaRPr>
                    </a:p>
                  </a:txBody>
                  <a:tcPr marL="6138" marR="6138" marT="7427" marB="7427"/>
                </a:tc>
                <a:extLst>
                  <a:ext uri="{0D108BD9-81ED-4DB2-BD59-A6C34878D82A}">
                    <a16:rowId xmlns:a16="http://schemas.microsoft.com/office/drawing/2014/main" val="4176032113"/>
                  </a:ext>
                </a:extLst>
              </a:tr>
              <a:tr h="317900">
                <a:tc>
                  <a:txBody>
                    <a:bodyPr/>
                    <a:lstStyle/>
                    <a:p>
                      <a:pPr algn="l" fontAlgn="t"/>
                      <a:r>
                        <a:rPr lang="en-US" sz="1500" dirty="0" err="1">
                          <a:effectLst/>
                          <a:latin typeface="Calibri" panose="020F0502020204030204" pitchFamily="34" charset="0"/>
                          <a:cs typeface="Calibri" panose="020F0502020204030204" pitchFamily="34" charset="0"/>
                          <a:hlinkClick r:id="rId18"/>
                        </a:rPr>
                        <a:t>memoryview</a:t>
                      </a:r>
                      <a:r>
                        <a:rPr lang="en-US" sz="1500" dirty="0">
                          <a:effectLst/>
                          <a:latin typeface="Calibri" panose="020F0502020204030204" pitchFamily="34" charset="0"/>
                          <a:cs typeface="Calibri" panose="020F0502020204030204" pitchFamily="34" charset="0"/>
                          <a:hlinkClick r:id="rId18"/>
                        </a:rPr>
                        <a:t>()</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a memory view object</a:t>
                      </a:r>
                    </a:p>
                  </a:txBody>
                  <a:tcPr marL="6138" marR="6138" marT="7427" marB="7427"/>
                </a:tc>
                <a:extLst>
                  <a:ext uri="{0D108BD9-81ED-4DB2-BD59-A6C34878D82A}">
                    <a16:rowId xmlns:a16="http://schemas.microsoft.com/office/drawing/2014/main" val="4280785444"/>
                  </a:ext>
                </a:extLst>
              </a:tr>
              <a:tr h="199258">
                <a:tc>
                  <a:txBody>
                    <a:bodyPr/>
                    <a:lstStyle/>
                    <a:p>
                      <a:pPr algn="l" fontAlgn="t"/>
                      <a:r>
                        <a:rPr lang="en-US" sz="1500">
                          <a:effectLst/>
                          <a:latin typeface="Calibri" panose="020F0502020204030204" pitchFamily="34" charset="0"/>
                          <a:cs typeface="Calibri" panose="020F0502020204030204" pitchFamily="34" charset="0"/>
                          <a:hlinkClick r:id="rId19"/>
                        </a:rPr>
                        <a:t>min()</a:t>
                      </a:r>
                      <a:endParaRPr lang="en-US" sz="15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the smallest item in an </a:t>
                      </a:r>
                      <a:r>
                        <a:rPr lang="en-US" sz="1500" dirty="0" err="1">
                          <a:effectLst/>
                          <a:latin typeface="Calibri" panose="020F0502020204030204" pitchFamily="34" charset="0"/>
                          <a:cs typeface="Calibri" panose="020F0502020204030204" pitchFamily="34" charset="0"/>
                        </a:rPr>
                        <a:t>iterable</a:t>
                      </a:r>
                      <a:endParaRPr lang="en-US" sz="1500" dirty="0">
                        <a:effectLst/>
                        <a:latin typeface="Calibri" panose="020F0502020204030204" pitchFamily="34" charset="0"/>
                        <a:cs typeface="Calibri" panose="020F0502020204030204" pitchFamily="34" charset="0"/>
                      </a:endParaRPr>
                    </a:p>
                  </a:txBody>
                  <a:tcPr marL="6138" marR="6138" marT="7427" marB="7427"/>
                </a:tc>
                <a:extLst>
                  <a:ext uri="{0D108BD9-81ED-4DB2-BD59-A6C34878D82A}">
                    <a16:rowId xmlns:a16="http://schemas.microsoft.com/office/drawing/2014/main" val="1042174745"/>
                  </a:ext>
                </a:extLst>
              </a:tr>
              <a:tr h="199258">
                <a:tc>
                  <a:txBody>
                    <a:bodyPr/>
                    <a:lstStyle/>
                    <a:p>
                      <a:pPr algn="l" fontAlgn="t"/>
                      <a:r>
                        <a:rPr lang="en-US" sz="1500">
                          <a:effectLst/>
                          <a:latin typeface="Calibri" panose="020F0502020204030204" pitchFamily="34" charset="0"/>
                          <a:cs typeface="Calibri" panose="020F0502020204030204" pitchFamily="34" charset="0"/>
                          <a:hlinkClick r:id="rId20"/>
                        </a:rPr>
                        <a:t>next()</a:t>
                      </a:r>
                      <a:endParaRPr lang="en-US" sz="15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the next item in an </a:t>
                      </a:r>
                      <a:r>
                        <a:rPr lang="en-US" sz="1500" dirty="0" err="1">
                          <a:effectLst/>
                          <a:latin typeface="Calibri" panose="020F0502020204030204" pitchFamily="34" charset="0"/>
                          <a:cs typeface="Calibri" panose="020F0502020204030204" pitchFamily="34" charset="0"/>
                        </a:rPr>
                        <a:t>iterable</a:t>
                      </a:r>
                      <a:endParaRPr lang="en-US" sz="1500" dirty="0">
                        <a:effectLst/>
                        <a:latin typeface="Calibri" panose="020F0502020204030204" pitchFamily="34" charset="0"/>
                        <a:cs typeface="Calibri" panose="020F0502020204030204" pitchFamily="34" charset="0"/>
                      </a:endParaRPr>
                    </a:p>
                  </a:txBody>
                  <a:tcPr marL="6138" marR="6138" marT="7427" marB="7427"/>
                </a:tc>
                <a:extLst>
                  <a:ext uri="{0D108BD9-81ED-4DB2-BD59-A6C34878D82A}">
                    <a16:rowId xmlns:a16="http://schemas.microsoft.com/office/drawing/2014/main" val="2423048575"/>
                  </a:ext>
                </a:extLst>
              </a:tr>
              <a:tr h="199258">
                <a:tc>
                  <a:txBody>
                    <a:bodyPr/>
                    <a:lstStyle/>
                    <a:p>
                      <a:pPr algn="l" fontAlgn="t"/>
                      <a:r>
                        <a:rPr lang="en-US" sz="1500">
                          <a:effectLst/>
                          <a:latin typeface="Calibri" panose="020F0502020204030204" pitchFamily="34" charset="0"/>
                          <a:cs typeface="Calibri" panose="020F0502020204030204" pitchFamily="34" charset="0"/>
                          <a:hlinkClick r:id="rId21"/>
                        </a:rPr>
                        <a:t>object()</a:t>
                      </a:r>
                      <a:endParaRPr lang="en-US" sz="15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a new object</a:t>
                      </a:r>
                    </a:p>
                  </a:txBody>
                  <a:tcPr marL="6138" marR="6138" marT="7427" marB="7427"/>
                </a:tc>
                <a:extLst>
                  <a:ext uri="{0D108BD9-81ED-4DB2-BD59-A6C34878D82A}">
                    <a16:rowId xmlns:a16="http://schemas.microsoft.com/office/drawing/2014/main" val="1945519373"/>
                  </a:ext>
                </a:extLst>
              </a:tr>
              <a:tr h="199258">
                <a:tc>
                  <a:txBody>
                    <a:bodyPr/>
                    <a:lstStyle/>
                    <a:p>
                      <a:pPr algn="l" fontAlgn="t"/>
                      <a:r>
                        <a:rPr lang="en-US" sz="1500">
                          <a:effectLst/>
                          <a:latin typeface="Calibri" panose="020F0502020204030204" pitchFamily="34" charset="0"/>
                          <a:cs typeface="Calibri" panose="020F0502020204030204" pitchFamily="34" charset="0"/>
                          <a:hlinkClick r:id="rId22"/>
                        </a:rPr>
                        <a:t>oct()</a:t>
                      </a:r>
                      <a:endParaRPr lang="en-US" sz="15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Converts a number into an octal</a:t>
                      </a:r>
                    </a:p>
                  </a:txBody>
                  <a:tcPr marL="6138" marR="6138" marT="7427" marB="7427"/>
                </a:tc>
                <a:extLst>
                  <a:ext uri="{0D108BD9-81ED-4DB2-BD59-A6C34878D82A}">
                    <a16:rowId xmlns:a16="http://schemas.microsoft.com/office/drawing/2014/main" val="850575246"/>
                  </a:ext>
                </a:extLst>
              </a:tr>
              <a:tr h="199258">
                <a:tc>
                  <a:txBody>
                    <a:bodyPr/>
                    <a:lstStyle/>
                    <a:p>
                      <a:pPr algn="l" fontAlgn="t"/>
                      <a:r>
                        <a:rPr lang="en-US" sz="1500">
                          <a:effectLst/>
                          <a:latin typeface="Calibri" panose="020F0502020204030204" pitchFamily="34" charset="0"/>
                          <a:cs typeface="Calibri" panose="020F0502020204030204" pitchFamily="34" charset="0"/>
                          <a:hlinkClick r:id="rId23"/>
                        </a:rPr>
                        <a:t>open()</a:t>
                      </a:r>
                      <a:endParaRPr lang="en-US" sz="15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Opens a file and returns a file object</a:t>
                      </a:r>
                    </a:p>
                  </a:txBody>
                  <a:tcPr marL="6138" marR="6138" marT="7427" marB="7427"/>
                </a:tc>
                <a:extLst>
                  <a:ext uri="{0D108BD9-81ED-4DB2-BD59-A6C34878D82A}">
                    <a16:rowId xmlns:a16="http://schemas.microsoft.com/office/drawing/2014/main" val="1661822293"/>
                  </a:ext>
                </a:extLst>
              </a:tr>
              <a:tr h="199258">
                <a:tc>
                  <a:txBody>
                    <a:bodyPr/>
                    <a:lstStyle/>
                    <a:p>
                      <a:pPr algn="l" fontAlgn="t"/>
                      <a:r>
                        <a:rPr lang="en-US" sz="1500">
                          <a:effectLst/>
                          <a:latin typeface="Calibri" panose="020F0502020204030204" pitchFamily="34" charset="0"/>
                          <a:cs typeface="Calibri" panose="020F0502020204030204" pitchFamily="34" charset="0"/>
                          <a:hlinkClick r:id="rId24"/>
                        </a:rPr>
                        <a:t>ord()</a:t>
                      </a:r>
                      <a:endParaRPr lang="en-US" sz="15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Convert an integer representing the Unicode of the specified character</a:t>
                      </a:r>
                    </a:p>
                  </a:txBody>
                  <a:tcPr marL="6138" marR="6138" marT="7427" marB="7427"/>
                </a:tc>
                <a:extLst>
                  <a:ext uri="{0D108BD9-81ED-4DB2-BD59-A6C34878D82A}">
                    <a16:rowId xmlns:a16="http://schemas.microsoft.com/office/drawing/2014/main" val="1085862848"/>
                  </a:ext>
                </a:extLst>
              </a:tr>
              <a:tr h="199258">
                <a:tc>
                  <a:txBody>
                    <a:bodyPr/>
                    <a:lstStyle/>
                    <a:p>
                      <a:pPr algn="l" fontAlgn="t"/>
                      <a:r>
                        <a:rPr lang="en-US" sz="1500" dirty="0">
                          <a:effectLst/>
                          <a:latin typeface="Calibri" panose="020F0502020204030204" pitchFamily="34" charset="0"/>
                          <a:cs typeface="Calibri" panose="020F0502020204030204" pitchFamily="34" charset="0"/>
                          <a:hlinkClick r:id="rId25"/>
                        </a:rPr>
                        <a:t>pow()</a:t>
                      </a:r>
                      <a:endParaRPr lang="en-US" sz="15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500" dirty="0">
                          <a:effectLst/>
                          <a:latin typeface="Calibri" panose="020F0502020204030204" pitchFamily="34" charset="0"/>
                          <a:cs typeface="Calibri" panose="020F0502020204030204" pitchFamily="34" charset="0"/>
                        </a:rPr>
                        <a:t>Returns the value of x to the power of y</a:t>
                      </a:r>
                    </a:p>
                  </a:txBody>
                  <a:tcPr marL="6138" marR="6138" marT="7427" marB="7427"/>
                </a:tc>
                <a:extLst>
                  <a:ext uri="{0D108BD9-81ED-4DB2-BD59-A6C34878D82A}">
                    <a16:rowId xmlns:a16="http://schemas.microsoft.com/office/drawing/2014/main" val="1893152488"/>
                  </a:ext>
                </a:extLst>
              </a:tr>
            </a:tbl>
          </a:graphicData>
        </a:graphic>
      </p:graphicFrame>
    </p:spTree>
    <p:extLst>
      <p:ext uri="{BB962C8B-B14F-4D97-AF65-F5344CB8AC3E}">
        <p14:creationId xmlns:p14="http://schemas.microsoft.com/office/powerpoint/2010/main" val="2457078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a:extLst>
              <a:ext uri="{FF2B5EF4-FFF2-40B4-BE49-F238E27FC236}">
                <a16:creationId xmlns:a16="http://schemas.microsoft.com/office/drawing/2014/main" id="{B1452666-454B-EF8A-3944-5F40B1506F86}"/>
              </a:ext>
            </a:extLst>
          </p:cNvPr>
          <p:cNvGraphicFramePr>
            <a:graphicFrameLocks/>
          </p:cNvGraphicFramePr>
          <p:nvPr>
            <p:extLst>
              <p:ext uri="{D42A27DB-BD31-4B8C-83A1-F6EECF244321}">
                <p14:modId xmlns:p14="http://schemas.microsoft.com/office/powerpoint/2010/main" val="4070322906"/>
              </p:ext>
            </p:extLst>
          </p:nvPr>
        </p:nvGraphicFramePr>
        <p:xfrm>
          <a:off x="2046415" y="546999"/>
          <a:ext cx="8099169" cy="5764001"/>
        </p:xfrm>
        <a:graphic>
          <a:graphicData uri="http://schemas.openxmlformats.org/drawingml/2006/table">
            <a:tbl>
              <a:tblPr>
                <a:tableStyleId>{2D5ABB26-0587-4C30-8999-92F81FD0307C}</a:tableStyleId>
              </a:tblPr>
              <a:tblGrid>
                <a:gridCol w="1443726">
                  <a:extLst>
                    <a:ext uri="{9D8B030D-6E8A-4147-A177-3AD203B41FA5}">
                      <a16:colId xmlns:a16="http://schemas.microsoft.com/office/drawing/2014/main" val="35899042"/>
                    </a:ext>
                  </a:extLst>
                </a:gridCol>
                <a:gridCol w="6655443">
                  <a:extLst>
                    <a:ext uri="{9D8B030D-6E8A-4147-A177-3AD203B41FA5}">
                      <a16:colId xmlns:a16="http://schemas.microsoft.com/office/drawing/2014/main" val="967515605"/>
                    </a:ext>
                  </a:extLst>
                </a:gridCol>
              </a:tblGrid>
              <a:tr h="311066">
                <a:tc>
                  <a:txBody>
                    <a:bodyPr/>
                    <a:lstStyle/>
                    <a:p>
                      <a:pPr algn="l" fontAlgn="t"/>
                      <a:r>
                        <a:rPr lang="en-US" sz="1600" dirty="0">
                          <a:effectLst/>
                          <a:latin typeface="Calibri" panose="020F0502020204030204" pitchFamily="34" charset="0"/>
                          <a:cs typeface="Calibri" panose="020F0502020204030204" pitchFamily="34" charset="0"/>
                          <a:hlinkClick r:id="rId2"/>
                        </a:rPr>
                        <a:t>print()</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Prints to the standard output device</a:t>
                      </a:r>
                    </a:p>
                  </a:txBody>
                  <a:tcPr marL="6138" marR="6138" marT="7427" marB="7427"/>
                </a:tc>
                <a:extLst>
                  <a:ext uri="{0D108BD9-81ED-4DB2-BD59-A6C34878D82A}">
                    <a16:rowId xmlns:a16="http://schemas.microsoft.com/office/drawing/2014/main" val="2304729917"/>
                  </a:ext>
                </a:extLst>
              </a:tr>
              <a:tr h="31106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property()</a:t>
                      </a: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Gets, sets, deletes a property</a:t>
                      </a:r>
                    </a:p>
                  </a:txBody>
                  <a:tcPr marL="6138" marR="6138" marT="7427" marB="7427"/>
                </a:tc>
                <a:extLst>
                  <a:ext uri="{0D108BD9-81ED-4DB2-BD59-A6C34878D82A}">
                    <a16:rowId xmlns:a16="http://schemas.microsoft.com/office/drawing/2014/main" val="203799155"/>
                  </a:ext>
                </a:extLst>
              </a:tr>
              <a:tr h="389590">
                <a:tc>
                  <a:txBody>
                    <a:bodyPr/>
                    <a:lstStyle/>
                    <a:p>
                      <a:pPr algn="l" fontAlgn="t"/>
                      <a:r>
                        <a:rPr lang="en-US" sz="1600" dirty="0">
                          <a:effectLst/>
                          <a:latin typeface="Calibri" panose="020F0502020204030204" pitchFamily="34" charset="0"/>
                          <a:cs typeface="Calibri" panose="020F0502020204030204" pitchFamily="34" charset="0"/>
                          <a:hlinkClick r:id="rId3"/>
                        </a:rPr>
                        <a:t>range()</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 sequence of numbers, starting from 0 and increments by 1 (by default)</a:t>
                      </a:r>
                    </a:p>
                  </a:txBody>
                  <a:tcPr marL="6138" marR="6138" marT="7427" marB="7427"/>
                </a:tc>
                <a:extLst>
                  <a:ext uri="{0D108BD9-81ED-4DB2-BD59-A6C34878D82A}">
                    <a16:rowId xmlns:a16="http://schemas.microsoft.com/office/drawing/2014/main" val="3573809504"/>
                  </a:ext>
                </a:extLst>
              </a:tr>
              <a:tr h="311066">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repr</a:t>
                      </a:r>
                      <a:r>
                        <a:rPr lang="en-US" sz="1600" dirty="0">
                          <a:solidFill>
                            <a:srgbClr val="FFD343"/>
                          </a:solidFill>
                          <a:effectLst/>
                          <a:latin typeface="Calibri" panose="020F0502020204030204" pitchFamily="34" charset="0"/>
                          <a:cs typeface="Calibri" panose="020F0502020204030204" pitchFamily="34" charset="0"/>
                        </a:rPr>
                        <a:t>()</a:t>
                      </a: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 readable version of an object</a:t>
                      </a:r>
                    </a:p>
                  </a:txBody>
                  <a:tcPr marL="6138" marR="6138" marT="7427" marB="7427"/>
                </a:tc>
                <a:extLst>
                  <a:ext uri="{0D108BD9-81ED-4DB2-BD59-A6C34878D82A}">
                    <a16:rowId xmlns:a16="http://schemas.microsoft.com/office/drawing/2014/main" val="3625770244"/>
                  </a:ext>
                </a:extLst>
              </a:tr>
              <a:tr h="311066">
                <a:tc>
                  <a:txBody>
                    <a:bodyPr/>
                    <a:lstStyle/>
                    <a:p>
                      <a:pPr algn="l" fontAlgn="t"/>
                      <a:r>
                        <a:rPr lang="en-US" sz="1600" dirty="0">
                          <a:effectLst/>
                          <a:latin typeface="Calibri" panose="020F0502020204030204" pitchFamily="34" charset="0"/>
                          <a:cs typeface="Calibri" panose="020F0502020204030204" pitchFamily="34" charset="0"/>
                          <a:hlinkClick r:id="rId4"/>
                        </a:rPr>
                        <a:t>reversed()</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 reversed iterator</a:t>
                      </a:r>
                    </a:p>
                  </a:txBody>
                  <a:tcPr marL="6138" marR="6138" marT="7427" marB="7427"/>
                </a:tc>
                <a:extLst>
                  <a:ext uri="{0D108BD9-81ED-4DB2-BD59-A6C34878D82A}">
                    <a16:rowId xmlns:a16="http://schemas.microsoft.com/office/drawing/2014/main" val="3019624426"/>
                  </a:ext>
                </a:extLst>
              </a:tr>
              <a:tr h="311066">
                <a:tc>
                  <a:txBody>
                    <a:bodyPr/>
                    <a:lstStyle/>
                    <a:p>
                      <a:pPr algn="l" fontAlgn="t"/>
                      <a:r>
                        <a:rPr lang="en-US" sz="1600" dirty="0">
                          <a:effectLst/>
                          <a:latin typeface="Calibri" panose="020F0502020204030204" pitchFamily="34" charset="0"/>
                          <a:cs typeface="Calibri" panose="020F0502020204030204" pitchFamily="34" charset="0"/>
                          <a:hlinkClick r:id="rId5"/>
                        </a:rPr>
                        <a:t>round()</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Rounds a numbers</a:t>
                      </a:r>
                    </a:p>
                  </a:txBody>
                  <a:tcPr marL="6138" marR="6138" marT="7427" marB="7427"/>
                </a:tc>
                <a:extLst>
                  <a:ext uri="{0D108BD9-81ED-4DB2-BD59-A6C34878D82A}">
                    <a16:rowId xmlns:a16="http://schemas.microsoft.com/office/drawing/2014/main" val="2609098469"/>
                  </a:ext>
                </a:extLst>
              </a:tr>
              <a:tr h="311066">
                <a:tc>
                  <a:txBody>
                    <a:bodyPr/>
                    <a:lstStyle/>
                    <a:p>
                      <a:pPr algn="l" fontAlgn="t"/>
                      <a:r>
                        <a:rPr lang="en-US" sz="1600" dirty="0">
                          <a:effectLst/>
                          <a:latin typeface="Calibri" panose="020F0502020204030204" pitchFamily="34" charset="0"/>
                          <a:cs typeface="Calibri" panose="020F0502020204030204" pitchFamily="34" charset="0"/>
                          <a:hlinkClick r:id="rId6"/>
                        </a:rPr>
                        <a:t>set()</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 new set object</a:t>
                      </a:r>
                    </a:p>
                  </a:txBody>
                  <a:tcPr marL="6138" marR="6138" marT="7427" marB="7427"/>
                </a:tc>
                <a:extLst>
                  <a:ext uri="{0D108BD9-81ED-4DB2-BD59-A6C34878D82A}">
                    <a16:rowId xmlns:a16="http://schemas.microsoft.com/office/drawing/2014/main" val="3814130693"/>
                  </a:ext>
                </a:extLst>
              </a:tr>
              <a:tr h="311066">
                <a:tc>
                  <a:txBody>
                    <a:bodyPr/>
                    <a:lstStyle/>
                    <a:p>
                      <a:pPr algn="l" fontAlgn="t"/>
                      <a:r>
                        <a:rPr lang="en-US" sz="1600" dirty="0" err="1">
                          <a:effectLst/>
                          <a:latin typeface="Calibri" panose="020F0502020204030204" pitchFamily="34" charset="0"/>
                          <a:cs typeface="Calibri" panose="020F0502020204030204" pitchFamily="34" charset="0"/>
                          <a:hlinkClick r:id="rId7"/>
                        </a:rPr>
                        <a:t>setattr</a:t>
                      </a:r>
                      <a:r>
                        <a:rPr lang="en-US" sz="1600" dirty="0">
                          <a:effectLst/>
                          <a:latin typeface="Calibri" panose="020F0502020204030204" pitchFamily="34" charset="0"/>
                          <a:cs typeface="Calibri" panose="020F0502020204030204" pitchFamily="34" charset="0"/>
                          <a:hlinkClick r:id="rId7"/>
                        </a:rPr>
                        <a:t>()</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Sets an attribute (property/method) of an object</a:t>
                      </a:r>
                    </a:p>
                  </a:txBody>
                  <a:tcPr marL="6138" marR="6138" marT="7427" marB="7427"/>
                </a:tc>
                <a:extLst>
                  <a:ext uri="{0D108BD9-81ED-4DB2-BD59-A6C34878D82A}">
                    <a16:rowId xmlns:a16="http://schemas.microsoft.com/office/drawing/2014/main" val="3413236790"/>
                  </a:ext>
                </a:extLst>
              </a:tr>
              <a:tr h="31106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slice()</a:t>
                      </a:r>
                      <a:endParaRPr lang="en-US" sz="1600" dirty="0">
                        <a:solidFill>
                          <a:srgbClr val="FFD343"/>
                        </a:solidFill>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 slice object</a:t>
                      </a:r>
                    </a:p>
                  </a:txBody>
                  <a:tcPr marL="6138" marR="6138" marT="7427" marB="7427"/>
                </a:tc>
                <a:extLst>
                  <a:ext uri="{0D108BD9-81ED-4DB2-BD59-A6C34878D82A}">
                    <a16:rowId xmlns:a16="http://schemas.microsoft.com/office/drawing/2014/main" val="2782800346"/>
                  </a:ext>
                </a:extLst>
              </a:tr>
              <a:tr h="311066">
                <a:tc>
                  <a:txBody>
                    <a:bodyPr/>
                    <a:lstStyle/>
                    <a:p>
                      <a:pPr algn="l" fontAlgn="t"/>
                      <a:r>
                        <a:rPr lang="en-US" sz="1600" dirty="0">
                          <a:effectLst/>
                          <a:latin typeface="Calibri" panose="020F0502020204030204" pitchFamily="34" charset="0"/>
                          <a:cs typeface="Calibri" panose="020F0502020204030204" pitchFamily="34" charset="0"/>
                          <a:hlinkClick r:id="rId9"/>
                        </a:rPr>
                        <a:t>sorted()</a:t>
                      </a:r>
                      <a:endParaRPr lang="en-US" sz="1600" dirty="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 sorted list</a:t>
                      </a:r>
                    </a:p>
                  </a:txBody>
                  <a:tcPr marL="6138" marR="6138" marT="7427" marB="7427"/>
                </a:tc>
                <a:extLst>
                  <a:ext uri="{0D108BD9-81ED-4DB2-BD59-A6C34878D82A}">
                    <a16:rowId xmlns:a16="http://schemas.microsoft.com/office/drawing/2014/main" val="104328189"/>
                  </a:ext>
                </a:extLst>
              </a:tr>
              <a:tr h="397355">
                <a:tc>
                  <a:txBody>
                    <a:bodyPr/>
                    <a:lstStyle/>
                    <a:p>
                      <a:pPr algn="l" fontAlgn="t"/>
                      <a:r>
                        <a:rPr lang="en-US" sz="1600" dirty="0" err="1">
                          <a:solidFill>
                            <a:srgbClr val="FFD343"/>
                          </a:solidFill>
                          <a:effectLst/>
                          <a:latin typeface="Calibri" panose="020F0502020204030204" pitchFamily="34" charset="0"/>
                          <a:cs typeface="Calibri" panose="020F0502020204030204" pitchFamily="34" charset="0"/>
                        </a:rPr>
                        <a:t>staticmethod</a:t>
                      </a:r>
                      <a:r>
                        <a:rPr lang="en-US" sz="1600" dirty="0">
                          <a:solidFill>
                            <a:srgbClr val="FFD343"/>
                          </a:solidFill>
                          <a:effectLst/>
                          <a:latin typeface="Calibri" panose="020F0502020204030204" pitchFamily="34" charset="0"/>
                          <a:cs typeface="Calibri" panose="020F0502020204030204" pitchFamily="34" charset="0"/>
                        </a:rPr>
                        <a:t>()</a:t>
                      </a: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Converts a method into a static method</a:t>
                      </a:r>
                    </a:p>
                  </a:txBody>
                  <a:tcPr marL="6138" marR="6138" marT="7427" marB="7427"/>
                </a:tc>
                <a:extLst>
                  <a:ext uri="{0D108BD9-81ED-4DB2-BD59-A6C34878D82A}">
                    <a16:rowId xmlns:a16="http://schemas.microsoft.com/office/drawing/2014/main" val="4147850884"/>
                  </a:ext>
                </a:extLst>
              </a:tr>
              <a:tr h="311066">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str()</a:t>
                      </a:r>
                      <a:endParaRPr lang="en-US" sz="1600" dirty="0">
                        <a:solidFill>
                          <a:srgbClr val="FFD343"/>
                        </a:solidFill>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 string object</a:t>
                      </a:r>
                    </a:p>
                  </a:txBody>
                  <a:tcPr marL="6138" marR="6138" marT="7427" marB="7427"/>
                </a:tc>
                <a:extLst>
                  <a:ext uri="{0D108BD9-81ED-4DB2-BD59-A6C34878D82A}">
                    <a16:rowId xmlns:a16="http://schemas.microsoft.com/office/drawing/2014/main" val="818918712"/>
                  </a:ext>
                </a:extLst>
              </a:tr>
              <a:tr h="311066">
                <a:tc>
                  <a:txBody>
                    <a:bodyPr/>
                    <a:lstStyle/>
                    <a:p>
                      <a:pPr algn="l" fontAlgn="t"/>
                      <a:r>
                        <a:rPr lang="en-US" sz="1600">
                          <a:effectLst/>
                          <a:latin typeface="Calibri" panose="020F0502020204030204" pitchFamily="34" charset="0"/>
                          <a:cs typeface="Calibri" panose="020F0502020204030204" pitchFamily="34" charset="0"/>
                          <a:hlinkClick r:id="rId11"/>
                        </a:rPr>
                        <a:t>sum()</a:t>
                      </a:r>
                      <a:endParaRPr lang="en-US" sz="16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Sums the items of an iterator</a:t>
                      </a:r>
                    </a:p>
                  </a:txBody>
                  <a:tcPr marL="6138" marR="6138" marT="7427" marB="7427"/>
                </a:tc>
                <a:extLst>
                  <a:ext uri="{0D108BD9-81ED-4DB2-BD59-A6C34878D82A}">
                    <a16:rowId xmlns:a16="http://schemas.microsoft.com/office/drawing/2014/main" val="331010363"/>
                  </a:ext>
                </a:extLst>
              </a:tr>
              <a:tr h="311066">
                <a:tc>
                  <a:txBody>
                    <a:bodyPr/>
                    <a:lstStyle/>
                    <a:p>
                      <a:pPr algn="l" fontAlgn="t"/>
                      <a:r>
                        <a:rPr lang="en-US" sz="1600">
                          <a:effectLst/>
                          <a:latin typeface="Calibri" panose="020F0502020204030204" pitchFamily="34" charset="0"/>
                          <a:cs typeface="Calibri" panose="020F0502020204030204" pitchFamily="34" charset="0"/>
                          <a:hlinkClick r:id="rId12"/>
                        </a:rPr>
                        <a:t>super()</a:t>
                      </a:r>
                      <a:endParaRPr lang="en-US" sz="16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an object that represents the parent class</a:t>
                      </a:r>
                    </a:p>
                  </a:txBody>
                  <a:tcPr marL="6138" marR="6138" marT="7427" marB="7427"/>
                </a:tc>
                <a:extLst>
                  <a:ext uri="{0D108BD9-81ED-4DB2-BD59-A6C34878D82A}">
                    <a16:rowId xmlns:a16="http://schemas.microsoft.com/office/drawing/2014/main" val="2640364515"/>
                  </a:ext>
                </a:extLst>
              </a:tr>
              <a:tr h="311066">
                <a:tc>
                  <a:txBody>
                    <a:bodyPr/>
                    <a:lstStyle/>
                    <a:p>
                      <a:pPr algn="l" fontAlgn="t"/>
                      <a:r>
                        <a:rPr lang="en-US" sz="1600">
                          <a:effectLst/>
                          <a:latin typeface="Calibri" panose="020F0502020204030204" pitchFamily="34" charset="0"/>
                          <a:cs typeface="Calibri" panose="020F0502020204030204" pitchFamily="34" charset="0"/>
                          <a:hlinkClick r:id="rId13"/>
                        </a:rPr>
                        <a:t>tuple()</a:t>
                      </a:r>
                      <a:endParaRPr lang="en-US" sz="16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 tuple</a:t>
                      </a:r>
                    </a:p>
                  </a:txBody>
                  <a:tcPr marL="6138" marR="6138" marT="7427" marB="7427"/>
                </a:tc>
                <a:extLst>
                  <a:ext uri="{0D108BD9-81ED-4DB2-BD59-A6C34878D82A}">
                    <a16:rowId xmlns:a16="http://schemas.microsoft.com/office/drawing/2014/main" val="3115994888"/>
                  </a:ext>
                </a:extLst>
              </a:tr>
              <a:tr h="311066">
                <a:tc>
                  <a:txBody>
                    <a:bodyPr/>
                    <a:lstStyle/>
                    <a:p>
                      <a:pPr algn="l" fontAlgn="t"/>
                      <a:r>
                        <a:rPr lang="en-US" sz="1600">
                          <a:effectLst/>
                          <a:latin typeface="Calibri" panose="020F0502020204030204" pitchFamily="34" charset="0"/>
                          <a:cs typeface="Calibri" panose="020F0502020204030204" pitchFamily="34" charset="0"/>
                          <a:hlinkClick r:id="rId14"/>
                        </a:rPr>
                        <a:t>type()</a:t>
                      </a:r>
                      <a:endParaRPr lang="en-US" sz="16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the type of an object</a:t>
                      </a:r>
                    </a:p>
                  </a:txBody>
                  <a:tcPr marL="6138" marR="6138" marT="7427" marB="7427"/>
                </a:tc>
                <a:extLst>
                  <a:ext uri="{0D108BD9-81ED-4DB2-BD59-A6C34878D82A}">
                    <a16:rowId xmlns:a16="http://schemas.microsoft.com/office/drawing/2014/main" val="1976017877"/>
                  </a:ext>
                </a:extLst>
              </a:tr>
              <a:tr h="311066">
                <a:tc>
                  <a:txBody>
                    <a:bodyPr/>
                    <a:lstStyle/>
                    <a:p>
                      <a:pPr algn="l" fontAlgn="t"/>
                      <a:r>
                        <a:rPr lang="en-US" sz="1600">
                          <a:effectLst/>
                          <a:latin typeface="Calibri" panose="020F0502020204030204" pitchFamily="34" charset="0"/>
                          <a:cs typeface="Calibri" panose="020F0502020204030204" pitchFamily="34" charset="0"/>
                          <a:hlinkClick r:id="rId15"/>
                        </a:rPr>
                        <a:t>vars()</a:t>
                      </a:r>
                      <a:endParaRPr lang="en-US" sz="16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the __</a:t>
                      </a:r>
                      <a:r>
                        <a:rPr lang="en-US" sz="1600" dirty="0" err="1">
                          <a:effectLst/>
                          <a:latin typeface="Calibri" panose="020F0502020204030204" pitchFamily="34" charset="0"/>
                          <a:cs typeface="Calibri" panose="020F0502020204030204" pitchFamily="34" charset="0"/>
                        </a:rPr>
                        <a:t>dict</a:t>
                      </a:r>
                      <a:r>
                        <a:rPr lang="en-US" sz="1600" dirty="0">
                          <a:effectLst/>
                          <a:latin typeface="Calibri" panose="020F0502020204030204" pitchFamily="34" charset="0"/>
                          <a:cs typeface="Calibri" panose="020F0502020204030204" pitchFamily="34" charset="0"/>
                        </a:rPr>
                        <a:t>__ property of an object</a:t>
                      </a:r>
                    </a:p>
                  </a:txBody>
                  <a:tcPr marL="6138" marR="6138" marT="7427" marB="7427"/>
                </a:tc>
                <a:extLst>
                  <a:ext uri="{0D108BD9-81ED-4DB2-BD59-A6C34878D82A}">
                    <a16:rowId xmlns:a16="http://schemas.microsoft.com/office/drawing/2014/main" val="272506946"/>
                  </a:ext>
                </a:extLst>
              </a:tr>
              <a:tr h="311066">
                <a:tc>
                  <a:txBody>
                    <a:bodyPr/>
                    <a:lstStyle/>
                    <a:p>
                      <a:pPr algn="l" fontAlgn="t"/>
                      <a:r>
                        <a:rPr lang="en-US" sz="1600">
                          <a:effectLst/>
                          <a:latin typeface="Calibri" panose="020F0502020204030204" pitchFamily="34" charset="0"/>
                          <a:cs typeface="Calibri" panose="020F0502020204030204" pitchFamily="34" charset="0"/>
                          <a:hlinkClick r:id="rId16"/>
                        </a:rPr>
                        <a:t>zip()</a:t>
                      </a:r>
                      <a:endParaRPr lang="en-US" sz="1600">
                        <a:effectLst/>
                        <a:latin typeface="Calibri" panose="020F0502020204030204" pitchFamily="34" charset="0"/>
                        <a:cs typeface="Calibri" panose="020F0502020204030204" pitchFamily="34" charset="0"/>
                      </a:endParaRPr>
                    </a:p>
                  </a:txBody>
                  <a:tcPr marL="12276" marR="6138" marT="7427" marB="7427"/>
                </a:tc>
                <a:tc>
                  <a:txBody>
                    <a:bodyPr/>
                    <a:lstStyle/>
                    <a:p>
                      <a:pPr algn="l" fontAlgn="t"/>
                      <a:r>
                        <a:rPr lang="en-US" sz="1600" dirty="0">
                          <a:effectLst/>
                          <a:latin typeface="Calibri" panose="020F0502020204030204" pitchFamily="34" charset="0"/>
                          <a:cs typeface="Calibri" panose="020F0502020204030204" pitchFamily="34" charset="0"/>
                        </a:rPr>
                        <a:t>Returns an iterator, from two or more iterators</a:t>
                      </a:r>
                    </a:p>
                  </a:txBody>
                  <a:tcPr marL="6138" marR="6138" marT="7427" marB="7427"/>
                </a:tc>
                <a:extLst>
                  <a:ext uri="{0D108BD9-81ED-4DB2-BD59-A6C34878D82A}">
                    <a16:rowId xmlns:a16="http://schemas.microsoft.com/office/drawing/2014/main" val="3912092175"/>
                  </a:ext>
                </a:extLst>
              </a:tr>
            </a:tbl>
          </a:graphicData>
        </a:graphic>
      </p:graphicFrame>
    </p:spTree>
    <p:extLst>
      <p:ext uri="{BB962C8B-B14F-4D97-AF65-F5344CB8AC3E}">
        <p14:creationId xmlns:p14="http://schemas.microsoft.com/office/powerpoint/2010/main" val="3009988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D2002D1-9CC2-575D-3EE6-F81EB5FC486D}"/>
              </a:ext>
            </a:extLst>
          </p:cNvPr>
          <p:cNvGraphicFramePr>
            <a:graphicFrameLocks noGrp="1"/>
          </p:cNvGraphicFramePr>
          <p:nvPr>
            <p:ph sz="half" idx="1"/>
            <p:extLst>
              <p:ext uri="{D42A27DB-BD31-4B8C-83A1-F6EECF244321}">
                <p14:modId xmlns:p14="http://schemas.microsoft.com/office/powerpoint/2010/main" val="3962490379"/>
              </p:ext>
            </p:extLst>
          </p:nvPr>
        </p:nvGraphicFramePr>
        <p:xfrm>
          <a:off x="825660" y="580522"/>
          <a:ext cx="5683170" cy="6015394"/>
        </p:xfrm>
        <a:graphic>
          <a:graphicData uri="http://schemas.openxmlformats.org/drawingml/2006/table">
            <a:tbl>
              <a:tblPr>
                <a:tableStyleId>{2D5ABB26-0587-4C30-8999-92F81FD0307C}</a:tableStyleId>
              </a:tblPr>
              <a:tblGrid>
                <a:gridCol w="1431403">
                  <a:extLst>
                    <a:ext uri="{9D8B030D-6E8A-4147-A177-3AD203B41FA5}">
                      <a16:colId xmlns:a16="http://schemas.microsoft.com/office/drawing/2014/main" val="1898098308"/>
                    </a:ext>
                  </a:extLst>
                </a:gridCol>
                <a:gridCol w="4251767">
                  <a:extLst>
                    <a:ext uri="{9D8B030D-6E8A-4147-A177-3AD203B41FA5}">
                      <a16:colId xmlns:a16="http://schemas.microsoft.com/office/drawing/2014/main" val="2668705399"/>
                    </a:ext>
                  </a:extLst>
                </a:gridCol>
              </a:tblGrid>
              <a:tr h="242317">
                <a:tc gridSpan="2">
                  <a:txBody>
                    <a:bodyPr/>
                    <a:lstStyle/>
                    <a:p>
                      <a:pPr algn="ctr"/>
                      <a:r>
                        <a:rPr lang="en-US" sz="1000" dirty="0">
                          <a:latin typeface="Calibri" panose="020F0502020204030204" pitchFamily="34" charset="0"/>
                          <a:cs typeface="Calibri" panose="020F0502020204030204" pitchFamily="34" charset="0"/>
                        </a:rPr>
                        <a:t>List of Functions in Python Math Module</a:t>
                      </a:r>
                    </a:p>
                  </a:txBody>
                  <a:tcPr marL="10326" marR="10326" marT="50292" marB="50292" anchor="ctr"/>
                </a:tc>
                <a:tc hMerge="1">
                  <a:txBody>
                    <a:bodyPr/>
                    <a:lstStyle/>
                    <a:p>
                      <a:endParaRPr lang="en-US"/>
                    </a:p>
                  </a:txBody>
                  <a:tcPr/>
                </a:tc>
                <a:extLst>
                  <a:ext uri="{0D108BD9-81ED-4DB2-BD59-A6C34878D82A}">
                    <a16:rowId xmlns:a16="http://schemas.microsoft.com/office/drawing/2014/main" val="3938569957"/>
                  </a:ext>
                </a:extLst>
              </a:tr>
              <a:tr h="181170">
                <a:tc>
                  <a:txBody>
                    <a:bodyPr/>
                    <a:lstStyle/>
                    <a:p>
                      <a:pPr algn="l"/>
                      <a:r>
                        <a:rPr lang="en-US" sz="1000" b="0" dirty="0">
                          <a:effectLst/>
                          <a:latin typeface="Calibri" panose="020F0502020204030204" pitchFamily="34" charset="0"/>
                          <a:cs typeface="Calibri" panose="020F0502020204030204" pitchFamily="34" charset="0"/>
                        </a:rPr>
                        <a:t>Function</a:t>
                      </a:r>
                    </a:p>
                  </a:txBody>
                  <a:tcPr marL="20651" marR="20651" marT="10326" marB="10326" anchor="ctr"/>
                </a:tc>
                <a:tc>
                  <a:txBody>
                    <a:bodyPr/>
                    <a:lstStyle/>
                    <a:p>
                      <a:pPr algn="l"/>
                      <a:r>
                        <a:rPr lang="en-US" sz="1000" b="0">
                          <a:effectLst/>
                          <a:latin typeface="Calibri" panose="020F0502020204030204" pitchFamily="34" charset="0"/>
                          <a:cs typeface="Calibri" panose="020F0502020204030204" pitchFamily="34" charset="0"/>
                        </a:rPr>
                        <a:t>Description</a:t>
                      </a:r>
                    </a:p>
                  </a:txBody>
                  <a:tcPr marL="20651" marR="20651" marT="10326" marB="10326" anchor="ctr"/>
                </a:tc>
                <a:extLst>
                  <a:ext uri="{0D108BD9-81ED-4DB2-BD59-A6C34878D82A}">
                    <a16:rowId xmlns:a16="http://schemas.microsoft.com/office/drawing/2014/main" val="368259021"/>
                  </a:ext>
                </a:extLst>
              </a:tr>
              <a:tr h="340720">
                <a:tc>
                  <a:txBody>
                    <a:bodyPr/>
                    <a:lstStyle/>
                    <a:p>
                      <a:r>
                        <a:rPr lang="en-US" sz="1000" dirty="0">
                          <a:solidFill>
                            <a:srgbClr val="FFD343"/>
                          </a:solidFill>
                          <a:effectLst/>
                          <a:latin typeface="Calibri" panose="020F0502020204030204" pitchFamily="34" charset="0"/>
                          <a:cs typeface="Calibri" panose="020F0502020204030204" pitchFamily="34" charset="0"/>
                        </a:rPr>
                        <a:t>ceil(x)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smallest integer greater than or equal to x.</a:t>
                      </a:r>
                    </a:p>
                  </a:txBody>
                  <a:tcPr marL="20651" marR="20651" marT="10326" marB="10326" anchor="ctr"/>
                </a:tc>
                <a:extLst>
                  <a:ext uri="{0D108BD9-81ED-4DB2-BD59-A6C34878D82A}">
                    <a16:rowId xmlns:a16="http://schemas.microsoft.com/office/drawing/2014/main" val="2405142374"/>
                  </a:ext>
                </a:extLst>
              </a:tr>
              <a:tr h="181170">
                <a:tc>
                  <a:txBody>
                    <a:bodyPr/>
                    <a:lstStyle/>
                    <a:p>
                      <a:r>
                        <a:rPr lang="en-US" sz="1000" dirty="0" err="1">
                          <a:solidFill>
                            <a:srgbClr val="FFD343"/>
                          </a:solidFill>
                          <a:effectLst/>
                          <a:latin typeface="Calibri" panose="020F0502020204030204" pitchFamily="34" charset="0"/>
                          <a:cs typeface="Calibri" panose="020F0502020204030204" pitchFamily="34" charset="0"/>
                        </a:rPr>
                        <a:t>copysign</a:t>
                      </a:r>
                      <a:r>
                        <a:rPr lang="en-US" sz="1000" dirty="0">
                          <a:solidFill>
                            <a:srgbClr val="FFD343"/>
                          </a:solidFill>
                          <a:effectLst/>
                          <a:latin typeface="Calibri" panose="020F0502020204030204" pitchFamily="34" charset="0"/>
                          <a:cs typeface="Calibri" panose="020F0502020204030204" pitchFamily="34" charset="0"/>
                        </a:rPr>
                        <a:t>(x, y)</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x with the sign of y</a:t>
                      </a:r>
                    </a:p>
                  </a:txBody>
                  <a:tcPr marL="20651" marR="20651" marT="10326" marB="10326" anchor="ctr"/>
                </a:tc>
                <a:extLst>
                  <a:ext uri="{0D108BD9-81ED-4DB2-BD59-A6C34878D82A}">
                    <a16:rowId xmlns:a16="http://schemas.microsoft.com/office/drawing/2014/main" val="572107636"/>
                  </a:ext>
                </a:extLst>
              </a:tr>
              <a:tr h="181170">
                <a:tc>
                  <a:txBody>
                    <a:bodyPr/>
                    <a:lstStyle/>
                    <a:p>
                      <a:r>
                        <a:rPr lang="en-US" sz="1000" dirty="0">
                          <a:solidFill>
                            <a:srgbClr val="FFD343"/>
                          </a:solidFill>
                          <a:effectLst/>
                          <a:latin typeface="Calibri" panose="020F0502020204030204" pitchFamily="34" charset="0"/>
                          <a:cs typeface="Calibri" panose="020F0502020204030204" pitchFamily="34" charset="0"/>
                        </a:rPr>
                        <a:t>fabs(x)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absolute value of x</a:t>
                      </a:r>
                    </a:p>
                  </a:txBody>
                  <a:tcPr marL="20651" marR="20651" marT="10326" marB="10326" anchor="ctr"/>
                </a:tc>
                <a:extLst>
                  <a:ext uri="{0D108BD9-81ED-4DB2-BD59-A6C34878D82A}">
                    <a16:rowId xmlns:a16="http://schemas.microsoft.com/office/drawing/2014/main" val="1384935560"/>
                  </a:ext>
                </a:extLst>
              </a:tr>
              <a:tr h="181170">
                <a:tc>
                  <a:txBody>
                    <a:bodyPr/>
                    <a:lstStyle/>
                    <a:p>
                      <a:r>
                        <a:rPr lang="en-US" sz="1000" dirty="0">
                          <a:solidFill>
                            <a:srgbClr val="FFD343"/>
                          </a:solidFill>
                          <a:effectLst/>
                          <a:latin typeface="Calibri" panose="020F0502020204030204" pitchFamily="34" charset="0"/>
                          <a:cs typeface="Calibri" panose="020F0502020204030204" pitchFamily="34" charset="0"/>
                        </a:rPr>
                        <a:t>factorial(x)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factorial of x</a:t>
                      </a:r>
                    </a:p>
                  </a:txBody>
                  <a:tcPr marL="20651" marR="20651" marT="10326" marB="10326" anchor="ctr"/>
                </a:tc>
                <a:extLst>
                  <a:ext uri="{0D108BD9-81ED-4DB2-BD59-A6C34878D82A}">
                    <a16:rowId xmlns:a16="http://schemas.microsoft.com/office/drawing/2014/main" val="3523757522"/>
                  </a:ext>
                </a:extLst>
              </a:tr>
              <a:tr h="181170">
                <a:tc>
                  <a:txBody>
                    <a:bodyPr/>
                    <a:lstStyle/>
                    <a:p>
                      <a:r>
                        <a:rPr lang="en-US" sz="1000" dirty="0">
                          <a:solidFill>
                            <a:srgbClr val="FFD343"/>
                          </a:solidFill>
                          <a:effectLst/>
                          <a:latin typeface="Calibri" panose="020F0502020204030204" pitchFamily="34" charset="0"/>
                          <a:cs typeface="Calibri" panose="020F0502020204030204" pitchFamily="34" charset="0"/>
                        </a:rPr>
                        <a:t>floor(x)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largest integer less than or equal to x</a:t>
                      </a:r>
                    </a:p>
                  </a:txBody>
                  <a:tcPr marL="20651" marR="20651" marT="10326" marB="10326" anchor="ctr"/>
                </a:tc>
                <a:extLst>
                  <a:ext uri="{0D108BD9-81ED-4DB2-BD59-A6C34878D82A}">
                    <a16:rowId xmlns:a16="http://schemas.microsoft.com/office/drawing/2014/main" val="3720885158"/>
                  </a:ext>
                </a:extLst>
              </a:tr>
              <a:tr h="181170">
                <a:tc>
                  <a:txBody>
                    <a:bodyPr/>
                    <a:lstStyle/>
                    <a:p>
                      <a:r>
                        <a:rPr lang="en-US" sz="1000" dirty="0" err="1">
                          <a:solidFill>
                            <a:srgbClr val="FFD343"/>
                          </a:solidFill>
                          <a:effectLst/>
                          <a:latin typeface="Calibri" panose="020F0502020204030204" pitchFamily="34" charset="0"/>
                          <a:cs typeface="Calibri" panose="020F0502020204030204" pitchFamily="34" charset="0"/>
                        </a:rPr>
                        <a:t>fmod</a:t>
                      </a:r>
                      <a:r>
                        <a:rPr lang="en-US" sz="1000" dirty="0">
                          <a:solidFill>
                            <a:srgbClr val="FFD343"/>
                          </a:solidFill>
                          <a:effectLst/>
                          <a:latin typeface="Calibri" panose="020F0502020204030204" pitchFamily="34" charset="0"/>
                          <a:cs typeface="Calibri" panose="020F0502020204030204" pitchFamily="34" charset="0"/>
                        </a:rPr>
                        <a:t>(x, y)</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remainder when x is divided by y</a:t>
                      </a:r>
                    </a:p>
                  </a:txBody>
                  <a:tcPr marL="20651" marR="20651" marT="10326" marB="10326" anchor="ctr"/>
                </a:tc>
                <a:extLst>
                  <a:ext uri="{0D108BD9-81ED-4DB2-BD59-A6C34878D82A}">
                    <a16:rowId xmlns:a16="http://schemas.microsoft.com/office/drawing/2014/main" val="3092734410"/>
                  </a:ext>
                </a:extLst>
              </a:tr>
              <a:tr h="340720">
                <a:tc>
                  <a:txBody>
                    <a:bodyPr/>
                    <a:lstStyle/>
                    <a:p>
                      <a:r>
                        <a:rPr lang="en-US" sz="1000" dirty="0" err="1">
                          <a:solidFill>
                            <a:srgbClr val="FFD343"/>
                          </a:solidFill>
                          <a:effectLst/>
                          <a:latin typeface="Calibri" panose="020F0502020204030204" pitchFamily="34" charset="0"/>
                          <a:cs typeface="Calibri" panose="020F0502020204030204" pitchFamily="34" charset="0"/>
                        </a:rPr>
                        <a:t>frexp</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mantissa and exponent of x as the pair (m, e)</a:t>
                      </a:r>
                    </a:p>
                  </a:txBody>
                  <a:tcPr marL="20651" marR="20651" marT="10326" marB="10326" anchor="ctr"/>
                </a:tc>
                <a:extLst>
                  <a:ext uri="{0D108BD9-81ED-4DB2-BD59-A6C34878D82A}">
                    <a16:rowId xmlns:a16="http://schemas.microsoft.com/office/drawing/2014/main" val="1563068204"/>
                  </a:ext>
                </a:extLst>
              </a:tr>
              <a:tr h="340720">
                <a:tc>
                  <a:txBody>
                    <a:bodyPr/>
                    <a:lstStyle/>
                    <a:p>
                      <a:r>
                        <a:rPr lang="en-US" sz="1000" dirty="0" err="1">
                          <a:solidFill>
                            <a:srgbClr val="FFD343"/>
                          </a:solidFill>
                          <a:effectLst/>
                          <a:latin typeface="Calibri" panose="020F0502020204030204" pitchFamily="34" charset="0"/>
                          <a:cs typeface="Calibri" panose="020F0502020204030204" pitchFamily="34" charset="0"/>
                        </a:rPr>
                        <a:t>fsum</a:t>
                      </a:r>
                      <a:r>
                        <a:rPr lang="en-US" sz="1000" dirty="0">
                          <a:solidFill>
                            <a:srgbClr val="FFD343"/>
                          </a:solidFill>
                          <a:effectLst/>
                          <a:latin typeface="Calibri" panose="020F0502020204030204" pitchFamily="34" charset="0"/>
                          <a:cs typeface="Calibri" panose="020F0502020204030204" pitchFamily="34" charset="0"/>
                        </a:rPr>
                        <a:t>(</a:t>
                      </a:r>
                      <a:r>
                        <a:rPr lang="en-US" sz="1000" dirty="0" err="1">
                          <a:solidFill>
                            <a:srgbClr val="FFD343"/>
                          </a:solidFill>
                          <a:effectLst/>
                          <a:latin typeface="Calibri" panose="020F0502020204030204" pitchFamily="34" charset="0"/>
                          <a:cs typeface="Calibri" panose="020F0502020204030204" pitchFamily="34" charset="0"/>
                        </a:rPr>
                        <a:t>iterable</a:t>
                      </a:r>
                      <a:r>
                        <a:rPr lang="en-US" sz="1000" dirty="0">
                          <a:solidFill>
                            <a:srgbClr val="FFD343"/>
                          </a:solidFill>
                          <a:effectLst/>
                          <a:latin typeface="Calibri" panose="020F0502020204030204" pitchFamily="34" charset="0"/>
                          <a:cs typeface="Calibri" panose="020F0502020204030204" pitchFamily="34" charset="0"/>
                        </a:rPr>
                        <a:t>)</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an accurate floating point sum of values in the iterable</a:t>
                      </a:r>
                    </a:p>
                  </a:txBody>
                  <a:tcPr marL="20651" marR="20651" marT="10326" marB="10326" anchor="ctr"/>
                </a:tc>
                <a:extLst>
                  <a:ext uri="{0D108BD9-81ED-4DB2-BD59-A6C34878D82A}">
                    <a16:rowId xmlns:a16="http://schemas.microsoft.com/office/drawing/2014/main" val="704913231"/>
                  </a:ext>
                </a:extLst>
              </a:tr>
              <a:tr h="340720">
                <a:tc>
                  <a:txBody>
                    <a:bodyPr/>
                    <a:lstStyle/>
                    <a:p>
                      <a:r>
                        <a:rPr lang="en-US" sz="1000" dirty="0" err="1">
                          <a:solidFill>
                            <a:srgbClr val="FFD343"/>
                          </a:solidFill>
                          <a:effectLst/>
                          <a:latin typeface="Calibri" panose="020F0502020204030204" pitchFamily="34" charset="0"/>
                          <a:cs typeface="Calibri" panose="020F0502020204030204" pitchFamily="34" charset="0"/>
                        </a:rPr>
                        <a:t>isfinite</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Returns True if x is neither an infinity nor a </a:t>
                      </a:r>
                      <a:r>
                        <a:rPr lang="en-US" sz="1000" dirty="0" err="1">
                          <a:effectLst/>
                          <a:latin typeface="Calibri" panose="020F0502020204030204" pitchFamily="34" charset="0"/>
                          <a:cs typeface="Calibri" panose="020F0502020204030204" pitchFamily="34" charset="0"/>
                        </a:rPr>
                        <a:t>NaN</a:t>
                      </a:r>
                      <a:r>
                        <a:rPr lang="en-US" sz="1000" dirty="0">
                          <a:effectLst/>
                          <a:latin typeface="Calibri" panose="020F0502020204030204" pitchFamily="34" charset="0"/>
                          <a:cs typeface="Calibri" panose="020F0502020204030204" pitchFamily="34" charset="0"/>
                        </a:rPr>
                        <a:t> (Not a Number)</a:t>
                      </a:r>
                    </a:p>
                  </a:txBody>
                  <a:tcPr marL="20651" marR="20651" marT="10326" marB="10326" anchor="ctr"/>
                </a:tc>
                <a:extLst>
                  <a:ext uri="{0D108BD9-81ED-4DB2-BD59-A6C34878D82A}">
                    <a16:rowId xmlns:a16="http://schemas.microsoft.com/office/drawing/2014/main" val="2259549672"/>
                  </a:ext>
                </a:extLst>
              </a:tr>
              <a:tr h="181170">
                <a:tc>
                  <a:txBody>
                    <a:bodyPr/>
                    <a:lstStyle/>
                    <a:p>
                      <a:r>
                        <a:rPr lang="en-US" sz="1000" dirty="0" err="1">
                          <a:solidFill>
                            <a:srgbClr val="FFD343"/>
                          </a:solidFill>
                          <a:effectLst/>
                          <a:latin typeface="Calibri" panose="020F0502020204030204" pitchFamily="34" charset="0"/>
                          <a:cs typeface="Calibri" panose="020F0502020204030204" pitchFamily="34" charset="0"/>
                        </a:rPr>
                        <a:t>isinf</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True if x is a positive or negative infinity</a:t>
                      </a:r>
                    </a:p>
                  </a:txBody>
                  <a:tcPr marL="20651" marR="20651" marT="10326" marB="10326" anchor="ctr"/>
                </a:tc>
                <a:extLst>
                  <a:ext uri="{0D108BD9-81ED-4DB2-BD59-A6C34878D82A}">
                    <a16:rowId xmlns:a16="http://schemas.microsoft.com/office/drawing/2014/main" val="2049233229"/>
                  </a:ext>
                </a:extLst>
              </a:tr>
              <a:tr h="181170">
                <a:tc>
                  <a:txBody>
                    <a:bodyPr/>
                    <a:lstStyle/>
                    <a:p>
                      <a:r>
                        <a:rPr lang="en-US" sz="1000" dirty="0" err="1">
                          <a:solidFill>
                            <a:srgbClr val="FFD343"/>
                          </a:solidFill>
                          <a:effectLst/>
                          <a:latin typeface="Calibri" panose="020F0502020204030204" pitchFamily="34" charset="0"/>
                          <a:cs typeface="Calibri" panose="020F0502020204030204" pitchFamily="34" charset="0"/>
                        </a:rPr>
                        <a:t>isnan</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True if x is a NaN</a:t>
                      </a:r>
                    </a:p>
                  </a:txBody>
                  <a:tcPr marL="20651" marR="20651" marT="10326" marB="10326" anchor="ctr"/>
                </a:tc>
                <a:extLst>
                  <a:ext uri="{0D108BD9-81ED-4DB2-BD59-A6C34878D82A}">
                    <a16:rowId xmlns:a16="http://schemas.microsoft.com/office/drawing/2014/main" val="906598290"/>
                  </a:ext>
                </a:extLst>
              </a:tr>
              <a:tr h="181170">
                <a:tc>
                  <a:txBody>
                    <a:bodyPr/>
                    <a:lstStyle/>
                    <a:p>
                      <a:r>
                        <a:rPr lang="en-US" sz="1000" dirty="0" err="1">
                          <a:solidFill>
                            <a:srgbClr val="FFD343"/>
                          </a:solidFill>
                          <a:effectLst/>
                          <a:latin typeface="Calibri" panose="020F0502020204030204" pitchFamily="34" charset="0"/>
                          <a:cs typeface="Calibri" panose="020F0502020204030204" pitchFamily="34" charset="0"/>
                        </a:rPr>
                        <a:t>ldexp</a:t>
                      </a:r>
                      <a:r>
                        <a:rPr lang="en-US" sz="1000" dirty="0">
                          <a:solidFill>
                            <a:srgbClr val="FFD343"/>
                          </a:solidFill>
                          <a:effectLst/>
                          <a:latin typeface="Calibri" panose="020F0502020204030204" pitchFamily="34" charset="0"/>
                          <a:cs typeface="Calibri" panose="020F0502020204030204" pitchFamily="34" charset="0"/>
                        </a:rPr>
                        <a:t>(x, </a:t>
                      </a:r>
                      <a:r>
                        <a:rPr lang="en-US" sz="1000" dirty="0" err="1">
                          <a:solidFill>
                            <a:srgbClr val="FFD343"/>
                          </a:solidFill>
                          <a:effectLst/>
                          <a:latin typeface="Calibri" panose="020F0502020204030204" pitchFamily="34" charset="0"/>
                          <a:cs typeface="Calibri" panose="020F0502020204030204" pitchFamily="34" charset="0"/>
                        </a:rPr>
                        <a:t>i</a:t>
                      </a:r>
                      <a:r>
                        <a:rPr lang="en-US" sz="1000" dirty="0">
                          <a:solidFill>
                            <a:srgbClr val="FFD343"/>
                          </a:solidFill>
                          <a:effectLst/>
                          <a:latin typeface="Calibri" panose="020F0502020204030204" pitchFamily="34" charset="0"/>
                          <a:cs typeface="Calibri" panose="020F0502020204030204" pitchFamily="34" charset="0"/>
                        </a:rPr>
                        <a:t>)</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x * (2**i)</a:t>
                      </a:r>
                    </a:p>
                  </a:txBody>
                  <a:tcPr marL="20651" marR="20651" marT="10326" marB="10326" anchor="ctr"/>
                </a:tc>
                <a:extLst>
                  <a:ext uri="{0D108BD9-81ED-4DB2-BD59-A6C34878D82A}">
                    <a16:rowId xmlns:a16="http://schemas.microsoft.com/office/drawing/2014/main" val="1667766557"/>
                  </a:ext>
                </a:extLst>
              </a:tr>
              <a:tr h="181170">
                <a:tc>
                  <a:txBody>
                    <a:bodyPr/>
                    <a:lstStyle/>
                    <a:p>
                      <a:r>
                        <a:rPr lang="en-US" sz="1000" dirty="0" err="1">
                          <a:solidFill>
                            <a:srgbClr val="FFD343"/>
                          </a:solidFill>
                          <a:effectLst/>
                          <a:latin typeface="Calibri" panose="020F0502020204030204" pitchFamily="34" charset="0"/>
                          <a:cs typeface="Calibri" panose="020F0502020204030204" pitchFamily="34" charset="0"/>
                        </a:rPr>
                        <a:t>modf</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fractional and integer parts of x</a:t>
                      </a:r>
                    </a:p>
                  </a:txBody>
                  <a:tcPr marL="20651" marR="20651" marT="10326" marB="10326" anchor="ctr"/>
                </a:tc>
                <a:extLst>
                  <a:ext uri="{0D108BD9-81ED-4DB2-BD59-A6C34878D82A}">
                    <a16:rowId xmlns:a16="http://schemas.microsoft.com/office/drawing/2014/main" val="2042833321"/>
                  </a:ext>
                </a:extLst>
              </a:tr>
              <a:tr h="181170">
                <a:tc>
                  <a:txBody>
                    <a:bodyPr/>
                    <a:lstStyle/>
                    <a:p>
                      <a:r>
                        <a:rPr lang="en-US" sz="1000" dirty="0" err="1">
                          <a:solidFill>
                            <a:srgbClr val="FFD343"/>
                          </a:solidFill>
                          <a:effectLst/>
                          <a:latin typeface="Calibri" panose="020F0502020204030204" pitchFamily="34" charset="0"/>
                          <a:cs typeface="Calibri" panose="020F0502020204030204" pitchFamily="34" charset="0"/>
                        </a:rPr>
                        <a:t>trunc</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truncated integer value of x</a:t>
                      </a:r>
                    </a:p>
                  </a:txBody>
                  <a:tcPr marL="20651" marR="20651" marT="10326" marB="10326" anchor="ctr"/>
                </a:tc>
                <a:extLst>
                  <a:ext uri="{0D108BD9-81ED-4DB2-BD59-A6C34878D82A}">
                    <a16:rowId xmlns:a16="http://schemas.microsoft.com/office/drawing/2014/main" val="3714626880"/>
                  </a:ext>
                </a:extLst>
              </a:tr>
              <a:tr h="181170">
                <a:tc>
                  <a:txBody>
                    <a:bodyPr/>
                    <a:lstStyle/>
                    <a:p>
                      <a:r>
                        <a:rPr lang="en-US" sz="1000" dirty="0">
                          <a:solidFill>
                            <a:srgbClr val="FFD343"/>
                          </a:solidFill>
                          <a:effectLst/>
                          <a:latin typeface="Calibri" panose="020F0502020204030204" pitchFamily="34" charset="0"/>
                          <a:cs typeface="Calibri" panose="020F0502020204030204" pitchFamily="34" charset="0"/>
                        </a:rPr>
                        <a:t>exp(x)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e**x</a:t>
                      </a:r>
                    </a:p>
                  </a:txBody>
                  <a:tcPr marL="20651" marR="20651" marT="10326" marB="10326" anchor="ctr"/>
                </a:tc>
                <a:extLst>
                  <a:ext uri="{0D108BD9-81ED-4DB2-BD59-A6C34878D82A}">
                    <a16:rowId xmlns:a16="http://schemas.microsoft.com/office/drawing/2014/main" val="1911038088"/>
                  </a:ext>
                </a:extLst>
              </a:tr>
              <a:tr h="181170">
                <a:tc>
                  <a:txBody>
                    <a:bodyPr/>
                    <a:lstStyle/>
                    <a:p>
                      <a:r>
                        <a:rPr lang="en-US" sz="1000" dirty="0">
                          <a:solidFill>
                            <a:srgbClr val="FFD343"/>
                          </a:solidFill>
                          <a:effectLst/>
                          <a:latin typeface="Calibri" panose="020F0502020204030204" pitchFamily="34" charset="0"/>
                          <a:cs typeface="Calibri" panose="020F0502020204030204" pitchFamily="34" charset="0"/>
                        </a:rPr>
                        <a:t>expm1(x)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e**x - 1</a:t>
                      </a:r>
                    </a:p>
                  </a:txBody>
                  <a:tcPr marL="20651" marR="20651" marT="10326" marB="10326" anchor="ctr"/>
                </a:tc>
                <a:extLst>
                  <a:ext uri="{0D108BD9-81ED-4DB2-BD59-A6C34878D82A}">
                    <a16:rowId xmlns:a16="http://schemas.microsoft.com/office/drawing/2014/main" val="3036711580"/>
                  </a:ext>
                </a:extLst>
              </a:tr>
              <a:tr h="340720">
                <a:tc>
                  <a:txBody>
                    <a:bodyPr/>
                    <a:lstStyle/>
                    <a:p>
                      <a:r>
                        <a:rPr lang="en-US" sz="1000" dirty="0">
                          <a:solidFill>
                            <a:srgbClr val="FFD343"/>
                          </a:solidFill>
                          <a:effectLst/>
                          <a:latin typeface="Calibri" panose="020F0502020204030204" pitchFamily="34" charset="0"/>
                          <a:cs typeface="Calibri" panose="020F0502020204030204" pitchFamily="34" charset="0"/>
                        </a:rPr>
                        <a:t>log(x[, b])</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Returns the logarithm of x to the base b (defaults to e)</a:t>
                      </a:r>
                    </a:p>
                  </a:txBody>
                  <a:tcPr marL="20651" marR="20651" marT="10326" marB="10326" anchor="ctr"/>
                </a:tc>
                <a:extLst>
                  <a:ext uri="{0D108BD9-81ED-4DB2-BD59-A6C34878D82A}">
                    <a16:rowId xmlns:a16="http://schemas.microsoft.com/office/drawing/2014/main" val="3075259033"/>
                  </a:ext>
                </a:extLst>
              </a:tr>
              <a:tr h="340720">
                <a:tc>
                  <a:txBody>
                    <a:bodyPr/>
                    <a:lstStyle/>
                    <a:p>
                      <a:r>
                        <a:rPr lang="en-US" sz="1000" dirty="0">
                          <a:solidFill>
                            <a:srgbClr val="FFD343"/>
                          </a:solidFill>
                          <a:effectLst/>
                          <a:latin typeface="Calibri" panose="020F0502020204030204" pitchFamily="34" charset="0"/>
                          <a:cs typeface="Calibri" panose="020F0502020204030204" pitchFamily="34" charset="0"/>
                        </a:rPr>
                        <a:t>log1p(x)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natural logarithm of 1+x</a:t>
                      </a:r>
                    </a:p>
                  </a:txBody>
                  <a:tcPr marL="20651" marR="20651" marT="10326" marB="10326" anchor="ctr"/>
                </a:tc>
                <a:extLst>
                  <a:ext uri="{0D108BD9-81ED-4DB2-BD59-A6C34878D82A}">
                    <a16:rowId xmlns:a16="http://schemas.microsoft.com/office/drawing/2014/main" val="3384337046"/>
                  </a:ext>
                </a:extLst>
              </a:tr>
              <a:tr h="340720">
                <a:tc>
                  <a:txBody>
                    <a:bodyPr/>
                    <a:lstStyle/>
                    <a:p>
                      <a:r>
                        <a:rPr lang="en-US" sz="1000" dirty="0">
                          <a:solidFill>
                            <a:srgbClr val="FFD343"/>
                          </a:solidFill>
                          <a:effectLst/>
                          <a:latin typeface="Calibri" panose="020F0502020204030204" pitchFamily="34" charset="0"/>
                          <a:cs typeface="Calibri" panose="020F0502020204030204" pitchFamily="34" charset="0"/>
                        </a:rPr>
                        <a:t>log2(x)</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Returns the base-2 logarithm of x</a:t>
                      </a:r>
                    </a:p>
                  </a:txBody>
                  <a:tcPr marL="20651" marR="20651" marT="10326" marB="10326" anchor="ctr"/>
                </a:tc>
                <a:extLst>
                  <a:ext uri="{0D108BD9-81ED-4DB2-BD59-A6C34878D82A}">
                    <a16:rowId xmlns:a16="http://schemas.microsoft.com/office/drawing/2014/main" val="1429310226"/>
                  </a:ext>
                </a:extLst>
              </a:tr>
              <a:tr h="340720">
                <a:tc>
                  <a:txBody>
                    <a:bodyPr/>
                    <a:lstStyle/>
                    <a:p>
                      <a:r>
                        <a:rPr lang="en-US" sz="1000" dirty="0">
                          <a:solidFill>
                            <a:srgbClr val="FFD343"/>
                          </a:solidFill>
                          <a:effectLst/>
                          <a:latin typeface="Calibri" panose="020F0502020204030204" pitchFamily="34" charset="0"/>
                          <a:cs typeface="Calibri" panose="020F0502020204030204" pitchFamily="34" charset="0"/>
                        </a:rPr>
                        <a:t>log10(x)</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Returns the base-10 logarithm of x</a:t>
                      </a:r>
                    </a:p>
                  </a:txBody>
                  <a:tcPr marL="20651" marR="20651" marT="10326" marB="10326" anchor="ctr"/>
                </a:tc>
                <a:extLst>
                  <a:ext uri="{0D108BD9-81ED-4DB2-BD59-A6C34878D82A}">
                    <a16:rowId xmlns:a16="http://schemas.microsoft.com/office/drawing/2014/main" val="3892444942"/>
                  </a:ext>
                </a:extLst>
              </a:tr>
              <a:tr h="340720">
                <a:tc>
                  <a:txBody>
                    <a:bodyPr/>
                    <a:lstStyle/>
                    <a:p>
                      <a:r>
                        <a:rPr lang="en-US" sz="1000" dirty="0">
                          <a:solidFill>
                            <a:srgbClr val="FFD343"/>
                          </a:solidFill>
                          <a:effectLst/>
                          <a:latin typeface="Calibri" panose="020F0502020204030204" pitchFamily="34" charset="0"/>
                          <a:cs typeface="Calibri" panose="020F0502020204030204" pitchFamily="34" charset="0"/>
                        </a:rPr>
                        <a:t>pow(x, y)</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Returns x raised to the power y</a:t>
                      </a:r>
                    </a:p>
                  </a:txBody>
                  <a:tcPr marL="20651" marR="20651" marT="10326" marB="10326" anchor="ctr"/>
                </a:tc>
                <a:extLst>
                  <a:ext uri="{0D108BD9-81ED-4DB2-BD59-A6C34878D82A}">
                    <a16:rowId xmlns:a16="http://schemas.microsoft.com/office/drawing/2014/main" val="1014721712"/>
                  </a:ext>
                </a:extLst>
              </a:tr>
              <a:tr h="340720">
                <a:tc>
                  <a:txBody>
                    <a:bodyPr/>
                    <a:lstStyle/>
                    <a:p>
                      <a:r>
                        <a:rPr lang="en-US" sz="1000" dirty="0">
                          <a:solidFill>
                            <a:srgbClr val="FFD343"/>
                          </a:solidFill>
                          <a:effectLst/>
                          <a:latin typeface="Calibri" panose="020F0502020204030204" pitchFamily="34" charset="0"/>
                          <a:cs typeface="Calibri" panose="020F0502020204030204" pitchFamily="34" charset="0"/>
                        </a:rPr>
                        <a:t>sqrt(x)</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Returns the square root of x</a:t>
                      </a:r>
                    </a:p>
                  </a:txBody>
                  <a:tcPr marL="20651" marR="20651" marT="10326" marB="10326" anchor="ctr"/>
                </a:tc>
                <a:extLst>
                  <a:ext uri="{0D108BD9-81ED-4DB2-BD59-A6C34878D82A}">
                    <a16:rowId xmlns:a16="http://schemas.microsoft.com/office/drawing/2014/main" val="3170825792"/>
                  </a:ext>
                </a:extLst>
              </a:tr>
            </a:tbl>
          </a:graphicData>
        </a:graphic>
      </p:graphicFrame>
      <p:graphicFrame>
        <p:nvGraphicFramePr>
          <p:cNvPr id="6" name="Content Placeholder 5">
            <a:extLst>
              <a:ext uri="{FF2B5EF4-FFF2-40B4-BE49-F238E27FC236}">
                <a16:creationId xmlns:a16="http://schemas.microsoft.com/office/drawing/2014/main" id="{9FA0B61B-5F0D-0972-7086-3E16A9C09E89}"/>
              </a:ext>
            </a:extLst>
          </p:cNvPr>
          <p:cNvGraphicFramePr>
            <a:graphicFrameLocks noGrp="1"/>
          </p:cNvGraphicFramePr>
          <p:nvPr>
            <p:ph sz="half" idx="2"/>
            <p:extLst>
              <p:ext uri="{D42A27DB-BD31-4B8C-83A1-F6EECF244321}">
                <p14:modId xmlns:p14="http://schemas.microsoft.com/office/powerpoint/2010/main" val="75619476"/>
              </p:ext>
            </p:extLst>
          </p:nvPr>
        </p:nvGraphicFramePr>
        <p:xfrm>
          <a:off x="5822066" y="618518"/>
          <a:ext cx="6369934" cy="5851726"/>
        </p:xfrm>
        <a:graphic>
          <a:graphicData uri="http://schemas.openxmlformats.org/drawingml/2006/table">
            <a:tbl>
              <a:tblPr>
                <a:tableStyleId>{2D5ABB26-0587-4C30-8999-92F81FD0307C}</a:tableStyleId>
              </a:tblPr>
              <a:tblGrid>
                <a:gridCol w="1423282">
                  <a:extLst>
                    <a:ext uri="{9D8B030D-6E8A-4147-A177-3AD203B41FA5}">
                      <a16:colId xmlns:a16="http://schemas.microsoft.com/office/drawing/2014/main" val="2432589941"/>
                    </a:ext>
                  </a:extLst>
                </a:gridCol>
                <a:gridCol w="4946652">
                  <a:extLst>
                    <a:ext uri="{9D8B030D-6E8A-4147-A177-3AD203B41FA5}">
                      <a16:colId xmlns:a16="http://schemas.microsoft.com/office/drawing/2014/main" val="3129588997"/>
                    </a:ext>
                  </a:extLst>
                </a:gridCol>
              </a:tblGrid>
              <a:tr h="246271">
                <a:tc>
                  <a:txBody>
                    <a:bodyPr/>
                    <a:lstStyle/>
                    <a:p>
                      <a:r>
                        <a:rPr lang="en-US" sz="1000" dirty="0" err="1">
                          <a:solidFill>
                            <a:srgbClr val="FFD343"/>
                          </a:solidFill>
                          <a:effectLst/>
                          <a:latin typeface="Calibri" panose="020F0502020204030204" pitchFamily="34" charset="0"/>
                          <a:cs typeface="Calibri" panose="020F0502020204030204" pitchFamily="34" charset="0"/>
                        </a:rPr>
                        <a:t>acos</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Returns the arc cosine of x</a:t>
                      </a:r>
                    </a:p>
                  </a:txBody>
                  <a:tcPr marL="20651" marR="20651" marT="10326" marB="10326" anchor="ctr"/>
                </a:tc>
                <a:extLst>
                  <a:ext uri="{0D108BD9-81ED-4DB2-BD59-A6C34878D82A}">
                    <a16:rowId xmlns:a16="http://schemas.microsoft.com/office/drawing/2014/main" val="3935508796"/>
                  </a:ext>
                </a:extLst>
              </a:tr>
              <a:tr h="246271">
                <a:tc>
                  <a:txBody>
                    <a:bodyPr/>
                    <a:lstStyle/>
                    <a:p>
                      <a:r>
                        <a:rPr lang="en-US" sz="1000" dirty="0" err="1">
                          <a:solidFill>
                            <a:srgbClr val="FFD343"/>
                          </a:solidFill>
                          <a:effectLst/>
                          <a:latin typeface="Calibri" panose="020F0502020204030204" pitchFamily="34" charset="0"/>
                          <a:cs typeface="Calibri" panose="020F0502020204030204" pitchFamily="34" charset="0"/>
                        </a:rPr>
                        <a:t>asin</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arc sine of x</a:t>
                      </a:r>
                    </a:p>
                  </a:txBody>
                  <a:tcPr marL="20651" marR="20651" marT="10326" marB="10326" anchor="ctr"/>
                </a:tc>
                <a:extLst>
                  <a:ext uri="{0D108BD9-81ED-4DB2-BD59-A6C34878D82A}">
                    <a16:rowId xmlns:a16="http://schemas.microsoft.com/office/drawing/2014/main" val="1969191705"/>
                  </a:ext>
                </a:extLst>
              </a:tr>
              <a:tr h="246271">
                <a:tc>
                  <a:txBody>
                    <a:bodyPr/>
                    <a:lstStyle/>
                    <a:p>
                      <a:r>
                        <a:rPr lang="en-US" sz="1000" dirty="0" err="1">
                          <a:solidFill>
                            <a:srgbClr val="FFD343"/>
                          </a:solidFill>
                          <a:effectLst/>
                          <a:latin typeface="Calibri" panose="020F0502020204030204" pitchFamily="34" charset="0"/>
                          <a:cs typeface="Calibri" panose="020F0502020204030204" pitchFamily="34" charset="0"/>
                        </a:rPr>
                        <a:t>atan</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arc tangent of x</a:t>
                      </a:r>
                    </a:p>
                  </a:txBody>
                  <a:tcPr marL="20651" marR="20651" marT="10326" marB="10326" anchor="ctr"/>
                </a:tc>
                <a:extLst>
                  <a:ext uri="{0D108BD9-81ED-4DB2-BD59-A6C34878D82A}">
                    <a16:rowId xmlns:a16="http://schemas.microsoft.com/office/drawing/2014/main" val="2952064840"/>
                  </a:ext>
                </a:extLst>
              </a:tr>
              <a:tr h="246271">
                <a:tc>
                  <a:txBody>
                    <a:bodyPr/>
                    <a:lstStyle/>
                    <a:p>
                      <a:r>
                        <a:rPr lang="en-US" sz="1000" dirty="0">
                          <a:solidFill>
                            <a:srgbClr val="FFD343"/>
                          </a:solidFill>
                          <a:effectLst/>
                          <a:latin typeface="Calibri" panose="020F0502020204030204" pitchFamily="34" charset="0"/>
                          <a:cs typeface="Calibri" panose="020F0502020204030204" pitchFamily="34" charset="0"/>
                        </a:rPr>
                        <a:t>atan2(y, 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atan(y / x)</a:t>
                      </a:r>
                    </a:p>
                  </a:txBody>
                  <a:tcPr marL="20651" marR="20651" marT="10326" marB="10326" anchor="ctr"/>
                </a:tc>
                <a:extLst>
                  <a:ext uri="{0D108BD9-81ED-4DB2-BD59-A6C34878D82A}">
                    <a16:rowId xmlns:a16="http://schemas.microsoft.com/office/drawing/2014/main" val="3671565243"/>
                  </a:ext>
                </a:extLst>
              </a:tr>
              <a:tr h="246271">
                <a:tc>
                  <a:txBody>
                    <a:bodyPr/>
                    <a:lstStyle/>
                    <a:p>
                      <a:r>
                        <a:rPr lang="en-US" sz="1000" dirty="0">
                          <a:solidFill>
                            <a:srgbClr val="FFD343"/>
                          </a:solidFill>
                          <a:effectLst/>
                          <a:latin typeface="Calibri" panose="020F0502020204030204" pitchFamily="34" charset="0"/>
                          <a:cs typeface="Calibri" panose="020F0502020204030204" pitchFamily="34" charset="0"/>
                        </a:rPr>
                        <a:t>cos(x)</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Returns the cosine of x</a:t>
                      </a:r>
                    </a:p>
                  </a:txBody>
                  <a:tcPr marL="20651" marR="20651" marT="10326" marB="10326" anchor="ctr"/>
                </a:tc>
                <a:extLst>
                  <a:ext uri="{0D108BD9-81ED-4DB2-BD59-A6C34878D82A}">
                    <a16:rowId xmlns:a16="http://schemas.microsoft.com/office/drawing/2014/main" val="1936862650"/>
                  </a:ext>
                </a:extLst>
              </a:tr>
              <a:tr h="246271">
                <a:tc>
                  <a:txBody>
                    <a:bodyPr/>
                    <a:lstStyle/>
                    <a:p>
                      <a:r>
                        <a:rPr lang="en-US" sz="1000" dirty="0" err="1">
                          <a:solidFill>
                            <a:srgbClr val="FFD343"/>
                          </a:solidFill>
                          <a:effectLst/>
                          <a:latin typeface="Calibri" panose="020F0502020204030204" pitchFamily="34" charset="0"/>
                          <a:cs typeface="Calibri" panose="020F0502020204030204" pitchFamily="34" charset="0"/>
                        </a:rPr>
                        <a:t>hypot</a:t>
                      </a:r>
                      <a:r>
                        <a:rPr lang="en-US" sz="1000" dirty="0">
                          <a:solidFill>
                            <a:srgbClr val="FFD343"/>
                          </a:solidFill>
                          <a:effectLst/>
                          <a:latin typeface="Calibri" panose="020F0502020204030204" pitchFamily="34" charset="0"/>
                          <a:cs typeface="Calibri" panose="020F0502020204030204" pitchFamily="34" charset="0"/>
                        </a:rPr>
                        <a:t>(x, y)</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Euclidean norm, sqrt(x*x + y*y)</a:t>
                      </a:r>
                    </a:p>
                  </a:txBody>
                  <a:tcPr marL="20651" marR="20651" marT="10326" marB="10326" anchor="ctr"/>
                </a:tc>
                <a:extLst>
                  <a:ext uri="{0D108BD9-81ED-4DB2-BD59-A6C34878D82A}">
                    <a16:rowId xmlns:a16="http://schemas.microsoft.com/office/drawing/2014/main" val="1163262726"/>
                  </a:ext>
                </a:extLst>
              </a:tr>
              <a:tr h="246271">
                <a:tc>
                  <a:txBody>
                    <a:bodyPr/>
                    <a:lstStyle/>
                    <a:p>
                      <a:r>
                        <a:rPr lang="en-US" sz="1000" dirty="0">
                          <a:solidFill>
                            <a:srgbClr val="FFD343"/>
                          </a:solidFill>
                          <a:effectLst/>
                          <a:latin typeface="Calibri" panose="020F0502020204030204" pitchFamily="34" charset="0"/>
                          <a:cs typeface="Calibri" panose="020F0502020204030204" pitchFamily="34" charset="0"/>
                        </a:rPr>
                        <a:t>sin(x)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sine of x</a:t>
                      </a:r>
                    </a:p>
                  </a:txBody>
                  <a:tcPr marL="20651" marR="20651" marT="10326" marB="10326" anchor="ctr"/>
                </a:tc>
                <a:extLst>
                  <a:ext uri="{0D108BD9-81ED-4DB2-BD59-A6C34878D82A}">
                    <a16:rowId xmlns:a16="http://schemas.microsoft.com/office/drawing/2014/main" val="1405224877"/>
                  </a:ext>
                </a:extLst>
              </a:tr>
              <a:tr h="246271">
                <a:tc>
                  <a:txBody>
                    <a:bodyPr/>
                    <a:lstStyle/>
                    <a:p>
                      <a:r>
                        <a:rPr lang="en-US" sz="1000" dirty="0">
                          <a:solidFill>
                            <a:srgbClr val="FFD343"/>
                          </a:solidFill>
                          <a:effectLst/>
                          <a:latin typeface="Calibri" panose="020F0502020204030204" pitchFamily="34" charset="0"/>
                          <a:cs typeface="Calibri" panose="020F0502020204030204" pitchFamily="34" charset="0"/>
                        </a:rPr>
                        <a:t>tan(x)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tangent of x</a:t>
                      </a:r>
                    </a:p>
                  </a:txBody>
                  <a:tcPr marL="20651" marR="20651" marT="10326" marB="10326" anchor="ctr"/>
                </a:tc>
                <a:extLst>
                  <a:ext uri="{0D108BD9-81ED-4DB2-BD59-A6C34878D82A}">
                    <a16:rowId xmlns:a16="http://schemas.microsoft.com/office/drawing/2014/main" val="4031082230"/>
                  </a:ext>
                </a:extLst>
              </a:tr>
              <a:tr h="246271">
                <a:tc>
                  <a:txBody>
                    <a:bodyPr/>
                    <a:lstStyle/>
                    <a:p>
                      <a:r>
                        <a:rPr lang="en-US" sz="1000" dirty="0">
                          <a:solidFill>
                            <a:srgbClr val="FFD343"/>
                          </a:solidFill>
                          <a:effectLst/>
                          <a:latin typeface="Calibri" panose="020F0502020204030204" pitchFamily="34" charset="0"/>
                          <a:cs typeface="Calibri" panose="020F0502020204030204" pitchFamily="34" charset="0"/>
                        </a:rPr>
                        <a:t>degrees(x)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Converts angle x from radians to degrees</a:t>
                      </a:r>
                    </a:p>
                  </a:txBody>
                  <a:tcPr marL="20651" marR="20651" marT="10326" marB="10326" anchor="ctr"/>
                </a:tc>
                <a:extLst>
                  <a:ext uri="{0D108BD9-81ED-4DB2-BD59-A6C34878D82A}">
                    <a16:rowId xmlns:a16="http://schemas.microsoft.com/office/drawing/2014/main" val="2699662230"/>
                  </a:ext>
                </a:extLst>
              </a:tr>
              <a:tr h="246271">
                <a:tc>
                  <a:txBody>
                    <a:bodyPr/>
                    <a:lstStyle/>
                    <a:p>
                      <a:r>
                        <a:rPr lang="en-US" sz="1000" dirty="0">
                          <a:solidFill>
                            <a:srgbClr val="FFD343"/>
                          </a:solidFill>
                          <a:effectLst/>
                          <a:latin typeface="Calibri" panose="020F0502020204030204" pitchFamily="34" charset="0"/>
                          <a:cs typeface="Calibri" panose="020F0502020204030204" pitchFamily="34" charset="0"/>
                        </a:rPr>
                        <a:t>radians(x)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Converts angle x from degrees to radians</a:t>
                      </a:r>
                    </a:p>
                  </a:txBody>
                  <a:tcPr marL="20651" marR="20651" marT="10326" marB="10326" anchor="ctr"/>
                </a:tc>
                <a:extLst>
                  <a:ext uri="{0D108BD9-81ED-4DB2-BD59-A6C34878D82A}">
                    <a16:rowId xmlns:a16="http://schemas.microsoft.com/office/drawing/2014/main" val="66387637"/>
                  </a:ext>
                </a:extLst>
              </a:tr>
              <a:tr h="246271">
                <a:tc>
                  <a:txBody>
                    <a:bodyPr/>
                    <a:lstStyle/>
                    <a:p>
                      <a:r>
                        <a:rPr lang="en-US" sz="1000" dirty="0" err="1">
                          <a:solidFill>
                            <a:srgbClr val="FFD343"/>
                          </a:solidFill>
                          <a:effectLst/>
                          <a:latin typeface="Calibri" panose="020F0502020204030204" pitchFamily="34" charset="0"/>
                          <a:cs typeface="Calibri" panose="020F0502020204030204" pitchFamily="34" charset="0"/>
                        </a:rPr>
                        <a:t>acosh</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inverse hyperbolic cosine of x</a:t>
                      </a:r>
                    </a:p>
                  </a:txBody>
                  <a:tcPr marL="20651" marR="20651" marT="10326" marB="10326" anchor="ctr"/>
                </a:tc>
                <a:extLst>
                  <a:ext uri="{0D108BD9-81ED-4DB2-BD59-A6C34878D82A}">
                    <a16:rowId xmlns:a16="http://schemas.microsoft.com/office/drawing/2014/main" val="234029832"/>
                  </a:ext>
                </a:extLst>
              </a:tr>
              <a:tr h="246271">
                <a:tc>
                  <a:txBody>
                    <a:bodyPr/>
                    <a:lstStyle/>
                    <a:p>
                      <a:r>
                        <a:rPr lang="en-US" sz="1000" dirty="0" err="1">
                          <a:solidFill>
                            <a:srgbClr val="FFD343"/>
                          </a:solidFill>
                          <a:effectLst/>
                          <a:latin typeface="Calibri" panose="020F0502020204030204" pitchFamily="34" charset="0"/>
                          <a:cs typeface="Calibri" panose="020F0502020204030204" pitchFamily="34" charset="0"/>
                        </a:rPr>
                        <a:t>asinh</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inverse hyperbolic sine of x</a:t>
                      </a:r>
                    </a:p>
                  </a:txBody>
                  <a:tcPr marL="20651" marR="20651" marT="10326" marB="10326" anchor="ctr"/>
                </a:tc>
                <a:extLst>
                  <a:ext uri="{0D108BD9-81ED-4DB2-BD59-A6C34878D82A}">
                    <a16:rowId xmlns:a16="http://schemas.microsoft.com/office/drawing/2014/main" val="929107307"/>
                  </a:ext>
                </a:extLst>
              </a:tr>
              <a:tr h="246271">
                <a:tc>
                  <a:txBody>
                    <a:bodyPr/>
                    <a:lstStyle/>
                    <a:p>
                      <a:r>
                        <a:rPr lang="en-US" sz="1000" dirty="0" err="1">
                          <a:solidFill>
                            <a:srgbClr val="FFD343"/>
                          </a:solidFill>
                          <a:effectLst/>
                          <a:latin typeface="Calibri" panose="020F0502020204030204" pitchFamily="34" charset="0"/>
                          <a:cs typeface="Calibri" panose="020F0502020204030204" pitchFamily="34" charset="0"/>
                        </a:rPr>
                        <a:t>atanh</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Returns the inverse hyperbolic tangent of x</a:t>
                      </a:r>
                    </a:p>
                  </a:txBody>
                  <a:tcPr marL="20651" marR="20651" marT="10326" marB="10326" anchor="ctr"/>
                </a:tc>
                <a:extLst>
                  <a:ext uri="{0D108BD9-81ED-4DB2-BD59-A6C34878D82A}">
                    <a16:rowId xmlns:a16="http://schemas.microsoft.com/office/drawing/2014/main" val="3733198236"/>
                  </a:ext>
                </a:extLst>
              </a:tr>
              <a:tr h="246271">
                <a:tc>
                  <a:txBody>
                    <a:bodyPr/>
                    <a:lstStyle/>
                    <a:p>
                      <a:r>
                        <a:rPr lang="en-US" sz="1000" dirty="0" err="1">
                          <a:solidFill>
                            <a:srgbClr val="FFD343"/>
                          </a:solidFill>
                          <a:effectLst/>
                          <a:latin typeface="Calibri" panose="020F0502020204030204" pitchFamily="34" charset="0"/>
                          <a:cs typeface="Calibri" panose="020F0502020204030204" pitchFamily="34" charset="0"/>
                        </a:rPr>
                        <a:t>cosh</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hyperbolic cosine of x</a:t>
                      </a:r>
                    </a:p>
                  </a:txBody>
                  <a:tcPr marL="20651" marR="20651" marT="10326" marB="10326" anchor="ctr"/>
                </a:tc>
                <a:extLst>
                  <a:ext uri="{0D108BD9-81ED-4DB2-BD59-A6C34878D82A}">
                    <a16:rowId xmlns:a16="http://schemas.microsoft.com/office/drawing/2014/main" val="3040377266"/>
                  </a:ext>
                </a:extLst>
              </a:tr>
              <a:tr h="246271">
                <a:tc>
                  <a:txBody>
                    <a:bodyPr/>
                    <a:lstStyle/>
                    <a:p>
                      <a:r>
                        <a:rPr lang="en-US" sz="1000" dirty="0" err="1">
                          <a:solidFill>
                            <a:srgbClr val="FFD343"/>
                          </a:solidFill>
                          <a:effectLst/>
                          <a:latin typeface="Calibri" panose="020F0502020204030204" pitchFamily="34" charset="0"/>
                          <a:cs typeface="Calibri" panose="020F0502020204030204" pitchFamily="34" charset="0"/>
                        </a:rPr>
                        <a:t>sinh</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hyperbolic cosine of x</a:t>
                      </a:r>
                    </a:p>
                  </a:txBody>
                  <a:tcPr marL="20651" marR="20651" marT="10326" marB="10326" anchor="ctr"/>
                </a:tc>
                <a:extLst>
                  <a:ext uri="{0D108BD9-81ED-4DB2-BD59-A6C34878D82A}">
                    <a16:rowId xmlns:a16="http://schemas.microsoft.com/office/drawing/2014/main" val="472875603"/>
                  </a:ext>
                </a:extLst>
              </a:tr>
              <a:tr h="246271">
                <a:tc>
                  <a:txBody>
                    <a:bodyPr/>
                    <a:lstStyle/>
                    <a:p>
                      <a:r>
                        <a:rPr lang="en-US" sz="1000" dirty="0">
                          <a:solidFill>
                            <a:srgbClr val="FFD343"/>
                          </a:solidFill>
                          <a:effectLst/>
                          <a:latin typeface="Calibri" panose="020F0502020204030204" pitchFamily="34" charset="0"/>
                          <a:cs typeface="Calibri" panose="020F0502020204030204" pitchFamily="34" charset="0"/>
                        </a:rPr>
                        <a:t>tanh(x)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hyperbolic tangent of x</a:t>
                      </a:r>
                    </a:p>
                  </a:txBody>
                  <a:tcPr marL="20651" marR="20651" marT="10326" marB="10326" anchor="ctr"/>
                </a:tc>
                <a:extLst>
                  <a:ext uri="{0D108BD9-81ED-4DB2-BD59-A6C34878D82A}">
                    <a16:rowId xmlns:a16="http://schemas.microsoft.com/office/drawing/2014/main" val="3331553821"/>
                  </a:ext>
                </a:extLst>
              </a:tr>
              <a:tr h="246271">
                <a:tc>
                  <a:txBody>
                    <a:bodyPr/>
                    <a:lstStyle/>
                    <a:p>
                      <a:r>
                        <a:rPr lang="en-US" sz="1000" dirty="0">
                          <a:solidFill>
                            <a:srgbClr val="FFD343"/>
                          </a:solidFill>
                          <a:effectLst/>
                          <a:latin typeface="Calibri" panose="020F0502020204030204" pitchFamily="34" charset="0"/>
                          <a:cs typeface="Calibri" panose="020F0502020204030204" pitchFamily="34" charset="0"/>
                        </a:rPr>
                        <a:t>erf(x)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error function at x</a:t>
                      </a:r>
                    </a:p>
                  </a:txBody>
                  <a:tcPr marL="20651" marR="20651" marT="10326" marB="10326" anchor="ctr"/>
                </a:tc>
                <a:extLst>
                  <a:ext uri="{0D108BD9-81ED-4DB2-BD59-A6C34878D82A}">
                    <a16:rowId xmlns:a16="http://schemas.microsoft.com/office/drawing/2014/main" val="4116124050"/>
                  </a:ext>
                </a:extLst>
              </a:tr>
              <a:tr h="246271">
                <a:tc>
                  <a:txBody>
                    <a:bodyPr/>
                    <a:lstStyle/>
                    <a:p>
                      <a:r>
                        <a:rPr lang="en-US" sz="1000" dirty="0" err="1">
                          <a:solidFill>
                            <a:srgbClr val="FFD343"/>
                          </a:solidFill>
                          <a:effectLst/>
                          <a:latin typeface="Calibri" panose="020F0502020204030204" pitchFamily="34" charset="0"/>
                          <a:cs typeface="Calibri" panose="020F0502020204030204" pitchFamily="34" charset="0"/>
                        </a:rPr>
                        <a:t>erfc</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complementary error function at x</a:t>
                      </a:r>
                    </a:p>
                  </a:txBody>
                  <a:tcPr marL="20651" marR="20651" marT="10326" marB="10326" anchor="ctr"/>
                </a:tc>
                <a:extLst>
                  <a:ext uri="{0D108BD9-81ED-4DB2-BD59-A6C34878D82A}">
                    <a16:rowId xmlns:a16="http://schemas.microsoft.com/office/drawing/2014/main" val="453569907"/>
                  </a:ext>
                </a:extLst>
              </a:tr>
              <a:tr h="246271">
                <a:tc>
                  <a:txBody>
                    <a:bodyPr/>
                    <a:lstStyle/>
                    <a:p>
                      <a:r>
                        <a:rPr lang="en-US" sz="1000" dirty="0">
                          <a:solidFill>
                            <a:srgbClr val="FFD343"/>
                          </a:solidFill>
                          <a:effectLst/>
                          <a:latin typeface="Calibri" panose="020F0502020204030204" pitchFamily="34" charset="0"/>
                          <a:cs typeface="Calibri" panose="020F0502020204030204" pitchFamily="34" charset="0"/>
                        </a:rPr>
                        <a:t>gamma(x)</a:t>
                      </a:r>
                    </a:p>
                  </a:txBody>
                  <a:tcPr marL="20651" marR="20651" marT="10326" marB="10326" anchor="ctr"/>
                </a:tc>
                <a:tc>
                  <a:txBody>
                    <a:bodyPr/>
                    <a:lstStyle/>
                    <a:p>
                      <a:r>
                        <a:rPr lang="en-US" sz="1000">
                          <a:effectLst/>
                          <a:latin typeface="Calibri" panose="020F0502020204030204" pitchFamily="34" charset="0"/>
                          <a:cs typeface="Calibri" panose="020F0502020204030204" pitchFamily="34" charset="0"/>
                        </a:rPr>
                        <a:t>Returns the Gamma function at x</a:t>
                      </a:r>
                    </a:p>
                  </a:txBody>
                  <a:tcPr marL="20651" marR="20651" marT="10326" marB="10326" anchor="ctr"/>
                </a:tc>
                <a:extLst>
                  <a:ext uri="{0D108BD9-81ED-4DB2-BD59-A6C34878D82A}">
                    <a16:rowId xmlns:a16="http://schemas.microsoft.com/office/drawing/2014/main" val="2713789211"/>
                  </a:ext>
                </a:extLst>
              </a:tr>
              <a:tr h="463153">
                <a:tc>
                  <a:txBody>
                    <a:bodyPr/>
                    <a:lstStyle/>
                    <a:p>
                      <a:r>
                        <a:rPr lang="en-US" sz="1000" dirty="0" err="1">
                          <a:solidFill>
                            <a:srgbClr val="FFD343"/>
                          </a:solidFill>
                          <a:effectLst/>
                          <a:latin typeface="Calibri" panose="020F0502020204030204" pitchFamily="34" charset="0"/>
                          <a:cs typeface="Calibri" panose="020F0502020204030204" pitchFamily="34" charset="0"/>
                        </a:rPr>
                        <a:t>lgamma</a:t>
                      </a:r>
                      <a:r>
                        <a:rPr lang="en-US" sz="1000" dirty="0">
                          <a:solidFill>
                            <a:srgbClr val="FFD343"/>
                          </a:solidFill>
                          <a:effectLst/>
                          <a:latin typeface="Calibri" panose="020F0502020204030204" pitchFamily="34" charset="0"/>
                          <a:cs typeface="Calibri" panose="020F0502020204030204" pitchFamily="34" charset="0"/>
                        </a:rPr>
                        <a:t>(x)</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Returns the natural logarithm of the absolute value of the Gamma function at x</a:t>
                      </a:r>
                    </a:p>
                  </a:txBody>
                  <a:tcPr marL="20651" marR="20651" marT="10326" marB="10326" anchor="ctr"/>
                </a:tc>
                <a:extLst>
                  <a:ext uri="{0D108BD9-81ED-4DB2-BD59-A6C34878D82A}">
                    <a16:rowId xmlns:a16="http://schemas.microsoft.com/office/drawing/2014/main" val="2375238876"/>
                  </a:ext>
                </a:extLst>
              </a:tr>
              <a:tr h="463153">
                <a:tc>
                  <a:txBody>
                    <a:bodyPr/>
                    <a:lstStyle/>
                    <a:p>
                      <a:r>
                        <a:rPr lang="en-US" sz="1000" dirty="0">
                          <a:solidFill>
                            <a:srgbClr val="FFD343"/>
                          </a:solidFill>
                          <a:effectLst/>
                          <a:latin typeface="Calibri" panose="020F0502020204030204" pitchFamily="34" charset="0"/>
                          <a:cs typeface="Calibri" panose="020F0502020204030204" pitchFamily="34" charset="0"/>
                        </a:rPr>
                        <a:t>pi</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Mathematical constant, the ratio of circumference of a circle to it's diameter (3.14159...)</a:t>
                      </a:r>
                    </a:p>
                  </a:txBody>
                  <a:tcPr marL="20651" marR="20651" marT="10326" marB="10326" anchor="ctr"/>
                </a:tc>
                <a:extLst>
                  <a:ext uri="{0D108BD9-81ED-4DB2-BD59-A6C34878D82A}">
                    <a16:rowId xmlns:a16="http://schemas.microsoft.com/office/drawing/2014/main" val="3131708570"/>
                  </a:ext>
                </a:extLst>
              </a:tr>
              <a:tr h="246271">
                <a:tc>
                  <a:txBody>
                    <a:bodyPr/>
                    <a:lstStyle/>
                    <a:p>
                      <a:r>
                        <a:rPr lang="en-US" sz="1000" dirty="0">
                          <a:solidFill>
                            <a:srgbClr val="FFD343"/>
                          </a:solidFill>
                          <a:effectLst/>
                          <a:latin typeface="Calibri" panose="020F0502020204030204" pitchFamily="34" charset="0"/>
                          <a:cs typeface="Calibri" panose="020F0502020204030204" pitchFamily="34" charset="0"/>
                        </a:rPr>
                        <a:t>e</a:t>
                      </a:r>
                    </a:p>
                  </a:txBody>
                  <a:tcPr marL="20651" marR="20651" marT="10326" marB="10326" anchor="ctr"/>
                </a:tc>
                <a:tc>
                  <a:txBody>
                    <a:bodyPr/>
                    <a:lstStyle/>
                    <a:p>
                      <a:r>
                        <a:rPr lang="en-US" sz="1000" dirty="0">
                          <a:effectLst/>
                          <a:latin typeface="Calibri" panose="020F0502020204030204" pitchFamily="34" charset="0"/>
                          <a:cs typeface="Calibri" panose="020F0502020204030204" pitchFamily="34" charset="0"/>
                        </a:rPr>
                        <a:t>mathematical constant e (2.71828...)</a:t>
                      </a:r>
                    </a:p>
                  </a:txBody>
                  <a:tcPr marL="20651" marR="20651" marT="10326" marB="10326" anchor="ctr"/>
                </a:tc>
                <a:extLst>
                  <a:ext uri="{0D108BD9-81ED-4DB2-BD59-A6C34878D82A}">
                    <a16:rowId xmlns:a16="http://schemas.microsoft.com/office/drawing/2014/main" val="222273296"/>
                  </a:ext>
                </a:extLst>
              </a:tr>
            </a:tbl>
          </a:graphicData>
        </a:graphic>
      </p:graphicFrame>
    </p:spTree>
    <p:extLst>
      <p:ext uri="{BB962C8B-B14F-4D97-AF65-F5344CB8AC3E}">
        <p14:creationId xmlns:p14="http://schemas.microsoft.com/office/powerpoint/2010/main" val="2588526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DB8F-2793-F580-F7ED-8BA202D09058}"/>
              </a:ext>
            </a:extLst>
          </p:cNvPr>
          <p:cNvSpPr>
            <a:spLocks noGrp="1"/>
          </p:cNvSpPr>
          <p:nvPr>
            <p:ph type="title"/>
          </p:nvPr>
        </p:nvSpPr>
        <p:spPr/>
        <p:txBody>
          <a:bodyPr/>
          <a:lstStyle/>
          <a:p>
            <a:r>
              <a:rPr lang="en-US" dirty="0"/>
              <a:t>Making your own function</a:t>
            </a:r>
          </a:p>
        </p:txBody>
      </p:sp>
      <p:sp>
        <p:nvSpPr>
          <p:cNvPr id="3" name="Content Placeholder 2">
            <a:extLst>
              <a:ext uri="{FF2B5EF4-FFF2-40B4-BE49-F238E27FC236}">
                <a16:creationId xmlns:a16="http://schemas.microsoft.com/office/drawing/2014/main" id="{1D48FFB0-E033-6FDF-7442-F5C6536DE9D1}"/>
              </a:ext>
            </a:extLst>
          </p:cNvPr>
          <p:cNvSpPr>
            <a:spLocks noGrp="1"/>
          </p:cNvSpPr>
          <p:nvPr>
            <p:ph sz="half" idx="1"/>
          </p:nvPr>
        </p:nvSpPr>
        <p:spPr>
          <a:xfrm>
            <a:off x="1141410" y="2249486"/>
            <a:ext cx="4878389" cy="3624595"/>
          </a:xfrm>
        </p:spPr>
        <p:txBody>
          <a:bodyPr>
            <a:normAutofit/>
          </a:bodyPr>
          <a:lstStyle/>
          <a:p>
            <a:pPr marL="0" indent="0">
              <a:buNone/>
            </a:pPr>
            <a:r>
              <a:rPr lang="en-US"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ef </a:t>
            </a:r>
            <a:r>
              <a:rPr lang="en-US" sz="2400" dirty="0" err="1">
                <a:latin typeface="Calibri" panose="020F0502020204030204" pitchFamily="34" charset="0"/>
                <a:cs typeface="Calibri" panose="020F0502020204030204" pitchFamily="34" charset="0"/>
              </a:rPr>
              <a:t>function_name</a:t>
            </a: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args</a:t>
            </a:r>
            <a:r>
              <a:rPr lang="en-US" sz="2400"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	statement</a:t>
            </a:r>
            <a:endParaRPr lang="en-US" sz="2400" dirty="0">
              <a:latin typeface="Calibri" panose="020F0502020204030204" pitchFamily="34" charset="0"/>
              <a:cs typeface="Calibri" panose="020F0502020204030204" pitchFamily="34" charset="0"/>
            </a:endParaRPr>
          </a:p>
          <a:p>
            <a:pPr marL="0" indent="0">
              <a:buNone/>
            </a:pPr>
            <a:r>
              <a:rPr lang="en-US" dirty="0">
                <a:solidFill>
                  <a:schemeClr val="bg1"/>
                </a:solidFill>
                <a:latin typeface="Calibri" panose="020F0502020204030204" pitchFamily="34" charset="0"/>
                <a:cs typeface="Calibri" panose="020F0502020204030204" pitchFamily="34" charset="0"/>
              </a:rPr>
              <a:t>-</a:t>
            </a:r>
            <a:r>
              <a:rPr lang="en-US" sz="2000" dirty="0">
                <a:solidFill>
                  <a:schemeClr val="bg1"/>
                </a:solidFill>
                <a:latin typeface="Calibri" panose="020F0502020204030204" pitchFamily="34" charset="0"/>
                <a:cs typeface="Calibri" panose="020F0502020204030204" pitchFamily="34" charset="0"/>
              </a:rPr>
              <a:t>Number of arguments are unlimited</a:t>
            </a:r>
          </a:p>
          <a:p>
            <a:pPr marL="0" indent="0">
              <a:buNone/>
            </a:pPr>
            <a:r>
              <a:rPr lang="en-US" sz="2000" dirty="0">
                <a:solidFill>
                  <a:schemeClr val="bg1"/>
                </a:solidFill>
                <a:latin typeface="Calibri" panose="020F0502020204030204" pitchFamily="34" charset="0"/>
                <a:cs typeface="Calibri" panose="020F0502020204030204" pitchFamily="34" charset="0"/>
              </a:rPr>
              <a:t>-statements after return don’t get executed</a:t>
            </a:r>
          </a:p>
          <a:p>
            <a:pPr marL="0" indent="0">
              <a:buNone/>
            </a:pPr>
            <a:r>
              <a:rPr lang="en-US" sz="2000" dirty="0">
                <a:solidFill>
                  <a:schemeClr val="bg1"/>
                </a:solidFill>
                <a:latin typeface="Calibri" panose="020F0502020204030204" pitchFamily="34" charset="0"/>
                <a:cs typeface="Calibri" panose="020F0502020204030204" pitchFamily="34" charset="0"/>
              </a:rPr>
              <a:t>-call function after definition</a:t>
            </a:r>
          </a:p>
          <a:p>
            <a:pPr marL="0" indent="0">
              <a:buNone/>
            </a:pPr>
            <a:r>
              <a:rPr lang="en-US" sz="2000" dirty="0">
                <a:solidFill>
                  <a:schemeClr val="bg1"/>
                </a:solidFill>
                <a:latin typeface="Calibri" panose="020F0502020204030204" pitchFamily="34" charset="0"/>
                <a:cs typeface="Calibri" panose="020F0502020204030204" pitchFamily="34" charset="0"/>
              </a:rPr>
              <a:t>-no return statement =&gt; Void function</a:t>
            </a:r>
          </a:p>
          <a:p>
            <a:endParaRPr lang="en-US" dirty="0"/>
          </a:p>
        </p:txBody>
      </p:sp>
      <p:pic>
        <p:nvPicPr>
          <p:cNvPr id="5" name="Content Placeholder 4" descr="Text&#10;&#10;Description automatically generated">
            <a:extLst>
              <a:ext uri="{FF2B5EF4-FFF2-40B4-BE49-F238E27FC236}">
                <a16:creationId xmlns:a16="http://schemas.microsoft.com/office/drawing/2014/main" id="{04E8B09F-990F-9118-672B-01D32B30834F}"/>
              </a:ext>
            </a:extLst>
          </p:cNvPr>
          <p:cNvPicPr>
            <a:picLocks noGrp="1" noChangeAspect="1"/>
          </p:cNvPicPr>
          <p:nvPr>
            <p:ph sz="half" idx="2"/>
          </p:nvPr>
        </p:nvPicPr>
        <p:blipFill>
          <a:blip r:embed="rId2"/>
          <a:stretch>
            <a:fillRect/>
          </a:stretch>
        </p:blipFill>
        <p:spPr>
          <a:xfrm>
            <a:off x="7001416" y="2123252"/>
            <a:ext cx="3496822" cy="3750829"/>
          </a:xfrm>
          <a:prstGeom prst="rect">
            <a:avLst/>
          </a:prstGeom>
        </p:spPr>
      </p:pic>
    </p:spTree>
    <p:extLst>
      <p:ext uri="{BB962C8B-B14F-4D97-AF65-F5344CB8AC3E}">
        <p14:creationId xmlns:p14="http://schemas.microsoft.com/office/powerpoint/2010/main" val="686313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BC5E9-3EF1-CCEE-25EE-2E7298A89298}"/>
              </a:ext>
            </a:extLst>
          </p:cNvPr>
          <p:cNvSpPr>
            <a:spLocks noGrp="1"/>
          </p:cNvSpPr>
          <p:nvPr>
            <p:ph type="title"/>
          </p:nvPr>
        </p:nvSpPr>
        <p:spPr/>
        <p:txBody>
          <a:bodyPr/>
          <a:lstStyle/>
          <a:p>
            <a:r>
              <a:rPr lang="en-US" b="0" i="0" dirty="0">
                <a:solidFill>
                  <a:srgbClr val="000000"/>
                </a:solidFill>
                <a:effectLst/>
                <a:latin typeface="Cambria" panose="02040503050406030204" pitchFamily="18" charset="0"/>
                <a:ea typeface="Cambria" panose="02040503050406030204" pitchFamily="18" charset="0"/>
              </a:rPr>
              <a:t>Parameters VS Arguments</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205BFCD3-208F-9965-7B6A-918D51DFB89E}"/>
              </a:ext>
            </a:extLst>
          </p:cNvPr>
          <p:cNvSpPr>
            <a:spLocks noGrp="1"/>
          </p:cNvSpPr>
          <p:nvPr>
            <p:ph idx="1"/>
          </p:nvPr>
        </p:nvSpPr>
        <p:spPr/>
        <p:txBody>
          <a:bodyPr>
            <a:normAutofit/>
          </a:bodyPr>
          <a:lstStyle/>
          <a:p>
            <a:pPr marL="0" indent="0" algn="l">
              <a:buNone/>
            </a:pPr>
            <a:r>
              <a:rPr lang="en-US" sz="2200" b="0" i="0" dirty="0">
                <a:effectLst/>
                <a:latin typeface="Calibri" panose="020F0502020204030204" pitchFamily="34" charset="0"/>
                <a:cs typeface="Calibri" panose="020F0502020204030204" pitchFamily="34" charset="0"/>
              </a:rPr>
              <a:t>A parameter is the variable listed inside the parentheses in the function definition.</a:t>
            </a:r>
          </a:p>
          <a:p>
            <a:pPr marL="0" indent="0" algn="l">
              <a:buNone/>
            </a:pPr>
            <a:r>
              <a:rPr lang="en-US" sz="2200" b="0" i="0" dirty="0">
                <a:effectLst/>
                <a:latin typeface="Calibri" panose="020F0502020204030204" pitchFamily="34" charset="0"/>
                <a:cs typeface="Calibri" panose="020F0502020204030204" pitchFamily="34" charset="0"/>
              </a:rPr>
              <a:t>An argument is the value that is sent to the function when it is called.</a:t>
            </a:r>
          </a:p>
          <a:p>
            <a:pPr marL="0" indent="0">
              <a:buNone/>
            </a:pPr>
            <a:r>
              <a:rPr lang="en-US" sz="2200" b="0" i="0" dirty="0">
                <a:solidFill>
                  <a:srgbClr val="000000"/>
                </a:solidFill>
                <a:effectLst/>
                <a:latin typeface="Calibri" panose="020F0502020204030204" pitchFamily="34" charset="0"/>
                <a:cs typeface="Calibri" panose="020F0502020204030204" pitchFamily="34" charset="0"/>
              </a:rPr>
              <a:t>-function must be called with the correct number of arguments</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6687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E61C-06C0-2035-0371-AFC6F004DA90}"/>
              </a:ext>
            </a:extLst>
          </p:cNvPr>
          <p:cNvSpPr>
            <a:spLocks noGrp="1"/>
          </p:cNvSpPr>
          <p:nvPr>
            <p:ph type="title"/>
          </p:nvPr>
        </p:nvSpPr>
        <p:spPr/>
        <p:txBody>
          <a:bodyPr>
            <a:normAutofit/>
          </a:bodyPr>
          <a:lstStyle/>
          <a:p>
            <a:r>
              <a:rPr lang="en-US" sz="3200" dirty="0">
                <a:effectLst/>
                <a:latin typeface="Cambria" panose="02040503050406030204" pitchFamily="18" charset="0"/>
                <a:ea typeface="Cambria" panose="02040503050406030204" pitchFamily="18" charset="0"/>
                <a:cs typeface="Arial" panose="020B0604020202020204" pitchFamily="34" charset="0"/>
              </a:rPr>
              <a:t>Docstrings </a:t>
            </a:r>
            <a:r>
              <a:rPr lang="en-US" sz="3200" dirty="0">
                <a:effectLst/>
                <a:latin typeface="Calibri" panose="020F0502020204030204" pitchFamily="34" charset="0"/>
                <a:ea typeface="Cambria" panose="02040503050406030204" pitchFamily="18" charset="0"/>
                <a:cs typeface="Calibri" panose="020F0502020204030204" pitchFamily="34" charset="0"/>
              </a:rPr>
              <a:t>(documentation strings)</a:t>
            </a:r>
            <a:r>
              <a:rPr lang="fa-IR" sz="3200" dirty="0">
                <a:effectLst/>
                <a:latin typeface="Calibri" panose="020F0502020204030204" pitchFamily="34" charset="0"/>
                <a:ea typeface="Cambria" panose="02040503050406030204" pitchFamily="18" charset="0"/>
                <a:cs typeface="Calibri" panose="020F0502020204030204" pitchFamily="34" charset="0"/>
              </a:rPr>
              <a:t> </a:t>
            </a:r>
            <a:endParaRPr lang="en-US" sz="5400" dirty="0">
              <a:latin typeface="Calibri" panose="020F0502020204030204" pitchFamily="34" charset="0"/>
              <a:ea typeface="Cambria" panose="02040503050406030204" pitchFamily="18" charset="0"/>
              <a:cs typeface="Calibri" panose="020F0502020204030204" pitchFamily="34" charset="0"/>
            </a:endParaRPr>
          </a:p>
        </p:txBody>
      </p:sp>
      <p:sp>
        <p:nvSpPr>
          <p:cNvPr id="3" name="Content Placeholder 2">
            <a:extLst>
              <a:ext uri="{FF2B5EF4-FFF2-40B4-BE49-F238E27FC236}">
                <a16:creationId xmlns:a16="http://schemas.microsoft.com/office/drawing/2014/main" id="{A49FCB21-68CD-F990-2589-311DDB895914}"/>
              </a:ext>
            </a:extLst>
          </p:cNvPr>
          <p:cNvSpPr>
            <a:spLocks noGrp="1"/>
          </p:cNvSpPr>
          <p:nvPr>
            <p:ph idx="1"/>
          </p:nvPr>
        </p:nvSpPr>
        <p:spPr/>
        <p:txBody>
          <a:bodyPr>
            <a:normAutofit/>
          </a:bodyPr>
          <a:lstStyle/>
          <a:p>
            <a:pPr marL="0" marR="0" indent="0" algn="l" rtl="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l" rtl="0">
              <a:lnSpc>
                <a:spcPct val="107000"/>
              </a:lnSpc>
              <a:spcBef>
                <a:spcPts val="0"/>
              </a:spcBef>
              <a:spcAft>
                <a:spcPts val="800"/>
              </a:spcAft>
              <a:buNone/>
            </a:pP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-“””are similar to comments, in that they’re designed to explain code, But they’re more specific and have a different syntax”””</a:t>
            </a:r>
          </a:p>
          <a:p>
            <a:pPr marL="0" marR="0" indent="0" algn="l" rtl="0">
              <a:lnSpc>
                <a:spcPct val="107000"/>
              </a:lnSpc>
              <a:spcBef>
                <a:spcPts val="0"/>
              </a:spcBef>
              <a:spcAft>
                <a:spcPts val="800"/>
              </a:spcAft>
              <a:buNone/>
            </a:pP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-Docstring of a function can be accessed by doc attribute</a:t>
            </a:r>
            <a:r>
              <a:rPr lang="fa-IR"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l" rtl="0">
              <a:lnSpc>
                <a:spcPct val="107000"/>
              </a:lnSpc>
              <a:spcBef>
                <a:spcPts val="0"/>
              </a:spcBef>
              <a:spcAft>
                <a:spcPts val="800"/>
              </a:spcAft>
              <a:buNone/>
            </a:pP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-print(</a:t>
            </a:r>
            <a:r>
              <a:rPr lang="en-US" sz="20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max.__doc</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__)</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5820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D23E-B3A6-A1F8-A923-B6A02D57CF07}"/>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Function scope</a:t>
            </a:r>
            <a:r>
              <a:rPr lang="en-US" dirty="0">
                <a:latin typeface="Calibri" panose="020F0502020204030204" pitchFamily="34" charset="0"/>
                <a:ea typeface="Cambria" panose="02040503050406030204" pitchFamily="18" charset="0"/>
                <a:cs typeface="Calibri" panose="020F0502020204030204" pitchFamily="34" charset="0"/>
              </a:rPr>
              <a:t>(Global vs local)</a:t>
            </a:r>
          </a:p>
        </p:txBody>
      </p:sp>
      <p:pic>
        <p:nvPicPr>
          <p:cNvPr id="5" name="Picture 4">
            <a:extLst>
              <a:ext uri="{FF2B5EF4-FFF2-40B4-BE49-F238E27FC236}">
                <a16:creationId xmlns:a16="http://schemas.microsoft.com/office/drawing/2014/main" id="{3AE93663-8BAD-EF5C-7B3E-30072E68C551}"/>
              </a:ext>
            </a:extLst>
          </p:cNvPr>
          <p:cNvPicPr>
            <a:picLocks noChangeAspect="1"/>
          </p:cNvPicPr>
          <p:nvPr/>
        </p:nvPicPr>
        <p:blipFill rotWithShape="1">
          <a:blip r:embed="rId2"/>
          <a:srcRect l="6309" t="4053"/>
          <a:stretch/>
        </p:blipFill>
        <p:spPr>
          <a:xfrm>
            <a:off x="1141412" y="3766502"/>
            <a:ext cx="4776594" cy="994411"/>
          </a:xfrm>
          <a:prstGeom prst="rect">
            <a:avLst/>
          </a:prstGeom>
        </p:spPr>
      </p:pic>
      <p:pic>
        <p:nvPicPr>
          <p:cNvPr id="7" name="Picture 6">
            <a:extLst>
              <a:ext uri="{FF2B5EF4-FFF2-40B4-BE49-F238E27FC236}">
                <a16:creationId xmlns:a16="http://schemas.microsoft.com/office/drawing/2014/main" id="{C86FAA09-C3F4-7769-AB9F-CA6977814661}"/>
              </a:ext>
            </a:extLst>
          </p:cNvPr>
          <p:cNvPicPr>
            <a:picLocks noChangeAspect="1"/>
          </p:cNvPicPr>
          <p:nvPr/>
        </p:nvPicPr>
        <p:blipFill rotWithShape="1">
          <a:blip r:embed="rId3"/>
          <a:srcRect l="3966" t="1" b="1438"/>
          <a:stretch/>
        </p:blipFill>
        <p:spPr>
          <a:xfrm>
            <a:off x="2230684" y="2274570"/>
            <a:ext cx="2598049" cy="1314450"/>
          </a:xfrm>
          <a:prstGeom prst="rect">
            <a:avLst/>
          </a:prstGeom>
        </p:spPr>
      </p:pic>
      <p:sp>
        <p:nvSpPr>
          <p:cNvPr id="3" name="TextBox 2">
            <a:extLst>
              <a:ext uri="{FF2B5EF4-FFF2-40B4-BE49-F238E27FC236}">
                <a16:creationId xmlns:a16="http://schemas.microsoft.com/office/drawing/2014/main" id="{D0579937-B8DE-2C5D-EE5E-A11C4464124A}"/>
              </a:ext>
            </a:extLst>
          </p:cNvPr>
          <p:cNvSpPr txBox="1"/>
          <p:nvPr/>
        </p:nvSpPr>
        <p:spPr>
          <a:xfrm>
            <a:off x="5522052" y="2274570"/>
            <a:ext cx="6114687" cy="1631216"/>
          </a:xfrm>
          <a:prstGeom prst="rect">
            <a:avLst/>
          </a:prstGeom>
          <a:noFill/>
        </p:spPr>
        <p:txBody>
          <a:bodyPr wrap="none" rtlCol="0">
            <a:spAutoFit/>
          </a:bodyPr>
          <a:lstStyle/>
          <a:p>
            <a:pPr>
              <a:buFont typeface="Wingdings" panose="05000000000000000000" pitchFamily="2" charset="2"/>
              <a:buChar char="§"/>
            </a:pPr>
            <a:r>
              <a:rPr lang="en-US" sz="2000" i="0" dirty="0">
                <a:effectLst/>
                <a:latin typeface="Calibri" panose="020F0502020204030204" pitchFamily="34" charset="0"/>
                <a:cs typeface="Calibri" panose="020F0502020204030204" pitchFamily="34" charset="0"/>
              </a:rPr>
              <a:t>Global Variable</a:t>
            </a:r>
          </a:p>
          <a:p>
            <a:pPr>
              <a:buFont typeface="Wingdings" panose="05000000000000000000" pitchFamily="2" charset="2"/>
              <a:buChar char="§"/>
            </a:pPr>
            <a:r>
              <a:rPr lang="en-US" sz="2000" i="0" dirty="0">
                <a:effectLst/>
                <a:latin typeface="Calibri" panose="020F0502020204030204" pitchFamily="34" charset="0"/>
                <a:cs typeface="Calibri" panose="020F0502020204030204" pitchFamily="34" charset="0"/>
              </a:rPr>
              <a:t>Local Variables &amp; access</a:t>
            </a:r>
          </a:p>
          <a:p>
            <a:pPr>
              <a:buFont typeface="Wingdings" panose="05000000000000000000" pitchFamily="2" charset="2"/>
              <a:buChar char="§"/>
            </a:pPr>
            <a:r>
              <a:rPr lang="en-US" sz="2000" i="0" dirty="0">
                <a:effectLst/>
                <a:latin typeface="Calibri" panose="020F0502020204030204" pitchFamily="34" charset="0"/>
                <a:cs typeface="Calibri" panose="020F0502020204030204" pitchFamily="34" charset="0"/>
              </a:rPr>
              <a:t>Global and Local variables with/without the same name</a:t>
            </a:r>
          </a:p>
          <a:p>
            <a:pPr>
              <a:buFont typeface="Wingdings" panose="05000000000000000000" pitchFamily="2" charset="2"/>
              <a:buChar char="§"/>
            </a:pPr>
            <a:r>
              <a:rPr lang="en-US" sz="2000" i="0" dirty="0">
                <a:effectLst/>
                <a:latin typeface="Calibri" panose="020F0502020204030204" pitchFamily="34" charset="0"/>
                <a:cs typeface="Calibri" panose="020F0502020204030204" pitchFamily="34" charset="0"/>
              </a:rPr>
              <a:t>nonlocal variable</a:t>
            </a:r>
          </a:p>
          <a:p>
            <a:endParaRPr lang="en-US" sz="2000" dirty="0"/>
          </a:p>
        </p:txBody>
      </p:sp>
    </p:spTree>
    <p:extLst>
      <p:ext uri="{BB962C8B-B14F-4D97-AF65-F5344CB8AC3E}">
        <p14:creationId xmlns:p14="http://schemas.microsoft.com/office/powerpoint/2010/main" val="4103639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15D58EE-0386-56F9-18B0-3F723BCE7CC8}"/>
              </a:ext>
            </a:extLst>
          </p:cNvPr>
          <p:cNvSpPr>
            <a:spLocks noGrp="1"/>
          </p:cNvSpPr>
          <p:nvPr>
            <p:ph type="title"/>
          </p:nvPr>
        </p:nvSpPr>
        <p:spPr>
          <a:xfrm>
            <a:off x="1728805" y="-592502"/>
            <a:ext cx="3856037" cy="1639884"/>
          </a:xfrm>
        </p:spPr>
        <p:txBody>
          <a:bodyPr>
            <a:normAutofit/>
          </a:bodyPr>
          <a:lstStyle/>
          <a:p>
            <a:r>
              <a:rPr lang="en-US" sz="3600" dirty="0">
                <a:latin typeface="Cambria" panose="02040503050406030204" pitchFamily="18" charset="0"/>
                <a:ea typeface="Cambria" panose="02040503050406030204" pitchFamily="18" charset="0"/>
              </a:rPr>
              <a:t>Vs code IDE</a:t>
            </a:r>
          </a:p>
        </p:txBody>
      </p:sp>
      <p:sp>
        <p:nvSpPr>
          <p:cNvPr id="9" name="TextBox 8">
            <a:extLst>
              <a:ext uri="{FF2B5EF4-FFF2-40B4-BE49-F238E27FC236}">
                <a16:creationId xmlns:a16="http://schemas.microsoft.com/office/drawing/2014/main" id="{583C9C01-8E59-3290-BA21-688FF0E5838A}"/>
              </a:ext>
            </a:extLst>
          </p:cNvPr>
          <p:cNvSpPr txBox="1"/>
          <p:nvPr/>
        </p:nvSpPr>
        <p:spPr>
          <a:xfrm>
            <a:off x="4710066" y="1320352"/>
            <a:ext cx="3244606" cy="2677656"/>
          </a:xfrm>
          <a:prstGeom prst="rect">
            <a:avLst/>
          </a:prstGeom>
          <a:noFill/>
        </p:spPr>
        <p:txBody>
          <a:bodyPr wrap="none" rtlCol="0">
            <a:spAutoFit/>
          </a:bodyPr>
          <a:lstStyle/>
          <a:p>
            <a:pPr algn="l" fontAlgn="base"/>
            <a:r>
              <a:rPr lang="en-US" sz="2800" i="0" dirty="0">
                <a:solidFill>
                  <a:schemeClr val="tx1">
                    <a:lumMod val="85000"/>
                  </a:schemeClr>
                </a:solidFill>
                <a:effectLst/>
                <a:latin typeface="Cambria" panose="02040503050406030204" pitchFamily="18" charset="0"/>
                <a:ea typeface="Cambria" panose="02040503050406030204" pitchFamily="18" charset="0"/>
              </a:rPr>
              <a:t>Helpful Extensions:</a:t>
            </a:r>
          </a:p>
          <a:p>
            <a:pPr algn="l" fontAlgn="base"/>
            <a:r>
              <a:rPr lang="en-US" sz="2000" i="0" dirty="0">
                <a:solidFill>
                  <a:schemeClr val="tx1">
                    <a:lumMod val="85000"/>
                  </a:schemeClr>
                </a:solidFill>
                <a:effectLst/>
                <a:latin typeface="Calibri" panose="020F0502020204030204" pitchFamily="34" charset="0"/>
                <a:ea typeface="Cambria" panose="02040503050406030204" pitchFamily="18" charset="0"/>
                <a:cs typeface="Calibri" panose="020F0502020204030204" pitchFamily="34" charset="0"/>
              </a:rPr>
              <a:t>Python Indent</a:t>
            </a:r>
          </a:p>
          <a:p>
            <a:r>
              <a:rPr lang="en-US" sz="2000" dirty="0">
                <a:solidFill>
                  <a:schemeClr val="tx1">
                    <a:lumMod val="85000"/>
                  </a:schemeClr>
                </a:solidFill>
                <a:latin typeface="Calibri" panose="020F0502020204030204" pitchFamily="34" charset="0"/>
                <a:ea typeface="Cambria" panose="02040503050406030204" pitchFamily="18" charset="0"/>
                <a:cs typeface="Calibri" panose="020F0502020204030204" pitchFamily="34" charset="0"/>
              </a:rPr>
              <a:t>Better comments</a:t>
            </a:r>
          </a:p>
          <a:p>
            <a:r>
              <a:rPr lang="en-US" sz="2000" i="0" dirty="0">
                <a:solidFill>
                  <a:schemeClr val="tx1">
                    <a:lumMod val="85000"/>
                  </a:schemeClr>
                </a:solidFill>
                <a:effectLst/>
                <a:latin typeface="Calibri" panose="020F0502020204030204" pitchFamily="34" charset="0"/>
                <a:ea typeface="Cambria" panose="02040503050406030204" pitchFamily="18" charset="0"/>
                <a:cs typeface="Calibri" panose="020F0502020204030204" pitchFamily="34" charset="0"/>
              </a:rPr>
              <a:t>Python Docstring Generator</a:t>
            </a:r>
          </a:p>
          <a:p>
            <a:r>
              <a:rPr lang="en-US" sz="2000" i="0" dirty="0">
                <a:solidFill>
                  <a:schemeClr val="tx1">
                    <a:lumMod val="85000"/>
                  </a:schemeClr>
                </a:solidFill>
                <a:effectLst/>
                <a:latin typeface="Calibri" panose="020F0502020204030204" pitchFamily="34" charset="0"/>
                <a:ea typeface="Cambria" panose="02040503050406030204" pitchFamily="18" charset="0"/>
                <a:cs typeface="Calibri" panose="020F0502020204030204" pitchFamily="34" charset="0"/>
              </a:rPr>
              <a:t>Python Type Hint</a:t>
            </a:r>
          </a:p>
          <a:p>
            <a:r>
              <a:rPr lang="en-US" sz="2000" i="0" dirty="0">
                <a:solidFill>
                  <a:schemeClr val="tx1">
                    <a:lumMod val="85000"/>
                  </a:schemeClr>
                </a:solidFill>
                <a:effectLst/>
                <a:latin typeface="Calibri" panose="020F0502020204030204" pitchFamily="34" charset="0"/>
                <a:ea typeface="Cambria" panose="02040503050406030204" pitchFamily="18" charset="0"/>
                <a:cs typeface="Calibri" panose="020F0502020204030204" pitchFamily="34" charset="0"/>
              </a:rPr>
              <a:t>Python Preview</a:t>
            </a:r>
          </a:p>
          <a:p>
            <a:r>
              <a:rPr lang="en-US" sz="2000" i="0" dirty="0">
                <a:solidFill>
                  <a:schemeClr val="tx1">
                    <a:lumMod val="85000"/>
                  </a:schemeClr>
                </a:solidFill>
                <a:effectLst/>
                <a:latin typeface="Calibri" panose="020F0502020204030204" pitchFamily="34" charset="0"/>
                <a:ea typeface="Cambria" panose="02040503050406030204" pitchFamily="18" charset="0"/>
                <a:cs typeface="Calibri" panose="020F0502020204030204" pitchFamily="34" charset="0"/>
              </a:rPr>
              <a:t>Python Snippets</a:t>
            </a:r>
          </a:p>
          <a:p>
            <a:endParaRPr lang="en-US" sz="2000" dirty="0">
              <a:solidFill>
                <a:schemeClr val="tx1">
                  <a:lumMod val="85000"/>
                </a:schemeClr>
              </a:solidFill>
              <a:latin typeface="Cambria" panose="02040503050406030204" pitchFamily="18" charset="0"/>
              <a:ea typeface="Cambria" panose="02040503050406030204" pitchFamily="18" charset="0"/>
            </a:endParaRPr>
          </a:p>
        </p:txBody>
      </p:sp>
      <p:pic>
        <p:nvPicPr>
          <p:cNvPr id="13" name="Picture 12">
            <a:extLst>
              <a:ext uri="{FF2B5EF4-FFF2-40B4-BE49-F238E27FC236}">
                <a16:creationId xmlns:a16="http://schemas.microsoft.com/office/drawing/2014/main" id="{41077D7E-F56B-82F3-828B-832CAE95B16F}"/>
              </a:ext>
            </a:extLst>
          </p:cNvPr>
          <p:cNvPicPr>
            <a:picLocks noChangeAspect="1"/>
          </p:cNvPicPr>
          <p:nvPr/>
        </p:nvPicPr>
        <p:blipFill>
          <a:blip r:embed="rId2"/>
          <a:stretch>
            <a:fillRect/>
          </a:stretch>
        </p:blipFill>
        <p:spPr>
          <a:xfrm>
            <a:off x="1327394" y="1320352"/>
            <a:ext cx="3122686" cy="4755963"/>
          </a:xfrm>
          <a:prstGeom prst="rect">
            <a:avLst/>
          </a:prstGeom>
        </p:spPr>
      </p:pic>
      <p:sp>
        <p:nvSpPr>
          <p:cNvPr id="8" name="Rectangle 7">
            <a:extLst>
              <a:ext uri="{FF2B5EF4-FFF2-40B4-BE49-F238E27FC236}">
                <a16:creationId xmlns:a16="http://schemas.microsoft.com/office/drawing/2014/main" id="{1F9905F7-A038-29CA-C8F2-F303C45EEED3}"/>
              </a:ext>
            </a:extLst>
          </p:cNvPr>
          <p:cNvSpPr/>
          <p:nvPr/>
        </p:nvSpPr>
        <p:spPr>
          <a:xfrm>
            <a:off x="1773936" y="2023872"/>
            <a:ext cx="2084832" cy="408432"/>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08513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BBB4-5270-01DB-BAF7-8D71E76C3B0B}"/>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Global keyword</a:t>
            </a:r>
          </a:p>
        </p:txBody>
      </p:sp>
      <p:sp>
        <p:nvSpPr>
          <p:cNvPr id="3" name="Content Placeholder 2">
            <a:extLst>
              <a:ext uri="{FF2B5EF4-FFF2-40B4-BE49-F238E27FC236}">
                <a16:creationId xmlns:a16="http://schemas.microsoft.com/office/drawing/2014/main" id="{16079FEE-F883-3224-B293-A82B39E15109}"/>
              </a:ext>
            </a:extLst>
          </p:cNvPr>
          <p:cNvSpPr>
            <a:spLocks noGrp="1"/>
          </p:cNvSpPr>
          <p:nvPr>
            <p:ph idx="1"/>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2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-When we create a variable inside a function, it is local by default.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2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-When we define a variable outside of a function, it is global by default. You don't have to use global keyword.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We use global keyword to read and write a global variable inside a function.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2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-Use of global keyword outside a function has no effect.</a:t>
            </a:r>
            <a:endParaRPr lang="en-US" sz="2200" dirty="0">
              <a:solidFill>
                <a:schemeClr val="bg1"/>
              </a:solidFill>
            </a:endParaRPr>
          </a:p>
        </p:txBody>
      </p:sp>
      <p:pic>
        <p:nvPicPr>
          <p:cNvPr id="6" name="Picture 5">
            <a:extLst>
              <a:ext uri="{FF2B5EF4-FFF2-40B4-BE49-F238E27FC236}">
                <a16:creationId xmlns:a16="http://schemas.microsoft.com/office/drawing/2014/main" id="{7E7D49A6-90A8-7A8B-8C9C-F951D20A721A}"/>
              </a:ext>
            </a:extLst>
          </p:cNvPr>
          <p:cNvPicPr>
            <a:picLocks noChangeAspect="1"/>
          </p:cNvPicPr>
          <p:nvPr/>
        </p:nvPicPr>
        <p:blipFill rotWithShape="1">
          <a:blip r:embed="rId2"/>
          <a:srcRect t="10867" r="33477"/>
          <a:stretch/>
        </p:blipFill>
        <p:spPr>
          <a:xfrm>
            <a:off x="1634521" y="5182282"/>
            <a:ext cx="4592659" cy="1217837"/>
          </a:xfrm>
          <a:prstGeom prst="rect">
            <a:avLst/>
          </a:prstGeom>
        </p:spPr>
      </p:pic>
      <p:pic>
        <p:nvPicPr>
          <p:cNvPr id="8" name="Picture 7">
            <a:extLst>
              <a:ext uri="{FF2B5EF4-FFF2-40B4-BE49-F238E27FC236}">
                <a16:creationId xmlns:a16="http://schemas.microsoft.com/office/drawing/2014/main" id="{E07A0E2C-7251-D2E3-E486-9BAB7BF5EF93}"/>
              </a:ext>
            </a:extLst>
          </p:cNvPr>
          <p:cNvPicPr>
            <a:picLocks noChangeAspect="1"/>
          </p:cNvPicPr>
          <p:nvPr/>
        </p:nvPicPr>
        <p:blipFill>
          <a:blip r:embed="rId3"/>
          <a:stretch>
            <a:fillRect/>
          </a:stretch>
        </p:blipFill>
        <p:spPr>
          <a:xfrm>
            <a:off x="2814863" y="4034735"/>
            <a:ext cx="2231974" cy="1071348"/>
          </a:xfrm>
          <a:prstGeom prst="rect">
            <a:avLst/>
          </a:prstGeom>
        </p:spPr>
      </p:pic>
      <p:pic>
        <p:nvPicPr>
          <p:cNvPr id="10" name="Picture 9">
            <a:extLst>
              <a:ext uri="{FF2B5EF4-FFF2-40B4-BE49-F238E27FC236}">
                <a16:creationId xmlns:a16="http://schemas.microsoft.com/office/drawing/2014/main" id="{E230687E-3418-3433-FFF7-607CBF44B41B}"/>
              </a:ext>
            </a:extLst>
          </p:cNvPr>
          <p:cNvPicPr>
            <a:picLocks noChangeAspect="1"/>
          </p:cNvPicPr>
          <p:nvPr/>
        </p:nvPicPr>
        <p:blipFill>
          <a:blip r:embed="rId4"/>
          <a:stretch>
            <a:fillRect/>
          </a:stretch>
        </p:blipFill>
        <p:spPr>
          <a:xfrm>
            <a:off x="6619729" y="4107769"/>
            <a:ext cx="3353091" cy="2149026"/>
          </a:xfrm>
          <a:prstGeom prst="rect">
            <a:avLst/>
          </a:prstGeom>
        </p:spPr>
      </p:pic>
    </p:spTree>
    <p:extLst>
      <p:ext uri="{BB962C8B-B14F-4D97-AF65-F5344CB8AC3E}">
        <p14:creationId xmlns:p14="http://schemas.microsoft.com/office/powerpoint/2010/main" val="29402792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A0594-D68F-D037-3AA4-823285393CCE}"/>
              </a:ext>
            </a:extLst>
          </p:cNvPr>
          <p:cNvSpPr>
            <a:spLocks noGrp="1"/>
          </p:cNvSpPr>
          <p:nvPr>
            <p:ph type="title"/>
          </p:nvPr>
        </p:nvSpPr>
        <p:spPr/>
        <p:txBody>
          <a:bodyPr/>
          <a:lstStyle/>
          <a:p>
            <a:r>
              <a:rPr lang="en-US" b="0" i="0" dirty="0">
                <a:effectLst/>
                <a:latin typeface="Cambria" panose="02040503050406030204" pitchFamily="18" charset="0"/>
                <a:ea typeface="Cambria" panose="02040503050406030204" pitchFamily="18" charset="0"/>
              </a:rPr>
              <a:t>Nonlocal keyword</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63AEE4C9-1FA7-445B-AEDA-62E82663CC80}"/>
              </a:ext>
            </a:extLst>
          </p:cNvPr>
          <p:cNvSpPr>
            <a:spLocks noGrp="1"/>
          </p:cNvSpPr>
          <p:nvPr>
            <p:ph idx="1"/>
          </p:nvPr>
        </p:nvSpPr>
        <p:spPr/>
        <p:txBody>
          <a:bodyPr>
            <a:normAutofit/>
          </a:bodyPr>
          <a:lstStyle/>
          <a:p>
            <a:r>
              <a:rPr lang="en-US" sz="2000" b="0" i="0" dirty="0">
                <a:solidFill>
                  <a:srgbClr val="273239"/>
                </a:solidFill>
                <a:effectLst/>
                <a:latin typeface="Calibri" panose="020F0502020204030204" pitchFamily="34" charset="0"/>
                <a:cs typeface="Calibri" panose="020F0502020204030204" pitchFamily="34" charset="0"/>
              </a:rPr>
              <a:t>do not initialize a new variable, instead access </a:t>
            </a:r>
            <a:r>
              <a:rPr lang="en-US" sz="2000" dirty="0" err="1">
                <a:solidFill>
                  <a:srgbClr val="273239"/>
                </a:solidFill>
                <a:latin typeface="Calibri" panose="020F0502020204030204" pitchFamily="34" charset="0"/>
                <a:cs typeface="Calibri" panose="020F0502020204030204" pitchFamily="34" charset="0"/>
              </a:rPr>
              <a:t>V</a:t>
            </a:r>
            <a:r>
              <a:rPr lang="en-US" sz="2000" b="0" i="0" dirty="0" err="1">
                <a:solidFill>
                  <a:srgbClr val="273239"/>
                </a:solidFill>
                <a:effectLst/>
                <a:latin typeface="Calibri" panose="020F0502020204030204" pitchFamily="34" charset="0"/>
                <a:cs typeface="Calibri" panose="020F0502020204030204" pitchFamily="34" charset="0"/>
              </a:rPr>
              <a:t>ariableName</a:t>
            </a:r>
            <a:r>
              <a:rPr lang="en-US" sz="2000" b="0" i="0" dirty="0">
                <a:solidFill>
                  <a:srgbClr val="273239"/>
                </a:solidFill>
                <a:effectLst/>
                <a:latin typeface="Calibri" panose="020F0502020204030204" pitchFamily="34" charset="0"/>
                <a:cs typeface="Calibri" panose="020F0502020204030204" pitchFamily="34" charset="0"/>
              </a:rPr>
              <a:t> presented already</a:t>
            </a:r>
            <a:endParaRPr lang="en-US"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B7E293E-2F87-6CEC-7A9F-EF4CF8BF265C}"/>
              </a:ext>
            </a:extLst>
          </p:cNvPr>
          <p:cNvPicPr>
            <a:picLocks noChangeAspect="1"/>
          </p:cNvPicPr>
          <p:nvPr/>
        </p:nvPicPr>
        <p:blipFill>
          <a:blip r:embed="rId2"/>
          <a:stretch>
            <a:fillRect/>
          </a:stretch>
        </p:blipFill>
        <p:spPr>
          <a:xfrm>
            <a:off x="1354256" y="2693510"/>
            <a:ext cx="4587638" cy="3680779"/>
          </a:xfrm>
          <a:prstGeom prst="rect">
            <a:avLst/>
          </a:prstGeom>
        </p:spPr>
      </p:pic>
    </p:spTree>
    <p:extLst>
      <p:ext uri="{BB962C8B-B14F-4D97-AF65-F5344CB8AC3E}">
        <p14:creationId xmlns:p14="http://schemas.microsoft.com/office/powerpoint/2010/main" val="530805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8A9A-FFEE-BF86-BD58-F96171893A2B}"/>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Pass by value</a:t>
            </a:r>
          </a:p>
        </p:txBody>
      </p:sp>
      <p:pic>
        <p:nvPicPr>
          <p:cNvPr id="5" name="Content Placeholder 4">
            <a:extLst>
              <a:ext uri="{FF2B5EF4-FFF2-40B4-BE49-F238E27FC236}">
                <a16:creationId xmlns:a16="http://schemas.microsoft.com/office/drawing/2014/main" id="{45BE1B6C-7078-BB77-6239-611E5D0D068F}"/>
              </a:ext>
            </a:extLst>
          </p:cNvPr>
          <p:cNvPicPr>
            <a:picLocks noGrp="1" noChangeAspect="1"/>
          </p:cNvPicPr>
          <p:nvPr>
            <p:ph idx="1"/>
          </p:nvPr>
        </p:nvPicPr>
        <p:blipFill>
          <a:blip r:embed="rId2"/>
          <a:stretch>
            <a:fillRect/>
          </a:stretch>
        </p:blipFill>
        <p:spPr>
          <a:xfrm>
            <a:off x="1141413" y="2995985"/>
            <a:ext cx="2643509" cy="1415178"/>
          </a:xfrm>
        </p:spPr>
      </p:pic>
      <p:pic>
        <p:nvPicPr>
          <p:cNvPr id="7" name="Picture 6">
            <a:extLst>
              <a:ext uri="{FF2B5EF4-FFF2-40B4-BE49-F238E27FC236}">
                <a16:creationId xmlns:a16="http://schemas.microsoft.com/office/drawing/2014/main" id="{9C036FF6-3C6B-3DA7-90CD-17A81139EDF8}"/>
              </a:ext>
            </a:extLst>
          </p:cNvPr>
          <p:cNvPicPr>
            <a:picLocks noChangeAspect="1"/>
          </p:cNvPicPr>
          <p:nvPr/>
        </p:nvPicPr>
        <p:blipFill>
          <a:blip r:embed="rId3"/>
          <a:stretch>
            <a:fillRect/>
          </a:stretch>
        </p:blipFill>
        <p:spPr>
          <a:xfrm>
            <a:off x="4660991" y="2990502"/>
            <a:ext cx="3337368" cy="1421973"/>
          </a:xfrm>
          <a:prstGeom prst="rect">
            <a:avLst/>
          </a:prstGeom>
        </p:spPr>
      </p:pic>
      <p:pic>
        <p:nvPicPr>
          <p:cNvPr id="9" name="Picture 8">
            <a:extLst>
              <a:ext uri="{FF2B5EF4-FFF2-40B4-BE49-F238E27FC236}">
                <a16:creationId xmlns:a16="http://schemas.microsoft.com/office/drawing/2014/main" id="{BBA75713-8D81-611F-C2FD-226D358ECED7}"/>
              </a:ext>
            </a:extLst>
          </p:cNvPr>
          <p:cNvPicPr>
            <a:picLocks noChangeAspect="1"/>
          </p:cNvPicPr>
          <p:nvPr/>
        </p:nvPicPr>
        <p:blipFill>
          <a:blip r:embed="rId4"/>
          <a:stretch>
            <a:fillRect/>
          </a:stretch>
        </p:blipFill>
        <p:spPr>
          <a:xfrm>
            <a:off x="5201145" y="4752612"/>
            <a:ext cx="2461298" cy="1486870"/>
          </a:xfrm>
          <a:prstGeom prst="rect">
            <a:avLst/>
          </a:prstGeom>
        </p:spPr>
      </p:pic>
      <p:sp>
        <p:nvSpPr>
          <p:cNvPr id="10" name="TextBox 9">
            <a:extLst>
              <a:ext uri="{FF2B5EF4-FFF2-40B4-BE49-F238E27FC236}">
                <a16:creationId xmlns:a16="http://schemas.microsoft.com/office/drawing/2014/main" id="{BD1BBC0A-1A87-39C2-3A31-381AC7EE81B8}"/>
              </a:ext>
            </a:extLst>
          </p:cNvPr>
          <p:cNvSpPr txBox="1"/>
          <p:nvPr/>
        </p:nvSpPr>
        <p:spPr>
          <a:xfrm>
            <a:off x="8407080" y="3101776"/>
            <a:ext cx="1546642" cy="2308324"/>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Immutable</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mutable</a:t>
            </a:r>
          </a:p>
        </p:txBody>
      </p:sp>
      <p:sp>
        <p:nvSpPr>
          <p:cNvPr id="11" name="TextBox 10">
            <a:extLst>
              <a:ext uri="{FF2B5EF4-FFF2-40B4-BE49-F238E27FC236}">
                <a16:creationId xmlns:a16="http://schemas.microsoft.com/office/drawing/2014/main" id="{AC2C8E12-5101-DC62-54AB-CAC4C44621FB}"/>
              </a:ext>
            </a:extLst>
          </p:cNvPr>
          <p:cNvSpPr txBox="1"/>
          <p:nvPr/>
        </p:nvSpPr>
        <p:spPr>
          <a:xfrm>
            <a:off x="1141413" y="1868441"/>
            <a:ext cx="11108494"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An immutable variable cannot be changed once created</a:t>
            </a:r>
          </a:p>
          <a:p>
            <a:r>
              <a:rPr lang="en-US" sz="2000" dirty="0">
                <a:solidFill>
                  <a:schemeClr val="bg1"/>
                </a:solidFill>
                <a:latin typeface="Calibri" panose="020F0502020204030204" pitchFamily="34" charset="0"/>
                <a:cs typeface="Calibri" panose="020F0502020204030204" pitchFamily="34" charset="0"/>
              </a:rPr>
              <a:t>-create new instance and bind the variable to the new instance</a:t>
            </a:r>
          </a:p>
          <a:p>
            <a:r>
              <a:rPr lang="en-US" sz="2000" dirty="0">
                <a:latin typeface="Calibri" panose="020F0502020204030204" pitchFamily="34" charset="0"/>
                <a:cs typeface="Calibri" panose="020F0502020204030204" pitchFamily="34" charset="0"/>
              </a:rPr>
              <a:t>Mutable variables can be changed in place</a:t>
            </a:r>
          </a:p>
        </p:txBody>
      </p:sp>
    </p:spTree>
    <p:extLst>
      <p:ext uri="{BB962C8B-B14F-4D97-AF65-F5344CB8AC3E}">
        <p14:creationId xmlns:p14="http://schemas.microsoft.com/office/powerpoint/2010/main" val="1196575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184A-963D-9F17-C123-C9268010D566}"/>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recursion</a:t>
            </a:r>
          </a:p>
        </p:txBody>
      </p:sp>
      <p:sp>
        <p:nvSpPr>
          <p:cNvPr id="3" name="Content Placeholder 2">
            <a:extLst>
              <a:ext uri="{FF2B5EF4-FFF2-40B4-BE49-F238E27FC236}">
                <a16:creationId xmlns:a16="http://schemas.microsoft.com/office/drawing/2014/main" id="{D48B0F9D-6DD5-0339-8CB6-D4D37FEBE007}"/>
              </a:ext>
            </a:extLst>
          </p:cNvPr>
          <p:cNvSpPr>
            <a:spLocks noGrp="1"/>
          </p:cNvSpPr>
          <p:nvPr>
            <p:ph idx="1"/>
          </p:nvPr>
        </p:nvSpPr>
        <p:spPr>
          <a:xfrm>
            <a:off x="942591" y="2211387"/>
            <a:ext cx="6059487" cy="3541714"/>
          </a:xfrm>
        </p:spPr>
        <p:txBody>
          <a:bodyPr>
            <a:normAutofit/>
          </a:bodyPr>
          <a:lstStyle/>
          <a:p>
            <a:r>
              <a:rPr lang="en-US" dirty="0">
                <a:latin typeface="Calibri" panose="020F0502020204030204" pitchFamily="34" charset="0"/>
                <a:cs typeface="Calibri" panose="020F0502020204030204" pitchFamily="34" charset="0"/>
              </a:rPr>
              <a:t>Self-reference</a:t>
            </a:r>
          </a:p>
          <a:p>
            <a:pPr algn="l" fontAlgn="base">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A complicated function can be split down into smaller sub-problems utilizing recursion.</a:t>
            </a:r>
          </a:p>
          <a:p>
            <a:pPr marL="0" indent="0">
              <a:buNone/>
            </a:pPr>
            <a:r>
              <a:rPr lang="en-US" dirty="0">
                <a:solidFill>
                  <a:schemeClr val="bg1"/>
                </a:solidFill>
                <a:latin typeface="Calibri" panose="020F0502020204030204" pitchFamily="34" charset="0"/>
                <a:cs typeface="Calibri" panose="020F0502020204030204" pitchFamily="34" charset="0"/>
              </a:rPr>
              <a:t>-include base case to  stop the recursion</a:t>
            </a:r>
          </a:p>
          <a:p>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A6686D1-4F72-6550-AF9D-7272F43E775A}"/>
              </a:ext>
            </a:extLst>
          </p:cNvPr>
          <p:cNvPicPr>
            <a:picLocks noChangeAspect="1"/>
          </p:cNvPicPr>
          <p:nvPr/>
        </p:nvPicPr>
        <p:blipFill>
          <a:blip r:embed="rId2"/>
          <a:stretch>
            <a:fillRect/>
          </a:stretch>
        </p:blipFill>
        <p:spPr>
          <a:xfrm>
            <a:off x="7002078" y="1204316"/>
            <a:ext cx="3474609" cy="5035166"/>
          </a:xfrm>
          <a:prstGeom prst="rect">
            <a:avLst/>
          </a:prstGeom>
        </p:spPr>
      </p:pic>
    </p:spTree>
    <p:extLst>
      <p:ext uri="{BB962C8B-B14F-4D97-AF65-F5344CB8AC3E}">
        <p14:creationId xmlns:p14="http://schemas.microsoft.com/office/powerpoint/2010/main" val="2202590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EDAF-2744-E806-F4FA-3E55523E4292}"/>
              </a:ext>
            </a:extLst>
          </p:cNvPr>
          <p:cNvSpPr>
            <a:spLocks noGrp="1"/>
          </p:cNvSpPr>
          <p:nvPr>
            <p:ph type="title"/>
          </p:nvPr>
        </p:nvSpPr>
        <p:spPr>
          <a:xfrm>
            <a:off x="1141413" y="618518"/>
            <a:ext cx="9905998" cy="1478570"/>
          </a:xfrm>
        </p:spPr>
        <p:txBody>
          <a:bodyPr anchor="ctr">
            <a:normAutofit/>
          </a:bodyPr>
          <a:lstStyle/>
          <a:p>
            <a:r>
              <a:rPr lang="en-US" dirty="0">
                <a:latin typeface="Cambria" panose="02040503050406030204" pitchFamily="18" charset="0"/>
                <a:ea typeface="Cambria" panose="02040503050406030204" pitchFamily="18" charset="0"/>
              </a:rPr>
              <a:t>*</a:t>
            </a:r>
            <a:r>
              <a:rPr lang="en-US" cap="none" dirty="0" err="1">
                <a:latin typeface="Cambria" panose="02040503050406030204" pitchFamily="18" charset="0"/>
                <a:ea typeface="Cambria" panose="02040503050406030204" pitchFamily="18" charset="0"/>
              </a:rPr>
              <a:t>args</a:t>
            </a:r>
            <a:r>
              <a:rPr lang="en-US" dirty="0">
                <a:latin typeface="Cambria" panose="02040503050406030204" pitchFamily="18" charset="0"/>
                <a:ea typeface="Cambria" panose="02040503050406030204" pitchFamily="18" charset="0"/>
              </a:rPr>
              <a:t> &amp; **</a:t>
            </a:r>
            <a:r>
              <a:rPr lang="en-US" cap="none" dirty="0" err="1">
                <a:latin typeface="Cambria" panose="02040503050406030204" pitchFamily="18" charset="0"/>
                <a:ea typeface="Cambria" panose="02040503050406030204" pitchFamily="18" charset="0"/>
              </a:rPr>
              <a:t>kwargs</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088182A0-C049-C4C1-0239-96FD88AE22D6}"/>
              </a:ext>
            </a:extLst>
          </p:cNvPr>
          <p:cNvSpPr>
            <a:spLocks noGrp="1"/>
          </p:cNvSpPr>
          <p:nvPr>
            <p:ph sz="half" idx="1"/>
          </p:nvPr>
        </p:nvSpPr>
        <p:spPr>
          <a:xfrm>
            <a:off x="728455" y="2097088"/>
            <a:ext cx="6468758" cy="3541714"/>
          </a:xfrm>
        </p:spPr>
        <p:txBody>
          <a:bodyPr>
            <a:normAutofit/>
          </a:bodyPr>
          <a:lstStyle/>
          <a:p>
            <a:r>
              <a:rPr lang="en-US" dirty="0">
                <a:latin typeface="Calibri" panose="020F0502020204030204" pitchFamily="34" charset="0"/>
                <a:cs typeface="Calibri" panose="020F0502020204030204" pitchFamily="34" charset="0"/>
              </a:rPr>
              <a:t>Functions with varying numbers of arguments</a:t>
            </a:r>
          </a:p>
          <a:p>
            <a:pPr marL="0" indent="0">
              <a:buNone/>
            </a:pPr>
            <a:r>
              <a:rPr lang="en-US" dirty="0">
                <a:latin typeface="Calibri" panose="020F0502020204030204" pitchFamily="34" charset="0"/>
                <a:cs typeface="Calibri" panose="020F0502020204030204" pitchFamily="34" charset="0"/>
              </a:rPr>
              <a:t>(</a:t>
            </a:r>
            <a:r>
              <a:rPr lang="en-US" b="1" i="0" dirty="0">
                <a:effectLst/>
                <a:latin typeface="Calibri" panose="020F0502020204030204" pitchFamily="34" charset="0"/>
                <a:cs typeface="Calibri" panose="020F0502020204030204" pitchFamily="34" charset="0"/>
              </a:rPr>
              <a:t>variable length argument)</a:t>
            </a: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t>
            </a:r>
            <a:r>
              <a:rPr lang="en-US" dirty="0">
                <a:solidFill>
                  <a:schemeClr val="bg1"/>
                </a:solidFill>
                <a:latin typeface="Calibri" panose="020F0502020204030204" pitchFamily="34" charset="0"/>
                <a:cs typeface="Calibri" panose="020F0502020204030204" pitchFamily="34" charset="0"/>
              </a:rPr>
              <a:t>can't have more than 1 *</a:t>
            </a:r>
            <a:r>
              <a:rPr lang="en-US" dirty="0" err="1">
                <a:solidFill>
                  <a:schemeClr val="bg1"/>
                </a:solidFill>
                <a:latin typeface="Calibri" panose="020F0502020204030204" pitchFamily="34" charset="0"/>
                <a:cs typeface="Calibri" panose="020F0502020204030204" pitchFamily="34" charset="0"/>
              </a:rPr>
              <a:t>args</a:t>
            </a:r>
            <a:r>
              <a:rPr lang="en-US" dirty="0">
                <a:solidFill>
                  <a:schemeClr val="bg1"/>
                </a:solidFill>
                <a:latin typeface="Calibri" panose="020F0502020204030204" pitchFamily="34" charset="0"/>
                <a:cs typeface="Calibri" panose="020F0502020204030204" pitchFamily="34" charset="0"/>
              </a:rPr>
              <a:t> in the same function</a:t>
            </a:r>
          </a:p>
          <a:p>
            <a:pPr marL="0" indent="0">
              <a:buNone/>
            </a:pPr>
            <a:r>
              <a:rPr lang="en-US" dirty="0">
                <a:solidFill>
                  <a:schemeClr val="bg1"/>
                </a:solidFill>
                <a:latin typeface="Calibri" panose="020F0502020204030204" pitchFamily="34" charset="0"/>
                <a:cs typeface="Calibri" panose="020F0502020204030204" pitchFamily="34" charset="0"/>
              </a:rPr>
              <a:t>-</a:t>
            </a:r>
            <a:r>
              <a:rPr lang="en-US" dirty="0" err="1">
                <a:solidFill>
                  <a:schemeClr val="bg1"/>
                </a:solidFill>
                <a:latin typeface="Calibri" panose="020F0502020204030204" pitchFamily="34" charset="0"/>
                <a:cs typeface="Calibri" panose="020F0502020204030204" pitchFamily="34" charset="0"/>
              </a:rPr>
              <a:t>args</a:t>
            </a:r>
            <a:r>
              <a:rPr lang="en-US" dirty="0">
                <a:solidFill>
                  <a:schemeClr val="bg1"/>
                </a:solidFill>
                <a:latin typeface="Calibri" panose="020F0502020204030204" pitchFamily="34" charset="0"/>
                <a:cs typeface="Calibri" panose="020F0502020204030204" pitchFamily="34" charset="0"/>
              </a:rPr>
              <a:t> is a convention you can use any name </a:t>
            </a:r>
          </a:p>
          <a:p>
            <a:pPr marL="0" indent="0">
              <a:buNone/>
            </a:pPr>
            <a:r>
              <a:rPr lang="en-US" dirty="0">
                <a:solidFill>
                  <a:schemeClr val="bg1"/>
                </a:solidFill>
                <a:latin typeface="Calibri" panose="020F0502020204030204" pitchFamily="34" charset="0"/>
                <a:cs typeface="Calibri" panose="020F0502020204030204" pitchFamily="34" charset="0"/>
              </a:rPr>
              <a:t>-</a:t>
            </a:r>
            <a:r>
              <a:rPr lang="en-US" dirty="0" err="1">
                <a:solidFill>
                  <a:schemeClr val="bg1"/>
                </a:solidFill>
                <a:latin typeface="Calibri" panose="020F0502020204030204" pitchFamily="34" charset="0"/>
                <a:cs typeface="Calibri" panose="020F0502020204030204" pitchFamily="34" charset="0"/>
              </a:rPr>
              <a:t>args</a:t>
            </a:r>
            <a:r>
              <a:rPr lang="en-US" dirty="0">
                <a:solidFill>
                  <a:schemeClr val="bg1"/>
                </a:solidFill>
                <a:latin typeface="Calibri" panose="020F0502020204030204" pitchFamily="34" charset="0"/>
                <a:cs typeface="Calibri" panose="020F0502020204030204" pitchFamily="34" charset="0"/>
              </a:rPr>
              <a:t> is a tuple</a:t>
            </a:r>
          </a:p>
          <a:p>
            <a:pPr marL="0" indent="0">
              <a:buNone/>
            </a:pPr>
            <a:r>
              <a:rPr lang="en-US" dirty="0">
                <a:solidFill>
                  <a:schemeClr val="bg1"/>
                </a:solidFill>
                <a:latin typeface="Calibri" panose="020F0502020204030204" pitchFamily="34" charset="0"/>
                <a:cs typeface="Calibri" panose="020F0502020204030204" pitchFamily="34" charset="0"/>
              </a:rPr>
              <a:t>-</a:t>
            </a:r>
            <a:r>
              <a:rPr lang="en-US" dirty="0" err="1">
                <a:solidFill>
                  <a:schemeClr val="bg1"/>
                </a:solidFill>
                <a:latin typeface="Calibri" panose="020F0502020204030204" pitchFamily="34" charset="0"/>
                <a:cs typeface="Calibri" panose="020F0502020204030204" pitchFamily="34" charset="0"/>
              </a:rPr>
              <a:t>kwargs</a:t>
            </a:r>
            <a:r>
              <a:rPr lang="en-US" dirty="0">
                <a:solidFill>
                  <a:schemeClr val="bg1"/>
                </a:solidFill>
                <a:latin typeface="Calibri" panose="020F0502020204030204" pitchFamily="34" charset="0"/>
                <a:cs typeface="Calibri" panose="020F0502020204030204" pitchFamily="34" charset="0"/>
              </a:rPr>
              <a:t> returns a dictionary</a:t>
            </a:r>
          </a:p>
        </p:txBody>
      </p:sp>
      <p:pic>
        <p:nvPicPr>
          <p:cNvPr id="13" name="Picture 12">
            <a:extLst>
              <a:ext uri="{FF2B5EF4-FFF2-40B4-BE49-F238E27FC236}">
                <a16:creationId xmlns:a16="http://schemas.microsoft.com/office/drawing/2014/main" id="{AD8CC3EB-57FE-315D-6517-DFE2530FD5BE}"/>
              </a:ext>
            </a:extLst>
          </p:cNvPr>
          <p:cNvPicPr>
            <a:picLocks noChangeAspect="1"/>
          </p:cNvPicPr>
          <p:nvPr/>
        </p:nvPicPr>
        <p:blipFill>
          <a:blip r:embed="rId2"/>
          <a:stretch>
            <a:fillRect/>
          </a:stretch>
        </p:blipFill>
        <p:spPr>
          <a:xfrm>
            <a:off x="7137592" y="1848538"/>
            <a:ext cx="4038814" cy="4038814"/>
          </a:xfrm>
          <a:prstGeom prst="rect">
            <a:avLst/>
          </a:prstGeom>
        </p:spPr>
      </p:pic>
    </p:spTree>
    <p:extLst>
      <p:ext uri="{BB962C8B-B14F-4D97-AF65-F5344CB8AC3E}">
        <p14:creationId xmlns:p14="http://schemas.microsoft.com/office/powerpoint/2010/main" val="1506652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6686E-668D-215C-885C-C75F5969D8FD}"/>
              </a:ext>
            </a:extLst>
          </p:cNvPr>
          <p:cNvSpPr>
            <a:spLocks noGrp="1"/>
          </p:cNvSpPr>
          <p:nvPr>
            <p:ph type="title"/>
          </p:nvPr>
        </p:nvSpPr>
        <p:spPr/>
        <p:txBody>
          <a:bodyPr/>
          <a:lstStyle/>
          <a:p>
            <a:r>
              <a:rPr lang="en-US" b="0" i="0" dirty="0">
                <a:effectLst/>
                <a:latin typeface="Cambria" panose="02040503050406030204" pitchFamily="18" charset="0"/>
                <a:ea typeface="Cambria" panose="02040503050406030204" pitchFamily="18" charset="0"/>
                <a:cs typeface="Calibri" panose="020F0502020204030204" pitchFamily="34" charset="0"/>
              </a:rPr>
              <a:t>lambda function</a:t>
            </a:r>
            <a:r>
              <a:rPr lang="en-US" b="0" i="0" dirty="0">
                <a:effectLst/>
                <a:latin typeface="Calibri" panose="020F0502020204030204" pitchFamily="34" charset="0"/>
                <a:cs typeface="Calibri" panose="020F0502020204030204" pitchFamily="34" charset="0"/>
              </a:rPr>
              <a:t>(</a:t>
            </a:r>
            <a:r>
              <a:rPr lang="en-US" b="0" i="0" dirty="0">
                <a:effectLst/>
                <a:latin typeface="Cambria" panose="02040503050406030204" pitchFamily="18" charset="0"/>
                <a:ea typeface="Cambria" panose="02040503050406030204" pitchFamily="18" charset="0"/>
                <a:cs typeface="Calibri" panose="020F0502020204030204" pitchFamily="34" charset="0"/>
              </a:rPr>
              <a:t>anonymous function</a:t>
            </a:r>
            <a:r>
              <a:rPr lang="en-US" b="0" i="0" dirty="0">
                <a:effectLst/>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755B1B0C-C051-C0C6-3954-9DF8B3F742F2}"/>
              </a:ext>
            </a:extLst>
          </p:cNvPr>
          <p:cNvSpPr>
            <a:spLocks noGrp="1"/>
          </p:cNvSpPr>
          <p:nvPr>
            <p:ph idx="1"/>
          </p:nvPr>
        </p:nvSpPr>
        <p:spPr/>
        <p:txBody>
          <a:bodyPr/>
          <a:lstStyle/>
          <a:p>
            <a:r>
              <a:rPr lang="en-US" b="0" i="0" dirty="0">
                <a:solidFill>
                  <a:srgbClr val="000000"/>
                </a:solidFill>
                <a:effectLst/>
                <a:latin typeface="Calibri" panose="020F0502020204030204" pitchFamily="34" charset="0"/>
                <a:cs typeface="Calibri" panose="020F0502020204030204" pitchFamily="34" charset="0"/>
              </a:rPr>
              <a:t>lambda </a:t>
            </a:r>
            <a:r>
              <a:rPr lang="en-US" b="0" i="1" dirty="0">
                <a:solidFill>
                  <a:srgbClr val="000000"/>
                </a:solidFill>
                <a:effectLst/>
                <a:latin typeface="Calibri" panose="020F0502020204030204" pitchFamily="34" charset="0"/>
                <a:cs typeface="Calibri" panose="020F0502020204030204" pitchFamily="34" charset="0"/>
              </a:rPr>
              <a:t>arguments </a:t>
            </a:r>
            <a:r>
              <a:rPr lang="en-US" b="0" i="0" dirty="0">
                <a:solidFill>
                  <a:srgbClr val="000000"/>
                </a:solidFill>
                <a:effectLst/>
                <a:latin typeface="Calibri" panose="020F0502020204030204" pitchFamily="34" charset="0"/>
                <a:cs typeface="Calibri" panose="020F0502020204030204" pitchFamily="34" charset="0"/>
              </a:rPr>
              <a:t>: </a:t>
            </a:r>
            <a:r>
              <a:rPr lang="en-US" b="0" i="1" dirty="0">
                <a:solidFill>
                  <a:srgbClr val="000000"/>
                </a:solidFill>
                <a:effectLst/>
                <a:latin typeface="Calibri" panose="020F0502020204030204" pitchFamily="34" charset="0"/>
                <a:cs typeface="Calibri" panose="020F0502020204030204" pitchFamily="34" charset="0"/>
              </a:rPr>
              <a:t>expression</a:t>
            </a:r>
          </a:p>
          <a:p>
            <a:pPr marL="0" indent="0">
              <a:buNone/>
            </a:pPr>
            <a:r>
              <a:rPr lang="en-US" b="0" i="0" dirty="0">
                <a:solidFill>
                  <a:srgbClr val="000000"/>
                </a:solidFill>
                <a:effectLst/>
                <a:latin typeface="Calibri" panose="020F0502020204030204" pitchFamily="34" charset="0"/>
                <a:cs typeface="Calibri" panose="020F0502020204030204" pitchFamily="34" charset="0"/>
              </a:rPr>
              <a:t>-can take any number of arguments, but can only have one expression.</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E700389-D59A-60D1-5142-5F69AC14CCBC}"/>
              </a:ext>
            </a:extLst>
          </p:cNvPr>
          <p:cNvPicPr>
            <a:picLocks noChangeAspect="1"/>
          </p:cNvPicPr>
          <p:nvPr/>
        </p:nvPicPr>
        <p:blipFill>
          <a:blip r:embed="rId2"/>
          <a:stretch>
            <a:fillRect/>
          </a:stretch>
        </p:blipFill>
        <p:spPr>
          <a:xfrm>
            <a:off x="1141412" y="3911936"/>
            <a:ext cx="4954588" cy="1994498"/>
          </a:xfrm>
          <a:prstGeom prst="rect">
            <a:avLst/>
          </a:prstGeom>
        </p:spPr>
      </p:pic>
    </p:spTree>
    <p:extLst>
      <p:ext uri="{BB962C8B-B14F-4D97-AF65-F5344CB8AC3E}">
        <p14:creationId xmlns:p14="http://schemas.microsoft.com/office/powerpoint/2010/main" val="2379328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023A-AD49-D38F-F0A9-F54AB9425BF4}"/>
              </a:ext>
            </a:extLst>
          </p:cNvPr>
          <p:cNvSpPr>
            <a:spLocks noGrp="1"/>
          </p:cNvSpPr>
          <p:nvPr>
            <p:ph type="title"/>
          </p:nvPr>
        </p:nvSpPr>
        <p:spPr>
          <a:xfrm>
            <a:off x="1141413" y="618518"/>
            <a:ext cx="9905998" cy="1478570"/>
          </a:xfrm>
        </p:spPr>
        <p:txBody>
          <a:bodyPr anchor="ctr">
            <a:normAutofit/>
          </a:bodyPr>
          <a:lstStyle/>
          <a:p>
            <a:r>
              <a:rPr lang="en-US" dirty="0">
                <a:latin typeface="Cambria" panose="02040503050406030204" pitchFamily="18" charset="0"/>
                <a:ea typeface="Cambria" panose="02040503050406030204" pitchFamily="18" charset="0"/>
                <a:cs typeface="Calibri" panose="020F0502020204030204" pitchFamily="34" charset="0"/>
              </a:rPr>
              <a:t>Map and filter</a:t>
            </a:r>
          </a:p>
        </p:txBody>
      </p:sp>
      <p:pic>
        <p:nvPicPr>
          <p:cNvPr id="5" name="Content Placeholder 4" descr="Text&#10;&#10;Description automatically generated">
            <a:extLst>
              <a:ext uri="{FF2B5EF4-FFF2-40B4-BE49-F238E27FC236}">
                <a16:creationId xmlns:a16="http://schemas.microsoft.com/office/drawing/2014/main" id="{876958C5-E298-1BE9-0191-808718A5126B}"/>
              </a:ext>
            </a:extLst>
          </p:cNvPr>
          <p:cNvPicPr>
            <a:picLocks noGrp="1" noChangeAspect="1"/>
          </p:cNvPicPr>
          <p:nvPr>
            <p:ph idx="1"/>
          </p:nvPr>
        </p:nvPicPr>
        <p:blipFill>
          <a:blip r:embed="rId2"/>
          <a:stretch>
            <a:fillRect/>
          </a:stretch>
        </p:blipFill>
        <p:spPr>
          <a:xfrm>
            <a:off x="1141413" y="2849960"/>
            <a:ext cx="9779538" cy="3229828"/>
          </a:xfrm>
          <a:noFill/>
        </p:spPr>
      </p:pic>
      <p:sp>
        <p:nvSpPr>
          <p:cNvPr id="7" name="TextBox 6">
            <a:extLst>
              <a:ext uri="{FF2B5EF4-FFF2-40B4-BE49-F238E27FC236}">
                <a16:creationId xmlns:a16="http://schemas.microsoft.com/office/drawing/2014/main" id="{78DFF797-A1EB-82FD-0434-855ADCBD8E3B}"/>
              </a:ext>
            </a:extLst>
          </p:cNvPr>
          <p:cNvSpPr txBox="1"/>
          <p:nvPr/>
        </p:nvSpPr>
        <p:spPr>
          <a:xfrm>
            <a:off x="1141413" y="2097088"/>
            <a:ext cx="9779538" cy="707886"/>
          </a:xfrm>
          <a:prstGeom prst="rect">
            <a:avLst/>
          </a:prstGeom>
          <a:noFill/>
        </p:spPr>
        <p:txBody>
          <a:bodyPr wrap="square">
            <a:spAutoFit/>
          </a:bodyPr>
          <a:lstStyle/>
          <a:p>
            <a:r>
              <a:rPr lang="en-US" sz="2000" i="0" dirty="0">
                <a:solidFill>
                  <a:srgbClr val="202124"/>
                </a:solidFill>
                <a:effectLst/>
                <a:latin typeface="Calibri" panose="020F0502020204030204" pitchFamily="34" charset="0"/>
                <a:ea typeface="Cambria" panose="02040503050406030204" pitchFamily="18" charset="0"/>
                <a:cs typeface="Calibri" panose="020F0502020204030204" pitchFamily="34" charset="0"/>
              </a:rPr>
              <a:t>They each take a function and a list of elements, and then return the result of applying the function to each element in the list</a:t>
            </a:r>
            <a:endParaRPr lang="en-US" sz="2000" dirty="0">
              <a:latin typeface="Calibri" panose="020F0502020204030204" pitchFamily="34"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3773556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37A6-8B8C-5930-A240-DDFE7C0D9BA8}"/>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generators</a:t>
            </a:r>
          </a:p>
        </p:txBody>
      </p:sp>
      <p:sp>
        <p:nvSpPr>
          <p:cNvPr id="3" name="Content Placeholder 2">
            <a:extLst>
              <a:ext uri="{FF2B5EF4-FFF2-40B4-BE49-F238E27FC236}">
                <a16:creationId xmlns:a16="http://schemas.microsoft.com/office/drawing/2014/main" id="{3E7C44D7-00A0-682C-666A-92FC612DEFBE}"/>
              </a:ext>
            </a:extLst>
          </p:cNvPr>
          <p:cNvSpPr>
            <a:spLocks noGrp="1"/>
          </p:cNvSpPr>
          <p:nvPr>
            <p:ph idx="1"/>
          </p:nvPr>
        </p:nvSpPr>
        <p:spPr/>
        <p:txBody>
          <a:bodyPr>
            <a:normAutofit/>
          </a:bodyPr>
          <a:lstStyle/>
          <a:p>
            <a:r>
              <a:rPr lang="en-US" b="0" i="0" dirty="0">
                <a:solidFill>
                  <a:srgbClr val="000000"/>
                </a:solidFill>
                <a:effectLst/>
                <a:latin typeface="Calibri" panose="020F0502020204030204" pitchFamily="34" charset="0"/>
                <a:cs typeface="Calibri" panose="020F0502020204030204" pitchFamily="34" charset="0"/>
              </a:rPr>
              <a:t>easier way to create iterators</a:t>
            </a:r>
          </a:p>
          <a:p>
            <a:r>
              <a:rPr lang="en-US" dirty="0">
                <a:solidFill>
                  <a:srgbClr val="000000"/>
                </a:solidFill>
                <a:latin typeface="Calibri" panose="020F0502020204030204" pitchFamily="34" charset="0"/>
                <a:cs typeface="Calibri" panose="020F0502020204030204" pitchFamily="34" charset="0"/>
              </a:rPr>
              <a:t>Improved performance, lower memory usage, don’t need to wait until all the elements have been generated before we start to use them.</a:t>
            </a:r>
            <a:endParaRPr lang="en-US" b="0" i="0" dirty="0">
              <a:solidFill>
                <a:srgbClr val="273239"/>
              </a:solidFill>
              <a:effectLst/>
              <a:latin typeface="Calibri" panose="020F0502020204030204" pitchFamily="34" charset="0"/>
              <a:cs typeface="Calibri" panose="020F0502020204030204" pitchFamily="34" charset="0"/>
            </a:endParaRPr>
          </a:p>
          <a:p>
            <a:r>
              <a:rPr lang="en-US" b="0" i="0" dirty="0">
                <a:solidFill>
                  <a:srgbClr val="273239"/>
                </a:solidFill>
                <a:effectLst/>
                <a:latin typeface="Calibri" panose="020F0502020204030204" pitchFamily="34" charset="0"/>
                <a:cs typeface="Calibri" panose="020F0502020204030204" pitchFamily="34" charset="0"/>
              </a:rPr>
              <a:t>A generator-function is defined like a normal function, but whenever it needs to generate a value, it does so with the </a:t>
            </a:r>
            <a:r>
              <a:rPr lang="en-US" b="0" i="0" u="sng" dirty="0">
                <a:solidFill>
                  <a:srgbClr val="FFD343"/>
                </a:solidFill>
                <a:effectLst/>
                <a:latin typeface="Calibri" panose="020F0502020204030204" pitchFamily="34" charset="0"/>
                <a:cs typeface="Calibri" panose="020F0502020204030204" pitchFamily="34" charset="0"/>
              </a:rPr>
              <a:t>yield keyword </a:t>
            </a:r>
            <a:r>
              <a:rPr lang="en-US" b="0" i="0" dirty="0">
                <a:solidFill>
                  <a:srgbClr val="273239"/>
                </a:solidFill>
                <a:effectLst/>
                <a:latin typeface="Calibri" panose="020F0502020204030204" pitchFamily="34" charset="0"/>
                <a:cs typeface="Calibri" panose="020F0502020204030204" pitchFamily="34" charset="0"/>
              </a:rPr>
              <a:t>rather than return. If the body of a def contains yield, the function automatically becomes a generator function.</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3015683-CC90-7FF9-9F56-E6A4751D34B4}"/>
              </a:ext>
            </a:extLst>
          </p:cNvPr>
          <p:cNvPicPr>
            <a:picLocks noChangeAspect="1"/>
          </p:cNvPicPr>
          <p:nvPr/>
        </p:nvPicPr>
        <p:blipFill>
          <a:blip r:embed="rId2"/>
          <a:stretch>
            <a:fillRect/>
          </a:stretch>
        </p:blipFill>
        <p:spPr>
          <a:xfrm>
            <a:off x="6777472" y="504374"/>
            <a:ext cx="3589085" cy="2101173"/>
          </a:xfrm>
          <a:prstGeom prst="rect">
            <a:avLst/>
          </a:prstGeom>
        </p:spPr>
      </p:pic>
    </p:spTree>
    <p:extLst>
      <p:ext uri="{BB962C8B-B14F-4D97-AF65-F5344CB8AC3E}">
        <p14:creationId xmlns:p14="http://schemas.microsoft.com/office/powerpoint/2010/main" val="4158080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16F8-841E-096B-2BD1-A290A2041640}"/>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decorators</a:t>
            </a:r>
          </a:p>
        </p:txBody>
      </p:sp>
      <p:sp>
        <p:nvSpPr>
          <p:cNvPr id="3" name="Content Placeholder 2">
            <a:extLst>
              <a:ext uri="{FF2B5EF4-FFF2-40B4-BE49-F238E27FC236}">
                <a16:creationId xmlns:a16="http://schemas.microsoft.com/office/drawing/2014/main" id="{25A9EB8B-CBF6-7DF7-AFA5-F64F29E959BB}"/>
              </a:ext>
            </a:extLst>
          </p:cNvPr>
          <p:cNvSpPr>
            <a:spLocks noGrp="1"/>
          </p:cNvSpPr>
          <p:nvPr>
            <p:ph idx="1"/>
          </p:nvPr>
        </p:nvSpPr>
        <p:spPr/>
        <p:txBody>
          <a:bodyPr/>
          <a:lstStyle/>
          <a:p>
            <a:r>
              <a:rPr lang="en-US" b="0" i="0" dirty="0">
                <a:solidFill>
                  <a:srgbClr val="000000"/>
                </a:solidFill>
                <a:effectLst/>
                <a:latin typeface="Calibri" panose="020F0502020204030204" pitchFamily="34" charset="0"/>
                <a:ea typeface="Cambria" panose="02040503050406030204" pitchFamily="18" charset="0"/>
                <a:cs typeface="Calibri" panose="020F0502020204030204" pitchFamily="34" charset="0"/>
              </a:rPr>
              <a:t>Modify functions using other functions</a:t>
            </a:r>
          </a:p>
          <a:p>
            <a:r>
              <a:rPr lang="en-US" dirty="0">
                <a:solidFill>
                  <a:srgbClr val="000000"/>
                </a:solidFill>
                <a:latin typeface="Calibri" panose="020F0502020204030204" pitchFamily="34" charset="0"/>
                <a:ea typeface="Cambria" panose="02040503050406030204" pitchFamily="18" charset="0"/>
                <a:cs typeface="Calibri" panose="020F0502020204030204" pitchFamily="34" charset="0"/>
              </a:rPr>
              <a:t>@decorator _name</a:t>
            </a:r>
            <a:endParaRPr lang="en-US" b="0" i="0" dirty="0">
              <a:solidFill>
                <a:srgbClr val="000000"/>
              </a:solidFill>
              <a:effectLst/>
              <a:latin typeface="Calibri" panose="020F0502020204030204" pitchFamily="34" charset="0"/>
              <a:ea typeface="Cambria" panose="02040503050406030204" pitchFamily="18" charset="0"/>
              <a:cs typeface="Calibri" panose="020F0502020204030204" pitchFamily="34" charset="0"/>
            </a:endParaRPr>
          </a:p>
        </p:txBody>
      </p:sp>
      <p:pic>
        <p:nvPicPr>
          <p:cNvPr id="7" name="Picture 6">
            <a:extLst>
              <a:ext uri="{FF2B5EF4-FFF2-40B4-BE49-F238E27FC236}">
                <a16:creationId xmlns:a16="http://schemas.microsoft.com/office/drawing/2014/main" id="{1AE0F9E4-B2B4-FD55-0BC6-02530A951CAD}"/>
              </a:ext>
            </a:extLst>
          </p:cNvPr>
          <p:cNvPicPr>
            <a:picLocks noChangeAspect="1"/>
          </p:cNvPicPr>
          <p:nvPr/>
        </p:nvPicPr>
        <p:blipFill>
          <a:blip r:embed="rId2"/>
          <a:stretch>
            <a:fillRect/>
          </a:stretch>
        </p:blipFill>
        <p:spPr>
          <a:xfrm>
            <a:off x="4528365" y="2884141"/>
            <a:ext cx="3132091" cy="3322608"/>
          </a:xfrm>
          <a:prstGeom prst="rect">
            <a:avLst/>
          </a:prstGeom>
        </p:spPr>
      </p:pic>
      <p:pic>
        <p:nvPicPr>
          <p:cNvPr id="9" name="Picture 8">
            <a:extLst>
              <a:ext uri="{FF2B5EF4-FFF2-40B4-BE49-F238E27FC236}">
                <a16:creationId xmlns:a16="http://schemas.microsoft.com/office/drawing/2014/main" id="{31F59C6C-A0D4-A00A-D187-178D0F7E0779}"/>
              </a:ext>
            </a:extLst>
          </p:cNvPr>
          <p:cNvPicPr>
            <a:picLocks noChangeAspect="1"/>
          </p:cNvPicPr>
          <p:nvPr/>
        </p:nvPicPr>
        <p:blipFill>
          <a:blip r:embed="rId3"/>
          <a:stretch>
            <a:fillRect/>
          </a:stretch>
        </p:blipFill>
        <p:spPr>
          <a:xfrm>
            <a:off x="7839063" y="2884139"/>
            <a:ext cx="3109229" cy="3322609"/>
          </a:xfrm>
          <a:prstGeom prst="rect">
            <a:avLst/>
          </a:prstGeom>
        </p:spPr>
      </p:pic>
      <p:sp>
        <p:nvSpPr>
          <p:cNvPr id="10" name="Rectangle 9">
            <a:extLst>
              <a:ext uri="{FF2B5EF4-FFF2-40B4-BE49-F238E27FC236}">
                <a16:creationId xmlns:a16="http://schemas.microsoft.com/office/drawing/2014/main" id="{9B9194A9-EF43-9CDC-D75B-A6752051BF5D}"/>
              </a:ext>
            </a:extLst>
          </p:cNvPr>
          <p:cNvSpPr/>
          <p:nvPr/>
        </p:nvSpPr>
        <p:spPr>
          <a:xfrm>
            <a:off x="5107021" y="5019472"/>
            <a:ext cx="2149813" cy="223737"/>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98C415BE-7A8A-7869-B7B1-D5B6736BF8E4}"/>
              </a:ext>
            </a:extLst>
          </p:cNvPr>
          <p:cNvSpPr/>
          <p:nvPr/>
        </p:nvSpPr>
        <p:spPr>
          <a:xfrm>
            <a:off x="8318771" y="4250987"/>
            <a:ext cx="640404" cy="194553"/>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53024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0BAE-877A-9AEC-ACF0-8A2F130E95BF}"/>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List</a:t>
            </a:r>
          </a:p>
        </p:txBody>
      </p:sp>
      <p:sp>
        <p:nvSpPr>
          <p:cNvPr id="3" name="Content Placeholder 2">
            <a:extLst>
              <a:ext uri="{FF2B5EF4-FFF2-40B4-BE49-F238E27FC236}">
                <a16:creationId xmlns:a16="http://schemas.microsoft.com/office/drawing/2014/main" id="{8D2AFF0A-1E9D-B7FE-A5C4-480150363448}"/>
              </a:ext>
            </a:extLst>
          </p:cNvPr>
          <p:cNvSpPr>
            <a:spLocks noGrp="1"/>
          </p:cNvSpPr>
          <p:nvPr>
            <p:ph idx="1"/>
          </p:nvPr>
        </p:nvSpPr>
        <p:spPr/>
        <p:txBody>
          <a:bodyPr>
            <a:normAutofit/>
          </a:bodyPr>
          <a:lstStyle/>
          <a:p>
            <a:pPr marL="0" indent="0">
              <a:buNone/>
            </a:pPr>
            <a:r>
              <a:rPr lang="en-US" sz="2000" b="0" i="0" dirty="0">
                <a:effectLst/>
                <a:latin typeface="Calibri" panose="020F0502020204030204" pitchFamily="34" charset="0"/>
                <a:cs typeface="Calibri" panose="020F0502020204030204" pitchFamily="34" charset="0"/>
              </a:rPr>
              <a:t>Lists are used to store multiple items(can have different types) in a single variable.</a:t>
            </a:r>
          </a:p>
          <a:p>
            <a:pPr marL="0" indent="0">
              <a:buNone/>
            </a:pPr>
            <a:r>
              <a:rPr lang="en-US" sz="2000" dirty="0">
                <a:latin typeface="Calibri" panose="020F0502020204030204" pitchFamily="34" charset="0"/>
                <a:cs typeface="Calibri" panose="020F0502020204030204" pitchFamily="34" charset="0"/>
              </a:rPr>
              <a:t>List items are indexed(starting from 0), ordered, changeable, and can be duplicate values</a:t>
            </a:r>
            <a:endParaRPr lang="en-US" sz="2000" b="0" i="0" dirty="0">
              <a:effectLst/>
              <a:latin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EEAE6F2-CFC4-FEE8-5334-CE2374DF4182}"/>
              </a:ext>
            </a:extLst>
          </p:cNvPr>
          <p:cNvSpPr txBox="1"/>
          <p:nvPr/>
        </p:nvSpPr>
        <p:spPr>
          <a:xfrm>
            <a:off x="870229" y="3283585"/>
            <a:ext cx="6099242" cy="1631216"/>
          </a:xfrm>
          <a:prstGeom prst="rect">
            <a:avLst/>
          </a:prstGeom>
          <a:noFill/>
        </p:spPr>
        <p:txBody>
          <a:bodyPr wrap="square">
            <a:spAutoFit/>
          </a:bodyPr>
          <a:lstStyle/>
          <a:p>
            <a:pPr lvl="1"/>
            <a:r>
              <a:rPr lang="en-US" sz="2000" dirty="0">
                <a:solidFill>
                  <a:schemeClr val="bg1"/>
                </a:solidFill>
                <a:latin typeface="Calibri" panose="020F0502020204030204" pitchFamily="34" charset="0"/>
                <a:cs typeface="Calibri" panose="020F0502020204030204" pitchFamily="34" charset="0"/>
              </a:rPr>
              <a:t>myList1 = [1, 2, 3]</a:t>
            </a:r>
          </a:p>
          <a:p>
            <a:pPr lvl="1"/>
            <a:r>
              <a:rPr lang="en-US" sz="2000" dirty="0">
                <a:solidFill>
                  <a:schemeClr val="bg1"/>
                </a:solidFill>
                <a:latin typeface="Calibri" panose="020F0502020204030204" pitchFamily="34" charset="0"/>
                <a:cs typeface="Calibri" panose="020F0502020204030204" pitchFamily="34" charset="0"/>
              </a:rPr>
              <a:t>myList2 = [1.3, 4.5]</a:t>
            </a:r>
          </a:p>
          <a:p>
            <a:pPr lvl="1"/>
            <a:r>
              <a:rPr lang="en-US" sz="2000" dirty="0">
                <a:solidFill>
                  <a:schemeClr val="bg1"/>
                </a:solidFill>
                <a:latin typeface="Calibri" panose="020F0502020204030204" pitchFamily="34" charset="0"/>
                <a:cs typeface="Calibri" panose="020F0502020204030204" pitchFamily="34" charset="0"/>
              </a:rPr>
              <a:t>myList3 = [1, 2, 6.7]</a:t>
            </a:r>
          </a:p>
          <a:p>
            <a:pPr lvl="1"/>
            <a:r>
              <a:rPr lang="en-US" sz="2000" dirty="0">
                <a:solidFill>
                  <a:schemeClr val="bg1"/>
                </a:solidFill>
                <a:latin typeface="Calibri" panose="020F0502020204030204" pitchFamily="34" charset="0"/>
                <a:cs typeface="Calibri" panose="020F0502020204030204" pitchFamily="34" charset="0"/>
              </a:rPr>
              <a:t>myList4 = [“January”, “February”, “March”]</a:t>
            </a:r>
          </a:p>
          <a:p>
            <a:pPr lvl="1"/>
            <a:r>
              <a:rPr lang="en-US" sz="2000" dirty="0">
                <a:solidFill>
                  <a:schemeClr val="bg1"/>
                </a:solidFill>
                <a:latin typeface="Calibri" panose="020F0502020204030204" pitchFamily="34" charset="0"/>
                <a:cs typeface="Calibri" panose="020F0502020204030204" pitchFamily="34" charset="0"/>
              </a:rPr>
              <a:t>myList5 = [1, “January”, 2.3]</a:t>
            </a:r>
          </a:p>
        </p:txBody>
      </p:sp>
    </p:spTree>
    <p:extLst>
      <p:ext uri="{BB962C8B-B14F-4D97-AF65-F5344CB8AC3E}">
        <p14:creationId xmlns:p14="http://schemas.microsoft.com/office/powerpoint/2010/main" val="1130726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6A603-9D43-4AAD-F335-5B44A33C489C}"/>
              </a:ext>
            </a:extLst>
          </p:cNvPr>
          <p:cNvPicPr>
            <a:picLocks noChangeAspect="1"/>
          </p:cNvPicPr>
          <p:nvPr/>
        </p:nvPicPr>
        <p:blipFill>
          <a:blip r:embed="rId2"/>
          <a:stretch>
            <a:fillRect/>
          </a:stretch>
        </p:blipFill>
        <p:spPr>
          <a:xfrm>
            <a:off x="888758" y="2057467"/>
            <a:ext cx="4780748" cy="3956430"/>
          </a:xfrm>
          <a:prstGeom prst="rect">
            <a:avLst/>
          </a:prstGeom>
        </p:spPr>
      </p:pic>
      <p:sp>
        <p:nvSpPr>
          <p:cNvPr id="6" name="TextBox 5">
            <a:extLst>
              <a:ext uri="{FF2B5EF4-FFF2-40B4-BE49-F238E27FC236}">
                <a16:creationId xmlns:a16="http://schemas.microsoft.com/office/drawing/2014/main" id="{C62E7575-52A3-9281-52ED-E1DA0093FF48}"/>
              </a:ext>
            </a:extLst>
          </p:cNvPr>
          <p:cNvSpPr txBox="1"/>
          <p:nvPr/>
        </p:nvSpPr>
        <p:spPr>
          <a:xfrm>
            <a:off x="817638" y="1688135"/>
            <a:ext cx="311304"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7B1DA047-1524-366C-12EE-8AA5E25B8F38}"/>
              </a:ext>
            </a:extLst>
          </p:cNvPr>
          <p:cNvSpPr txBox="1"/>
          <p:nvPr/>
        </p:nvSpPr>
        <p:spPr>
          <a:xfrm>
            <a:off x="5943600" y="2557942"/>
            <a:ext cx="311304" cy="369332"/>
          </a:xfrm>
          <a:prstGeom prst="rect">
            <a:avLst/>
          </a:prstGeom>
          <a:noFill/>
        </p:spPr>
        <p:txBody>
          <a:bodyPr wrap="none" rtlCol="0">
            <a:spAutoFit/>
          </a:bodyPr>
          <a:lstStyle/>
          <a:p>
            <a:r>
              <a:rPr lang="en-US" dirty="0"/>
              <a:t>2</a:t>
            </a:r>
          </a:p>
        </p:txBody>
      </p:sp>
      <p:sp>
        <p:nvSpPr>
          <p:cNvPr id="8" name="TextBox 7">
            <a:extLst>
              <a:ext uri="{FF2B5EF4-FFF2-40B4-BE49-F238E27FC236}">
                <a16:creationId xmlns:a16="http://schemas.microsoft.com/office/drawing/2014/main" id="{33CF3B12-FD3E-47AB-0ECE-5C1E784E3580}"/>
              </a:ext>
            </a:extLst>
          </p:cNvPr>
          <p:cNvSpPr txBox="1"/>
          <p:nvPr/>
        </p:nvSpPr>
        <p:spPr>
          <a:xfrm>
            <a:off x="1426210" y="786236"/>
            <a:ext cx="7853680" cy="1200329"/>
          </a:xfrm>
          <a:prstGeom prst="rect">
            <a:avLst/>
          </a:prstGeom>
          <a:noFill/>
        </p:spPr>
        <p:txBody>
          <a:bodyPr wrap="square" rtlCol="0">
            <a:spAutoFit/>
          </a:bodyPr>
          <a:lstStyle/>
          <a:p>
            <a:r>
              <a:rPr lang="en-US" altLang="en-US" sz="3600" dirty="0">
                <a:latin typeface="Cambria" panose="02040503050406030204" pitchFamily="18" charset="0"/>
                <a:ea typeface="Cambria" panose="02040503050406030204" pitchFamily="18" charset="0"/>
              </a:rPr>
              <a:t>interactive use</a:t>
            </a:r>
          </a:p>
          <a:p>
            <a:endParaRPr lang="en-US" sz="3600"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A497E547-BBE1-E561-CAFE-91930526F9E0}"/>
              </a:ext>
            </a:extLst>
          </p:cNvPr>
          <p:cNvPicPr>
            <a:picLocks noChangeAspect="1"/>
          </p:cNvPicPr>
          <p:nvPr/>
        </p:nvPicPr>
        <p:blipFill>
          <a:blip r:embed="rId3"/>
          <a:stretch>
            <a:fillRect/>
          </a:stretch>
        </p:blipFill>
        <p:spPr>
          <a:xfrm>
            <a:off x="6014721" y="4135183"/>
            <a:ext cx="5562616" cy="1009653"/>
          </a:xfrm>
          <a:prstGeom prst="rect">
            <a:avLst/>
          </a:prstGeom>
        </p:spPr>
      </p:pic>
      <p:pic>
        <p:nvPicPr>
          <p:cNvPr id="12" name="Picture 11">
            <a:extLst>
              <a:ext uri="{FF2B5EF4-FFF2-40B4-BE49-F238E27FC236}">
                <a16:creationId xmlns:a16="http://schemas.microsoft.com/office/drawing/2014/main" id="{43FE65A0-B249-632F-B2A4-F830758BF810}"/>
              </a:ext>
            </a:extLst>
          </p:cNvPr>
          <p:cNvPicPr>
            <a:picLocks noChangeAspect="1"/>
          </p:cNvPicPr>
          <p:nvPr/>
        </p:nvPicPr>
        <p:blipFill>
          <a:blip r:embed="rId4"/>
          <a:stretch>
            <a:fillRect/>
          </a:stretch>
        </p:blipFill>
        <p:spPr>
          <a:xfrm>
            <a:off x="6014721" y="2927274"/>
            <a:ext cx="5562616" cy="1109986"/>
          </a:xfrm>
          <a:prstGeom prst="rect">
            <a:avLst/>
          </a:prstGeom>
        </p:spPr>
      </p:pic>
      <p:sp>
        <p:nvSpPr>
          <p:cNvPr id="13" name="TextBox 12">
            <a:extLst>
              <a:ext uri="{FF2B5EF4-FFF2-40B4-BE49-F238E27FC236}">
                <a16:creationId xmlns:a16="http://schemas.microsoft.com/office/drawing/2014/main" id="{1E3D19F0-905A-AC42-87D8-6E2E60A72FA3}"/>
              </a:ext>
            </a:extLst>
          </p:cNvPr>
          <p:cNvSpPr txBox="1"/>
          <p:nvPr/>
        </p:nvSpPr>
        <p:spPr>
          <a:xfrm>
            <a:off x="5943600" y="5276505"/>
            <a:ext cx="5633737"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 Use “;” when you want to run multiple commands in a single line</a:t>
            </a:r>
          </a:p>
        </p:txBody>
      </p:sp>
      <p:sp>
        <p:nvSpPr>
          <p:cNvPr id="14" name="Rectangle 13">
            <a:extLst>
              <a:ext uri="{FF2B5EF4-FFF2-40B4-BE49-F238E27FC236}">
                <a16:creationId xmlns:a16="http://schemas.microsoft.com/office/drawing/2014/main" id="{4B294616-4240-F7A8-60D7-B03C9DB63B97}"/>
              </a:ext>
            </a:extLst>
          </p:cNvPr>
          <p:cNvSpPr/>
          <p:nvPr/>
        </p:nvSpPr>
        <p:spPr>
          <a:xfrm>
            <a:off x="6616065" y="4587240"/>
            <a:ext cx="116206" cy="146685"/>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EFB3E8CE-E5C6-6DCF-4AD8-9E5BE6B4D4E5}"/>
              </a:ext>
            </a:extLst>
          </p:cNvPr>
          <p:cNvPicPr>
            <a:picLocks noChangeAspect="1"/>
          </p:cNvPicPr>
          <p:nvPr/>
        </p:nvPicPr>
        <p:blipFill rotWithShape="1">
          <a:blip r:embed="rId5"/>
          <a:srcRect t="1" b="2679"/>
          <a:stretch/>
        </p:blipFill>
        <p:spPr>
          <a:xfrm>
            <a:off x="1008392" y="3039603"/>
            <a:ext cx="4541479" cy="1806651"/>
          </a:xfrm>
          <a:prstGeom prst="rect">
            <a:avLst/>
          </a:prstGeom>
        </p:spPr>
      </p:pic>
    </p:spTree>
    <p:extLst>
      <p:ext uri="{BB962C8B-B14F-4D97-AF65-F5344CB8AC3E}">
        <p14:creationId xmlns:p14="http://schemas.microsoft.com/office/powerpoint/2010/main" val="415137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4CDC-FE2F-A29C-06DC-3CF3D703F43B}"/>
              </a:ext>
            </a:extLst>
          </p:cNvPr>
          <p:cNvSpPr>
            <a:spLocks noGrp="1"/>
          </p:cNvSpPr>
          <p:nvPr>
            <p:ph type="title"/>
          </p:nvPr>
        </p:nvSpPr>
        <p:spPr/>
        <p:txBody>
          <a:bodyPr/>
          <a:lstStyle/>
          <a:p>
            <a:r>
              <a:rPr lang="en-US" sz="3600" dirty="0">
                <a:latin typeface="Cambria" panose="02040503050406030204" pitchFamily="18" charset="0"/>
                <a:ea typeface="Cambria" panose="02040503050406030204" pitchFamily="18" charset="0"/>
                <a:cs typeface="Calibri" panose="020F0502020204030204" pitchFamily="34" charset="0"/>
              </a:rPr>
              <a:t>Create list</a:t>
            </a:r>
          </a:p>
        </p:txBody>
      </p:sp>
      <p:sp>
        <p:nvSpPr>
          <p:cNvPr id="3" name="Content Placeholder 2">
            <a:extLst>
              <a:ext uri="{FF2B5EF4-FFF2-40B4-BE49-F238E27FC236}">
                <a16:creationId xmlns:a16="http://schemas.microsoft.com/office/drawing/2014/main" id="{A160F77A-28B1-80ED-E6A1-AA3E6F32EF81}"/>
              </a:ext>
            </a:extLst>
          </p:cNvPr>
          <p:cNvSpPr>
            <a:spLocks noGrp="1"/>
          </p:cNvSpPr>
          <p:nvPr>
            <p:ph idx="1"/>
          </p:nvPr>
        </p:nvSpPr>
        <p:spPr/>
        <p:txBody>
          <a:bodyPr>
            <a:normAutofit/>
          </a:bodyPr>
          <a:lstStyle/>
          <a:p>
            <a:pPr marL="0" indent="0">
              <a:buNone/>
            </a:pPr>
            <a:r>
              <a:rPr lang="en-US" sz="2200" dirty="0">
                <a:latin typeface="Calibri" panose="020F0502020204030204" pitchFamily="34" charset="0"/>
                <a:cs typeface="Calibri" panose="020F0502020204030204" pitchFamily="34" charset="0"/>
              </a:rPr>
              <a:t>Li=[1,1,2.5,”python”]</a:t>
            </a:r>
          </a:p>
          <a:p>
            <a:pPr marL="0" indent="0">
              <a:buNone/>
            </a:pPr>
            <a:r>
              <a:rPr lang="en-US" sz="2200" dirty="0">
                <a:latin typeface="Calibri" panose="020F0502020204030204" pitchFamily="34" charset="0"/>
                <a:cs typeface="Calibri" panose="020F0502020204030204" pitchFamily="34" charset="0"/>
              </a:rPr>
              <a:t>Li1 = list() #empty list</a:t>
            </a:r>
          </a:p>
          <a:p>
            <a:pPr marL="0" indent="0">
              <a:buNone/>
            </a:pPr>
            <a:r>
              <a:rPr lang="en-US" sz="2200" dirty="0">
                <a:latin typeface="Calibri" panose="020F0502020204030204" pitchFamily="34" charset="0"/>
                <a:cs typeface="Calibri" panose="020F0502020204030204" pitchFamily="34" charset="0"/>
              </a:rPr>
              <a:t>Li2 = list([</a:t>
            </a:r>
            <a:r>
              <a:rPr lang="en-US" sz="2200" dirty="0" err="1">
                <a:latin typeface="Calibri" panose="020F0502020204030204" pitchFamily="34" charset="0"/>
                <a:cs typeface="Calibri" panose="020F0502020204030204" pitchFamily="34" charset="0"/>
              </a:rPr>
              <a:t>expretion</a:t>
            </a:r>
            <a:r>
              <a:rPr lang="en-US" sz="2200" dirty="0">
                <a:latin typeface="Calibri" panose="020F0502020204030204" pitchFamily="34" charset="0"/>
                <a:cs typeface="Calibri" panose="020F0502020204030204" pitchFamily="34" charset="0"/>
              </a:rPr>
              <a:t>])</a:t>
            </a:r>
          </a:p>
          <a:p>
            <a:pPr marL="0" indent="0">
              <a:buNone/>
            </a:pPr>
            <a:r>
              <a:rPr lang="en-US" sz="2200" b="1" dirty="0">
                <a:latin typeface="Calibri" panose="020F0502020204030204" pitchFamily="34" charset="0"/>
                <a:cs typeface="Calibri" panose="020F0502020204030204" pitchFamily="34" charset="0"/>
              </a:rPr>
              <a:t>List constructor:</a:t>
            </a:r>
          </a:p>
          <a:p>
            <a:pPr marL="0" indent="0">
              <a:buNone/>
            </a:pPr>
            <a:r>
              <a:rPr lang="en-US" sz="2200" b="0" i="0" dirty="0" err="1">
                <a:effectLst/>
                <a:latin typeface="Calibri" panose="020F0502020204030204" pitchFamily="34" charset="0"/>
                <a:cs typeface="Calibri" panose="020F0502020204030204" pitchFamily="34" charset="0"/>
              </a:rPr>
              <a:t>thislist</a:t>
            </a:r>
            <a:r>
              <a:rPr lang="en-US" sz="2200" b="0" i="0" dirty="0">
                <a:effectLst/>
                <a:latin typeface="Calibri" panose="020F0502020204030204" pitchFamily="34" charset="0"/>
                <a:cs typeface="Calibri" panose="020F0502020204030204" pitchFamily="34" charset="0"/>
              </a:rPr>
              <a:t> = list(("apple", "banana", "cherry")) </a:t>
            </a:r>
            <a:r>
              <a:rPr lang="en-US" sz="2200" b="0" i="0" dirty="0">
                <a:solidFill>
                  <a:schemeClr val="bg1"/>
                </a:solidFill>
                <a:effectLst/>
                <a:latin typeface="Calibri" panose="020F0502020204030204" pitchFamily="34" charset="0"/>
                <a:cs typeface="Calibri" panose="020F0502020204030204" pitchFamily="34" charset="0"/>
              </a:rPr>
              <a:t># note the double round-brackets</a:t>
            </a:r>
          </a:p>
          <a:p>
            <a:pPr marL="0" indent="0">
              <a:buNone/>
            </a:pPr>
            <a:r>
              <a:rPr lang="en-US" sz="2200" dirty="0">
                <a:latin typeface="Calibri" panose="020F0502020204030204" pitchFamily="34" charset="0"/>
                <a:cs typeface="Calibri" panose="020F0502020204030204" pitchFamily="34" charset="0"/>
              </a:rPr>
              <a:t>*L = list(expression </a:t>
            </a:r>
            <a:r>
              <a:rPr lang="en-US" sz="2200" i="1" dirty="0">
                <a:solidFill>
                  <a:srgbClr val="FF0000"/>
                </a:solidFill>
                <a:latin typeface="Calibri" panose="020F0502020204030204" pitchFamily="34" charset="0"/>
                <a:cs typeface="Calibri" panose="020F0502020204030204" pitchFamily="34" charset="0"/>
              </a:rPr>
              <a:t>for</a:t>
            </a:r>
            <a:r>
              <a:rPr lang="en-US" sz="2200" dirty="0">
                <a:latin typeface="Calibri" panose="020F0502020204030204" pitchFamily="34" charset="0"/>
                <a:cs typeface="Calibri" panose="020F0502020204030204" pitchFamily="34" charset="0"/>
              </a:rPr>
              <a:t> variable </a:t>
            </a:r>
            <a:r>
              <a:rPr lang="en-US" sz="2200" i="1" dirty="0">
                <a:solidFill>
                  <a:srgbClr val="FF0000"/>
                </a:solidFill>
                <a:latin typeface="Calibri" panose="020F0502020204030204" pitchFamily="34" charset="0"/>
                <a:cs typeface="Calibri" panose="020F0502020204030204" pitchFamily="34" charset="0"/>
              </a:rPr>
              <a:t>in</a:t>
            </a:r>
            <a:r>
              <a:rPr lang="en-US" sz="2200" dirty="0">
                <a:latin typeface="Calibri" panose="020F0502020204030204" pitchFamily="34" charset="0"/>
                <a:cs typeface="Calibri" panose="020F0502020204030204" pitchFamily="34" charset="0"/>
              </a:rPr>
              <a:t> sequence)</a:t>
            </a:r>
          </a:p>
          <a:p>
            <a:pPr marL="0" indent="0">
              <a:buNone/>
            </a:pPr>
            <a:endParaRPr lang="en-US" sz="2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6115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A6AA462-ACA3-4EB0-6445-BA155C997D0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Python creates a </a:t>
            </a:r>
            <a:r>
              <a:rPr lang="en-US" i="1" dirty="0">
                <a:latin typeface="Calibri" panose="020F0502020204030204" pitchFamily="34" charset="0"/>
                <a:cs typeface="Calibri" panose="020F0502020204030204" pitchFamily="34" charset="0"/>
              </a:rPr>
              <a:t>single new </a:t>
            </a:r>
            <a:r>
              <a:rPr lang="en-US" dirty="0">
                <a:latin typeface="Calibri" panose="020F0502020204030204" pitchFamily="34" charset="0"/>
                <a:cs typeface="Calibri" panose="020F0502020204030204" pitchFamily="34" charset="0"/>
              </a:rPr>
              <a:t>list every time we use []</a:t>
            </a:r>
          </a:p>
        </p:txBody>
      </p:sp>
      <p:sp>
        <p:nvSpPr>
          <p:cNvPr id="6" name="TextBox 5">
            <a:extLst>
              <a:ext uri="{FF2B5EF4-FFF2-40B4-BE49-F238E27FC236}">
                <a16:creationId xmlns:a16="http://schemas.microsoft.com/office/drawing/2014/main" id="{407CC976-020F-7828-F3CE-E5032AA8F34E}"/>
              </a:ext>
            </a:extLst>
          </p:cNvPr>
          <p:cNvSpPr txBox="1"/>
          <p:nvPr/>
        </p:nvSpPr>
        <p:spPr>
          <a:xfrm>
            <a:off x="1687284" y="2527529"/>
            <a:ext cx="2803071" cy="2677656"/>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&gt;&gt;&gt; L1 = [1, 2, 3]</a:t>
            </a:r>
          </a:p>
          <a:p>
            <a:r>
              <a:rPr lang="en-US" sz="2400" dirty="0">
                <a:latin typeface="Calibri" panose="020F0502020204030204" pitchFamily="34" charset="0"/>
                <a:cs typeface="Calibri" panose="020F0502020204030204" pitchFamily="34" charset="0"/>
              </a:rPr>
              <a:t>&gt;&gt;&gt; L2 = [1, 2, 3]</a:t>
            </a:r>
          </a:p>
          <a:p>
            <a:r>
              <a:rPr lang="en-US" sz="2400" dirty="0">
                <a:latin typeface="Calibri" panose="020F0502020204030204" pitchFamily="34" charset="0"/>
                <a:cs typeface="Calibri" panose="020F0502020204030204" pitchFamily="34" charset="0"/>
              </a:rPr>
              <a:t>&gt;&gt;&gt; L1 == L2</a:t>
            </a:r>
          </a:p>
          <a:p>
            <a:r>
              <a:rPr lang="en-US" sz="2400" dirty="0">
                <a:latin typeface="Calibri" panose="020F0502020204030204" pitchFamily="34" charset="0"/>
                <a:cs typeface="Calibri" panose="020F0502020204030204" pitchFamily="34" charset="0"/>
              </a:rPr>
              <a:t>True</a:t>
            </a:r>
          </a:p>
          <a:p>
            <a:r>
              <a:rPr lang="en-US" sz="2400" dirty="0">
                <a:latin typeface="Calibri" panose="020F0502020204030204" pitchFamily="34" charset="0"/>
                <a:cs typeface="Calibri" panose="020F0502020204030204" pitchFamily="34" charset="0"/>
              </a:rPr>
              <a:t>&gt;&gt;&gt; L1 is L2</a:t>
            </a:r>
          </a:p>
          <a:p>
            <a:r>
              <a:rPr lang="en-US" sz="2400" dirty="0">
                <a:latin typeface="Calibri" panose="020F0502020204030204" pitchFamily="34" charset="0"/>
                <a:cs typeface="Calibri" panose="020F0502020204030204" pitchFamily="34" charset="0"/>
              </a:rPr>
              <a:t>False</a:t>
            </a:r>
          </a:p>
          <a:p>
            <a:r>
              <a:rPr lang="en-US" sz="2400" dirty="0">
                <a:latin typeface="Calibri" panose="020F0502020204030204" pitchFamily="34" charset="0"/>
                <a:cs typeface="Calibri" panose="020F0502020204030204" pitchFamily="34" charset="0"/>
              </a:rPr>
              <a:t>&gt;&gt;&gt; </a:t>
            </a:r>
          </a:p>
        </p:txBody>
      </p:sp>
      <p:sp>
        <p:nvSpPr>
          <p:cNvPr id="7" name="TextBox 6">
            <a:extLst>
              <a:ext uri="{FF2B5EF4-FFF2-40B4-BE49-F238E27FC236}">
                <a16:creationId xmlns:a16="http://schemas.microsoft.com/office/drawing/2014/main" id="{E9CD3AF5-8A45-527F-C52F-3EE4660CB304}"/>
              </a:ext>
            </a:extLst>
          </p:cNvPr>
          <p:cNvSpPr txBox="1"/>
          <p:nvPr/>
        </p:nvSpPr>
        <p:spPr>
          <a:xfrm>
            <a:off x="913053" y="5306924"/>
            <a:ext cx="5771773" cy="1200329"/>
          </a:xfrm>
          <a:prstGeom prst="rect">
            <a:avLst/>
          </a:prstGeom>
          <a:noFill/>
        </p:spPr>
        <p:txBody>
          <a:bodyPr wrap="none" rtlCol="0">
            <a:spAutoFit/>
          </a:bodyPr>
          <a:lstStyle/>
          <a:p>
            <a:pPr algn="ctr"/>
            <a:r>
              <a:rPr lang="en-US" sz="2400" dirty="0">
                <a:solidFill>
                  <a:srgbClr val="00B050"/>
                </a:solidFill>
              </a:rPr>
              <a:t>L1 and L2 have the same values but they are </a:t>
            </a:r>
            <a:br>
              <a:rPr lang="en-US" sz="2400" dirty="0">
                <a:solidFill>
                  <a:srgbClr val="00B050"/>
                </a:solidFill>
              </a:rPr>
            </a:br>
            <a:r>
              <a:rPr lang="en-US" sz="2400" i="1" u="sng" dirty="0">
                <a:solidFill>
                  <a:srgbClr val="00B050"/>
                </a:solidFill>
              </a:rPr>
              <a:t>independent</a:t>
            </a:r>
            <a:r>
              <a:rPr lang="en-US" sz="2400" dirty="0">
                <a:solidFill>
                  <a:srgbClr val="00B050"/>
                </a:solidFill>
              </a:rPr>
              <a:t> lists (i.e., they do not </a:t>
            </a:r>
            <a:r>
              <a:rPr lang="en-US" sz="2400" i="1" dirty="0">
                <a:solidFill>
                  <a:srgbClr val="00B050"/>
                </a:solidFill>
              </a:rPr>
              <a:t>point to </a:t>
            </a:r>
            <a:br>
              <a:rPr lang="en-US" sz="2400" dirty="0">
                <a:solidFill>
                  <a:srgbClr val="00B050"/>
                </a:solidFill>
              </a:rPr>
            </a:br>
            <a:r>
              <a:rPr lang="en-US" sz="2400" dirty="0">
                <a:solidFill>
                  <a:srgbClr val="00B050"/>
                </a:solidFill>
              </a:rPr>
              <a:t>the same list)</a:t>
            </a:r>
          </a:p>
        </p:txBody>
      </p:sp>
      <p:sp>
        <p:nvSpPr>
          <p:cNvPr id="8" name="TextBox 7">
            <a:extLst>
              <a:ext uri="{FF2B5EF4-FFF2-40B4-BE49-F238E27FC236}">
                <a16:creationId xmlns:a16="http://schemas.microsoft.com/office/drawing/2014/main" id="{8FAB2F37-4BE8-6AEE-37A2-A9E09335240E}"/>
              </a:ext>
            </a:extLst>
          </p:cNvPr>
          <p:cNvSpPr txBox="1"/>
          <p:nvPr/>
        </p:nvSpPr>
        <p:spPr>
          <a:xfrm>
            <a:off x="7491616" y="2656622"/>
            <a:ext cx="2803071" cy="2308324"/>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&gt;&gt;&gt; L3 = L4 = [1, 2, 3]</a:t>
            </a:r>
          </a:p>
          <a:p>
            <a:r>
              <a:rPr lang="en-US" sz="2400" dirty="0">
                <a:latin typeface="Calibri" panose="020F0502020204030204" pitchFamily="34" charset="0"/>
                <a:cs typeface="Calibri" panose="020F0502020204030204" pitchFamily="34" charset="0"/>
              </a:rPr>
              <a:t>&gt;&gt;&gt; L3 == L4</a:t>
            </a:r>
          </a:p>
          <a:p>
            <a:r>
              <a:rPr lang="en-US" sz="2400" dirty="0">
                <a:latin typeface="Calibri" panose="020F0502020204030204" pitchFamily="34" charset="0"/>
                <a:cs typeface="Calibri" panose="020F0502020204030204" pitchFamily="34" charset="0"/>
              </a:rPr>
              <a:t>True</a:t>
            </a:r>
          </a:p>
          <a:p>
            <a:r>
              <a:rPr lang="en-US" sz="2400" dirty="0">
                <a:latin typeface="Calibri" panose="020F0502020204030204" pitchFamily="34" charset="0"/>
                <a:cs typeface="Calibri" panose="020F0502020204030204" pitchFamily="34" charset="0"/>
              </a:rPr>
              <a:t>&gt;&gt;&gt; L3 is L4</a:t>
            </a:r>
          </a:p>
          <a:p>
            <a:r>
              <a:rPr lang="en-US" sz="2400" dirty="0">
                <a:latin typeface="Calibri" panose="020F0502020204030204" pitchFamily="34" charset="0"/>
                <a:cs typeface="Calibri" panose="020F0502020204030204" pitchFamily="34" charset="0"/>
              </a:rPr>
              <a:t>True</a:t>
            </a:r>
          </a:p>
          <a:p>
            <a:r>
              <a:rPr lang="en-US" sz="2400" dirty="0">
                <a:latin typeface="Calibri" panose="020F0502020204030204" pitchFamily="34" charset="0"/>
                <a:cs typeface="Calibri" panose="020F0502020204030204" pitchFamily="34" charset="0"/>
              </a:rPr>
              <a:t>&gt;&gt;&gt; </a:t>
            </a:r>
          </a:p>
        </p:txBody>
      </p:sp>
      <p:sp>
        <p:nvSpPr>
          <p:cNvPr id="9" name="TextBox 8">
            <a:extLst>
              <a:ext uri="{FF2B5EF4-FFF2-40B4-BE49-F238E27FC236}">
                <a16:creationId xmlns:a16="http://schemas.microsoft.com/office/drawing/2014/main" id="{CCC808F2-7E7F-DBBD-76FD-F1651B227E69}"/>
              </a:ext>
            </a:extLst>
          </p:cNvPr>
          <p:cNvSpPr txBox="1"/>
          <p:nvPr/>
        </p:nvSpPr>
        <p:spPr>
          <a:xfrm>
            <a:off x="7491616" y="5340122"/>
            <a:ext cx="4072205" cy="461665"/>
          </a:xfrm>
          <a:prstGeom prst="rect">
            <a:avLst/>
          </a:prstGeom>
          <a:noFill/>
        </p:spPr>
        <p:txBody>
          <a:bodyPr wrap="none" rtlCol="0">
            <a:spAutoFit/>
          </a:bodyPr>
          <a:lstStyle/>
          <a:p>
            <a:pPr algn="ctr"/>
            <a:r>
              <a:rPr lang="en-US" sz="2400" dirty="0">
                <a:solidFill>
                  <a:srgbClr val="00B050"/>
                </a:solidFill>
                <a:latin typeface="Calibri" panose="020F0502020204030204" pitchFamily="34" charset="0"/>
                <a:cs typeface="Calibri" panose="020F0502020204030204" pitchFamily="34" charset="0"/>
              </a:rPr>
              <a:t>L3 and L4 point to the same list</a:t>
            </a:r>
          </a:p>
        </p:txBody>
      </p:sp>
    </p:spTree>
    <p:extLst>
      <p:ext uri="{BB962C8B-B14F-4D97-AF65-F5344CB8AC3E}">
        <p14:creationId xmlns:p14="http://schemas.microsoft.com/office/powerpoint/2010/main" val="344832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AA4B4-CE31-2F57-4F50-33D054AD3B30}"/>
              </a:ext>
            </a:extLst>
          </p:cNvPr>
          <p:cNvSpPr>
            <a:spLocks noGrp="1"/>
          </p:cNvSpPr>
          <p:nvPr>
            <p:ph type="title"/>
          </p:nvPr>
        </p:nvSpPr>
        <p:spPr/>
        <p:txBody>
          <a:bodyPr/>
          <a:lstStyle/>
          <a:p>
            <a:r>
              <a:rPr lang="en-US" b="0" i="0" dirty="0">
                <a:effectLst/>
                <a:latin typeface="Cambria" panose="02040503050406030204" pitchFamily="18" charset="0"/>
                <a:ea typeface="Cambria" panose="02040503050406030204" pitchFamily="18" charset="0"/>
              </a:rPr>
              <a:t>Access List Items</a:t>
            </a: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DDF9E98D-D0B4-16AB-952D-0F5894CD932B}"/>
              </a:ext>
            </a:extLst>
          </p:cNvPr>
          <p:cNvSpPr>
            <a:spLocks noGrp="1"/>
          </p:cNvSpPr>
          <p:nvPr>
            <p:ph idx="1"/>
          </p:nvPr>
        </p:nvSpPr>
        <p:spPr/>
        <p:txBody>
          <a:bodyPr>
            <a:normAutofit/>
          </a:bodyPr>
          <a:lstStyle/>
          <a:p>
            <a:pPr marL="0" indent="0">
              <a:buNone/>
            </a:pPr>
            <a:r>
              <a:rPr lang="en-US" sz="2200" b="0" i="0" dirty="0" err="1">
                <a:effectLst/>
                <a:latin typeface="Calibri" panose="020F0502020204030204" pitchFamily="34" charset="0"/>
                <a:cs typeface="Calibri" panose="020F0502020204030204" pitchFamily="34" charset="0"/>
              </a:rPr>
              <a:t>thislist</a:t>
            </a:r>
            <a:r>
              <a:rPr lang="en-US" sz="2200" b="0" i="0" dirty="0">
                <a:effectLst/>
                <a:latin typeface="Calibri" panose="020F0502020204030204" pitchFamily="34" charset="0"/>
                <a:cs typeface="Calibri" panose="020F0502020204030204" pitchFamily="34" charset="0"/>
              </a:rPr>
              <a:t> = ["apple", "banana", "cherry"]</a:t>
            </a:r>
            <a:br>
              <a:rPr lang="en-US" sz="2200" dirty="0">
                <a:latin typeface="Calibri" panose="020F0502020204030204" pitchFamily="34" charset="0"/>
                <a:cs typeface="Calibri" panose="020F0502020204030204" pitchFamily="34" charset="0"/>
              </a:rPr>
            </a:br>
            <a:r>
              <a:rPr lang="en-US" sz="2200" b="0" i="0" dirty="0">
                <a:effectLst/>
                <a:latin typeface="Calibri" panose="020F0502020204030204" pitchFamily="34" charset="0"/>
                <a:cs typeface="Calibri" panose="020F0502020204030204" pitchFamily="34" charset="0"/>
              </a:rPr>
              <a:t>print(</a:t>
            </a:r>
            <a:r>
              <a:rPr lang="en-US" sz="2200" b="0" i="0" dirty="0" err="1">
                <a:effectLst/>
                <a:latin typeface="Calibri" panose="020F0502020204030204" pitchFamily="34" charset="0"/>
                <a:cs typeface="Calibri" panose="020F0502020204030204" pitchFamily="34" charset="0"/>
              </a:rPr>
              <a:t>thislist</a:t>
            </a:r>
            <a:r>
              <a:rPr lang="en-US" sz="2200" b="0" i="0" dirty="0">
                <a:effectLst/>
                <a:latin typeface="Calibri" panose="020F0502020204030204" pitchFamily="34" charset="0"/>
                <a:cs typeface="Calibri" panose="020F0502020204030204" pitchFamily="34" charset="0"/>
              </a:rPr>
              <a:t>[1])</a:t>
            </a:r>
            <a:endParaRPr lang="en-US" sz="22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BD2C1EC-943E-28FD-9E47-DECDF187B8A0}"/>
              </a:ext>
            </a:extLst>
          </p:cNvPr>
          <p:cNvPicPr>
            <a:picLocks noChangeAspect="1"/>
          </p:cNvPicPr>
          <p:nvPr/>
        </p:nvPicPr>
        <p:blipFill>
          <a:blip r:embed="rId2"/>
          <a:stretch>
            <a:fillRect/>
          </a:stretch>
        </p:blipFill>
        <p:spPr>
          <a:xfrm>
            <a:off x="6094411" y="2380313"/>
            <a:ext cx="4442845" cy="2933954"/>
          </a:xfrm>
          <a:prstGeom prst="rect">
            <a:avLst/>
          </a:prstGeom>
        </p:spPr>
      </p:pic>
    </p:spTree>
    <p:extLst>
      <p:ext uri="{BB962C8B-B14F-4D97-AF65-F5344CB8AC3E}">
        <p14:creationId xmlns:p14="http://schemas.microsoft.com/office/powerpoint/2010/main" val="39060009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475F-2567-804A-BAAB-F8553F26C527}"/>
              </a:ext>
            </a:extLst>
          </p:cNvPr>
          <p:cNvSpPr>
            <a:spLocks noGrp="1"/>
          </p:cNvSpPr>
          <p:nvPr>
            <p:ph type="title"/>
          </p:nvPr>
        </p:nvSpPr>
        <p:spPr>
          <a:xfrm>
            <a:off x="1141411" y="619126"/>
            <a:ext cx="9906000" cy="1477961"/>
          </a:xfrm>
        </p:spPr>
        <p:txBody>
          <a:bodyPr anchor="ctr">
            <a:normAutofit/>
          </a:bodyPr>
          <a:lstStyle/>
          <a:p>
            <a:r>
              <a:rPr lang="en-US" dirty="0"/>
              <a:t>List operation</a:t>
            </a:r>
          </a:p>
        </p:txBody>
      </p:sp>
      <p:sp>
        <p:nvSpPr>
          <p:cNvPr id="15" name="Text Placeholder 4">
            <a:extLst>
              <a:ext uri="{FF2B5EF4-FFF2-40B4-BE49-F238E27FC236}">
                <a16:creationId xmlns:a16="http://schemas.microsoft.com/office/drawing/2014/main" id="{618B4362-E0B7-B13E-FEEE-FB935182670F}"/>
              </a:ext>
            </a:extLst>
          </p:cNvPr>
          <p:cNvSpPr>
            <a:spLocks noGrp="1"/>
          </p:cNvSpPr>
          <p:nvPr>
            <p:ph type="body" sz="quarter" idx="3"/>
          </p:nvPr>
        </p:nvSpPr>
        <p:spPr>
          <a:xfrm>
            <a:off x="5262666" y="2997584"/>
            <a:ext cx="1344476" cy="656660"/>
          </a:xfrm>
        </p:spPr>
        <p:txBody>
          <a:bodyPr>
            <a:normAutofit/>
          </a:bodyPr>
          <a:lstStyle/>
          <a:p>
            <a:r>
              <a:rPr lang="en-US" sz="2000" dirty="0">
                <a:latin typeface="Calibri" panose="020F0502020204030204" pitchFamily="34" charset="0"/>
                <a:cs typeface="Calibri" panose="020F0502020204030204" pitchFamily="34" charset="0"/>
              </a:rPr>
              <a:t>Output:</a:t>
            </a:r>
          </a:p>
        </p:txBody>
      </p:sp>
      <p:pic>
        <p:nvPicPr>
          <p:cNvPr id="6" name="Content Placeholder 5">
            <a:extLst>
              <a:ext uri="{FF2B5EF4-FFF2-40B4-BE49-F238E27FC236}">
                <a16:creationId xmlns:a16="http://schemas.microsoft.com/office/drawing/2014/main" id="{EFE03721-6F2D-C03B-DF2A-F85FF6814272}"/>
              </a:ext>
            </a:extLst>
          </p:cNvPr>
          <p:cNvPicPr>
            <a:picLocks noGrp="1" noChangeAspect="1"/>
          </p:cNvPicPr>
          <p:nvPr>
            <p:ph sz="quarter" idx="4"/>
          </p:nvPr>
        </p:nvPicPr>
        <p:blipFill rotWithShape="1">
          <a:blip r:embed="rId2"/>
          <a:srcRect r="1" b="1463"/>
          <a:stretch/>
        </p:blipFill>
        <p:spPr>
          <a:xfrm>
            <a:off x="1029551" y="2428129"/>
            <a:ext cx="4053744" cy="2259872"/>
          </a:xfrm>
          <a:noFill/>
        </p:spPr>
      </p:pic>
      <p:pic>
        <p:nvPicPr>
          <p:cNvPr id="12" name="Picture 11">
            <a:extLst>
              <a:ext uri="{FF2B5EF4-FFF2-40B4-BE49-F238E27FC236}">
                <a16:creationId xmlns:a16="http://schemas.microsoft.com/office/drawing/2014/main" id="{0D09E29F-7857-1F36-845D-6602E609E3AF}"/>
              </a:ext>
            </a:extLst>
          </p:cNvPr>
          <p:cNvPicPr>
            <a:picLocks noChangeAspect="1"/>
          </p:cNvPicPr>
          <p:nvPr/>
        </p:nvPicPr>
        <p:blipFill>
          <a:blip r:embed="rId3"/>
          <a:stretch>
            <a:fillRect/>
          </a:stretch>
        </p:blipFill>
        <p:spPr>
          <a:xfrm>
            <a:off x="6248399" y="3567856"/>
            <a:ext cx="5090601" cy="1120146"/>
          </a:xfrm>
          <a:prstGeom prst="rect">
            <a:avLst/>
          </a:prstGeom>
        </p:spPr>
      </p:pic>
    </p:spTree>
    <p:extLst>
      <p:ext uri="{BB962C8B-B14F-4D97-AF65-F5344CB8AC3E}">
        <p14:creationId xmlns:p14="http://schemas.microsoft.com/office/powerpoint/2010/main" val="1497383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AC243-0C58-5254-2555-5CC1728832B1}"/>
              </a:ext>
            </a:extLst>
          </p:cNvPr>
          <p:cNvSpPr>
            <a:spLocks noGrp="1"/>
          </p:cNvSpPr>
          <p:nvPr>
            <p:ph type="title"/>
          </p:nvPr>
        </p:nvSpPr>
        <p:spPr>
          <a:xfrm>
            <a:off x="1141413" y="618518"/>
            <a:ext cx="9905998" cy="1478570"/>
          </a:xfrm>
        </p:spPr>
        <p:txBody>
          <a:bodyPr anchor="ctr">
            <a:normAutofit/>
          </a:bodyPr>
          <a:lstStyle/>
          <a:p>
            <a:r>
              <a:rPr lang="en-US" dirty="0">
                <a:latin typeface="Cambria" panose="02040503050406030204" pitchFamily="18" charset="0"/>
                <a:ea typeface="Cambria" panose="02040503050406030204" pitchFamily="18" charset="0"/>
              </a:rPr>
              <a:t>slicing</a:t>
            </a:r>
          </a:p>
        </p:txBody>
      </p:sp>
      <p:sp>
        <p:nvSpPr>
          <p:cNvPr id="3" name="Content Placeholder 2">
            <a:extLst>
              <a:ext uri="{FF2B5EF4-FFF2-40B4-BE49-F238E27FC236}">
                <a16:creationId xmlns:a16="http://schemas.microsoft.com/office/drawing/2014/main" id="{EF17ECE2-48E7-4055-66CE-A3E11EE22A0E}"/>
              </a:ext>
            </a:extLst>
          </p:cNvPr>
          <p:cNvSpPr>
            <a:spLocks noGrp="1"/>
          </p:cNvSpPr>
          <p:nvPr>
            <p:ph sz="half" idx="1"/>
          </p:nvPr>
        </p:nvSpPr>
        <p:spPr>
          <a:xfrm>
            <a:off x="1141410" y="2249486"/>
            <a:ext cx="4878389" cy="3541714"/>
          </a:xfrm>
        </p:spPr>
        <p:txBody>
          <a:bodyPr>
            <a:normAutofit/>
          </a:bodyPr>
          <a:lstStyle/>
          <a:p>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start:end:step</a:t>
            </a:r>
            <a:r>
              <a:rPr lang="en-US" dirty="0">
                <a:latin typeface="Calibri" panose="020F0502020204030204" pitchFamily="34" charset="0"/>
                <a:cs typeface="Calibri" panose="020F0502020204030204" pitchFamily="34" charset="0"/>
              </a:rPr>
              <a:t>]</a:t>
            </a:r>
          </a:p>
          <a:p>
            <a:pPr marL="0" indent="0">
              <a:buNone/>
            </a:pPr>
            <a:r>
              <a:rPr lang="en-US" dirty="0">
                <a:solidFill>
                  <a:schemeClr val="bg1"/>
                </a:solidFill>
                <a:latin typeface="Calibri" panose="020F0502020204030204" pitchFamily="34" charset="0"/>
                <a:cs typeface="Calibri" panose="020F0502020204030204" pitchFamily="34" charset="0"/>
              </a:rPr>
              <a:t>-including the start index but NOT including the end index</a:t>
            </a:r>
          </a:p>
          <a:p>
            <a:pPr>
              <a:buFontTx/>
              <a:buChar char="-"/>
            </a:pPr>
            <a:r>
              <a:rPr lang="en-US" dirty="0">
                <a:solidFill>
                  <a:schemeClr val="bg1"/>
                </a:solidFill>
                <a:latin typeface="Calibri" panose="020F0502020204030204" pitchFamily="34" charset="0"/>
                <a:cs typeface="Calibri" panose="020F0502020204030204" pitchFamily="34" charset="0"/>
              </a:rPr>
              <a:t>If step not specified step=1</a:t>
            </a:r>
          </a:p>
          <a:p>
            <a:pPr>
              <a:buFontTx/>
              <a:buChar char="-"/>
            </a:pPr>
            <a:r>
              <a:rPr lang="en-US" dirty="0">
                <a:solidFill>
                  <a:schemeClr val="bg1"/>
                </a:solidFill>
                <a:latin typeface="Calibri" panose="020F0502020204030204" pitchFamily="34" charset="0"/>
                <a:cs typeface="Calibri" panose="020F0502020204030204" pitchFamily="34" charset="0"/>
              </a:rPr>
              <a:t>If start / end not specified from the start / till the end.</a:t>
            </a:r>
          </a:p>
        </p:txBody>
      </p:sp>
      <p:pic>
        <p:nvPicPr>
          <p:cNvPr id="5" name="Picture 4">
            <a:extLst>
              <a:ext uri="{FF2B5EF4-FFF2-40B4-BE49-F238E27FC236}">
                <a16:creationId xmlns:a16="http://schemas.microsoft.com/office/drawing/2014/main" id="{2E01DAA0-98B8-E8F1-9725-F8B3397364B3}"/>
              </a:ext>
            </a:extLst>
          </p:cNvPr>
          <p:cNvPicPr>
            <a:picLocks noChangeAspect="1"/>
          </p:cNvPicPr>
          <p:nvPr/>
        </p:nvPicPr>
        <p:blipFill>
          <a:blip r:embed="rId2"/>
          <a:stretch>
            <a:fillRect/>
          </a:stretch>
        </p:blipFill>
        <p:spPr>
          <a:xfrm>
            <a:off x="6019799" y="2505667"/>
            <a:ext cx="4875211" cy="2895875"/>
          </a:xfrm>
          <a:prstGeom prst="rect">
            <a:avLst/>
          </a:prstGeom>
          <a:noFill/>
        </p:spPr>
      </p:pic>
      <p:pic>
        <p:nvPicPr>
          <p:cNvPr id="6" name="Picture 5">
            <a:extLst>
              <a:ext uri="{FF2B5EF4-FFF2-40B4-BE49-F238E27FC236}">
                <a16:creationId xmlns:a16="http://schemas.microsoft.com/office/drawing/2014/main" id="{11ABE579-BC2D-6E67-8564-1AEF74990942}"/>
              </a:ext>
            </a:extLst>
          </p:cNvPr>
          <p:cNvPicPr>
            <a:picLocks noChangeAspect="1"/>
          </p:cNvPicPr>
          <p:nvPr/>
        </p:nvPicPr>
        <p:blipFill>
          <a:blip r:embed="rId3"/>
          <a:stretch>
            <a:fillRect/>
          </a:stretch>
        </p:blipFill>
        <p:spPr>
          <a:xfrm>
            <a:off x="8883812" y="2963170"/>
            <a:ext cx="1640662" cy="1274278"/>
          </a:xfrm>
          <a:prstGeom prst="rect">
            <a:avLst/>
          </a:prstGeom>
        </p:spPr>
      </p:pic>
    </p:spTree>
    <p:extLst>
      <p:ext uri="{BB962C8B-B14F-4D97-AF65-F5344CB8AC3E}">
        <p14:creationId xmlns:p14="http://schemas.microsoft.com/office/powerpoint/2010/main" val="714587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1D3C-BC5B-4049-381F-05A90BF77FF2}"/>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List methods</a:t>
            </a:r>
          </a:p>
        </p:txBody>
      </p:sp>
      <p:graphicFrame>
        <p:nvGraphicFramePr>
          <p:cNvPr id="4" name="Content Placeholder 3">
            <a:extLst>
              <a:ext uri="{FF2B5EF4-FFF2-40B4-BE49-F238E27FC236}">
                <a16:creationId xmlns:a16="http://schemas.microsoft.com/office/drawing/2014/main" id="{231AA30D-5FEB-9F93-35CA-A9DFA3FB7706}"/>
              </a:ext>
            </a:extLst>
          </p:cNvPr>
          <p:cNvGraphicFramePr>
            <a:graphicFrameLocks noGrp="1"/>
          </p:cNvGraphicFramePr>
          <p:nvPr>
            <p:ph idx="1"/>
          </p:nvPr>
        </p:nvGraphicFramePr>
        <p:xfrm>
          <a:off x="1141413" y="1705143"/>
          <a:ext cx="5462587" cy="4351302"/>
        </p:xfrm>
        <a:graphic>
          <a:graphicData uri="http://schemas.openxmlformats.org/drawingml/2006/table">
            <a:tbl>
              <a:tblPr>
                <a:tableStyleId>{2D5ABB26-0587-4C30-8999-92F81FD0307C}</a:tableStyleId>
              </a:tblPr>
              <a:tblGrid>
                <a:gridCol w="1032827">
                  <a:extLst>
                    <a:ext uri="{9D8B030D-6E8A-4147-A177-3AD203B41FA5}">
                      <a16:colId xmlns:a16="http://schemas.microsoft.com/office/drawing/2014/main" val="1101281545"/>
                    </a:ext>
                  </a:extLst>
                </a:gridCol>
                <a:gridCol w="4429760">
                  <a:extLst>
                    <a:ext uri="{9D8B030D-6E8A-4147-A177-3AD203B41FA5}">
                      <a16:colId xmlns:a16="http://schemas.microsoft.com/office/drawing/2014/main" val="2973213493"/>
                    </a:ext>
                  </a:extLst>
                </a:gridCol>
              </a:tblGrid>
              <a:tr h="281578">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append()</a:t>
                      </a:r>
                    </a:p>
                  </a:txBody>
                  <a:tcPr marL="71913" marR="35956" marT="35956" marB="35956"/>
                </a:tc>
                <a:tc>
                  <a:txBody>
                    <a:bodyPr/>
                    <a:lstStyle/>
                    <a:p>
                      <a:pPr algn="l" fontAlgn="t"/>
                      <a:r>
                        <a:rPr lang="en-US" sz="1600">
                          <a:effectLst/>
                          <a:latin typeface="Calibri" panose="020F0502020204030204" pitchFamily="34" charset="0"/>
                          <a:cs typeface="Calibri" panose="020F0502020204030204" pitchFamily="34" charset="0"/>
                        </a:rPr>
                        <a:t>Adds an element at the end of the list</a:t>
                      </a:r>
                    </a:p>
                  </a:txBody>
                  <a:tcPr marL="35956" marR="35956" marT="35956" marB="35956"/>
                </a:tc>
                <a:extLst>
                  <a:ext uri="{0D108BD9-81ED-4DB2-BD59-A6C34878D82A}">
                    <a16:rowId xmlns:a16="http://schemas.microsoft.com/office/drawing/2014/main" val="3373777602"/>
                  </a:ext>
                </a:extLst>
              </a:tr>
              <a:tr h="281578">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clear()</a:t>
                      </a:r>
                    </a:p>
                  </a:txBody>
                  <a:tcPr marL="71913" marR="35956" marT="35956" marB="35956"/>
                </a:tc>
                <a:tc>
                  <a:txBody>
                    <a:bodyPr/>
                    <a:lstStyle/>
                    <a:p>
                      <a:pPr algn="l" fontAlgn="t"/>
                      <a:r>
                        <a:rPr lang="en-US" sz="1600">
                          <a:effectLst/>
                          <a:latin typeface="Calibri" panose="020F0502020204030204" pitchFamily="34" charset="0"/>
                          <a:cs typeface="Calibri" panose="020F0502020204030204" pitchFamily="34" charset="0"/>
                        </a:rPr>
                        <a:t>Removes all the elements from the list</a:t>
                      </a:r>
                    </a:p>
                  </a:txBody>
                  <a:tcPr marL="35956" marR="35956" marT="35956" marB="35956"/>
                </a:tc>
                <a:extLst>
                  <a:ext uri="{0D108BD9-81ED-4DB2-BD59-A6C34878D82A}">
                    <a16:rowId xmlns:a16="http://schemas.microsoft.com/office/drawing/2014/main" val="3142576377"/>
                  </a:ext>
                </a:extLst>
              </a:tr>
              <a:tr h="281578">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copy()</a:t>
                      </a:r>
                    </a:p>
                  </a:txBody>
                  <a:tcPr marL="71913" marR="35956" marT="35956" marB="35956"/>
                </a:tc>
                <a:tc>
                  <a:txBody>
                    <a:bodyPr/>
                    <a:lstStyle/>
                    <a:p>
                      <a:pPr algn="l" fontAlgn="t"/>
                      <a:r>
                        <a:rPr lang="en-US" sz="1600" dirty="0">
                          <a:effectLst/>
                          <a:latin typeface="Calibri" panose="020F0502020204030204" pitchFamily="34" charset="0"/>
                          <a:cs typeface="Calibri" panose="020F0502020204030204" pitchFamily="34" charset="0"/>
                        </a:rPr>
                        <a:t>Returns a copy of the list</a:t>
                      </a:r>
                    </a:p>
                  </a:txBody>
                  <a:tcPr marL="35956" marR="35956" marT="35956" marB="35956"/>
                </a:tc>
                <a:extLst>
                  <a:ext uri="{0D108BD9-81ED-4DB2-BD59-A6C34878D82A}">
                    <a16:rowId xmlns:a16="http://schemas.microsoft.com/office/drawing/2014/main" val="2113806919"/>
                  </a:ext>
                </a:extLst>
              </a:tr>
              <a:tr h="375281">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count()</a:t>
                      </a:r>
                    </a:p>
                  </a:txBody>
                  <a:tcPr marL="71913" marR="35956" marT="35956" marB="35956"/>
                </a:tc>
                <a:tc>
                  <a:txBody>
                    <a:bodyPr/>
                    <a:lstStyle/>
                    <a:p>
                      <a:pPr algn="l" fontAlgn="t"/>
                      <a:r>
                        <a:rPr lang="en-US" sz="1600" dirty="0">
                          <a:effectLst/>
                          <a:latin typeface="Calibri" panose="020F0502020204030204" pitchFamily="34" charset="0"/>
                          <a:cs typeface="Calibri" panose="020F0502020204030204" pitchFamily="34" charset="0"/>
                        </a:rPr>
                        <a:t>Returns the number of elements with the specified value</a:t>
                      </a:r>
                    </a:p>
                  </a:txBody>
                  <a:tcPr marL="35956" marR="35956" marT="35956" marB="35956"/>
                </a:tc>
                <a:extLst>
                  <a:ext uri="{0D108BD9-81ED-4DB2-BD59-A6C34878D82A}">
                    <a16:rowId xmlns:a16="http://schemas.microsoft.com/office/drawing/2014/main" val="2094320732"/>
                  </a:ext>
                </a:extLst>
              </a:tr>
              <a:tr h="377731">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extend()</a:t>
                      </a:r>
                    </a:p>
                  </a:txBody>
                  <a:tcPr marL="71913" marR="35956" marT="35956" marB="35956"/>
                </a:tc>
                <a:tc>
                  <a:txBody>
                    <a:bodyPr/>
                    <a:lstStyle/>
                    <a:p>
                      <a:pPr algn="l" fontAlgn="t"/>
                      <a:r>
                        <a:rPr lang="en-US" sz="1600" dirty="0">
                          <a:effectLst/>
                          <a:latin typeface="Calibri" panose="020F0502020204030204" pitchFamily="34" charset="0"/>
                          <a:cs typeface="Calibri" panose="020F0502020204030204" pitchFamily="34" charset="0"/>
                        </a:rPr>
                        <a:t>Add the elements of a list (or any </a:t>
                      </a:r>
                      <a:r>
                        <a:rPr lang="en-US" sz="1600" dirty="0" err="1">
                          <a:effectLst/>
                          <a:latin typeface="Calibri" panose="020F0502020204030204" pitchFamily="34" charset="0"/>
                          <a:cs typeface="Calibri" panose="020F0502020204030204" pitchFamily="34" charset="0"/>
                        </a:rPr>
                        <a:t>iterable</a:t>
                      </a:r>
                      <a:r>
                        <a:rPr lang="en-US" sz="1600" dirty="0">
                          <a:effectLst/>
                          <a:latin typeface="Calibri" panose="020F0502020204030204" pitchFamily="34" charset="0"/>
                          <a:cs typeface="Calibri" panose="020F0502020204030204" pitchFamily="34" charset="0"/>
                        </a:rPr>
                        <a:t>), to the end of the current list</a:t>
                      </a:r>
                    </a:p>
                  </a:txBody>
                  <a:tcPr marL="35956" marR="35956" marT="35956" marB="35956"/>
                </a:tc>
                <a:extLst>
                  <a:ext uri="{0D108BD9-81ED-4DB2-BD59-A6C34878D82A}">
                    <a16:rowId xmlns:a16="http://schemas.microsoft.com/office/drawing/2014/main" val="2894830004"/>
                  </a:ext>
                </a:extLst>
              </a:tr>
              <a:tr h="366462">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index()</a:t>
                      </a:r>
                    </a:p>
                  </a:txBody>
                  <a:tcPr marL="71913" marR="35956" marT="35956" marB="35956"/>
                </a:tc>
                <a:tc>
                  <a:txBody>
                    <a:bodyPr/>
                    <a:lstStyle/>
                    <a:p>
                      <a:pPr algn="l" fontAlgn="t"/>
                      <a:r>
                        <a:rPr lang="en-US" sz="1600" dirty="0">
                          <a:effectLst/>
                          <a:latin typeface="Calibri" panose="020F0502020204030204" pitchFamily="34" charset="0"/>
                          <a:cs typeface="Calibri" panose="020F0502020204030204" pitchFamily="34" charset="0"/>
                        </a:rPr>
                        <a:t>Returns the index of the first element with the specified value</a:t>
                      </a:r>
                    </a:p>
                  </a:txBody>
                  <a:tcPr marL="35956" marR="35956" marT="35956" marB="35956"/>
                </a:tc>
                <a:extLst>
                  <a:ext uri="{0D108BD9-81ED-4DB2-BD59-A6C34878D82A}">
                    <a16:rowId xmlns:a16="http://schemas.microsoft.com/office/drawing/2014/main" val="3781739359"/>
                  </a:ext>
                </a:extLst>
              </a:tr>
              <a:tr h="348592">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insert()</a:t>
                      </a:r>
                    </a:p>
                  </a:txBody>
                  <a:tcPr marL="71913" marR="35956" marT="35956" marB="35956"/>
                </a:tc>
                <a:tc>
                  <a:txBody>
                    <a:bodyPr/>
                    <a:lstStyle/>
                    <a:p>
                      <a:pPr algn="l" fontAlgn="t"/>
                      <a:r>
                        <a:rPr lang="en-US" sz="1600">
                          <a:effectLst/>
                          <a:latin typeface="Calibri" panose="020F0502020204030204" pitchFamily="34" charset="0"/>
                          <a:cs typeface="Calibri" panose="020F0502020204030204" pitchFamily="34" charset="0"/>
                        </a:rPr>
                        <a:t>Adds an element at the specified position</a:t>
                      </a:r>
                    </a:p>
                  </a:txBody>
                  <a:tcPr marL="35956" marR="35956" marT="35956" marB="35956"/>
                </a:tc>
                <a:extLst>
                  <a:ext uri="{0D108BD9-81ED-4DB2-BD59-A6C34878D82A}">
                    <a16:rowId xmlns:a16="http://schemas.microsoft.com/office/drawing/2014/main" val="1451921336"/>
                  </a:ext>
                </a:extLst>
              </a:tr>
              <a:tr h="391682">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pop()</a:t>
                      </a:r>
                    </a:p>
                  </a:txBody>
                  <a:tcPr marL="71913" marR="35956" marT="35956" marB="35956"/>
                </a:tc>
                <a:tc>
                  <a:txBody>
                    <a:bodyPr/>
                    <a:lstStyle/>
                    <a:p>
                      <a:pPr algn="l" fontAlgn="t"/>
                      <a:r>
                        <a:rPr lang="en-US" sz="1600">
                          <a:effectLst/>
                          <a:latin typeface="Calibri" panose="020F0502020204030204" pitchFamily="34" charset="0"/>
                          <a:cs typeface="Calibri" panose="020F0502020204030204" pitchFamily="34" charset="0"/>
                        </a:rPr>
                        <a:t>Removes the element at the specified position</a:t>
                      </a:r>
                    </a:p>
                  </a:txBody>
                  <a:tcPr marL="35956" marR="35956" marT="35956" marB="35956"/>
                </a:tc>
                <a:extLst>
                  <a:ext uri="{0D108BD9-81ED-4DB2-BD59-A6C34878D82A}">
                    <a16:rowId xmlns:a16="http://schemas.microsoft.com/office/drawing/2014/main" val="4244975079"/>
                  </a:ext>
                </a:extLst>
              </a:tr>
              <a:tr h="353492">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remove()</a:t>
                      </a:r>
                    </a:p>
                  </a:txBody>
                  <a:tcPr marL="71913" marR="35956" marT="35956" marB="35956"/>
                </a:tc>
                <a:tc>
                  <a:txBody>
                    <a:bodyPr/>
                    <a:lstStyle/>
                    <a:p>
                      <a:pPr algn="l" fontAlgn="t"/>
                      <a:r>
                        <a:rPr lang="en-US" sz="1600" dirty="0">
                          <a:effectLst/>
                          <a:latin typeface="Calibri" panose="020F0502020204030204" pitchFamily="34" charset="0"/>
                          <a:cs typeface="Calibri" panose="020F0502020204030204" pitchFamily="34" charset="0"/>
                        </a:rPr>
                        <a:t>Removes the first item with the specified value</a:t>
                      </a:r>
                    </a:p>
                  </a:txBody>
                  <a:tcPr marL="35956" marR="35956" marT="35956" marB="35956"/>
                </a:tc>
                <a:extLst>
                  <a:ext uri="{0D108BD9-81ED-4DB2-BD59-A6C34878D82A}">
                    <a16:rowId xmlns:a16="http://schemas.microsoft.com/office/drawing/2014/main" val="2785320784"/>
                  </a:ext>
                </a:extLst>
              </a:tr>
              <a:tr h="281578">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reverse()</a:t>
                      </a:r>
                    </a:p>
                  </a:txBody>
                  <a:tcPr marL="71913" marR="35956" marT="35956" marB="35956"/>
                </a:tc>
                <a:tc>
                  <a:txBody>
                    <a:bodyPr/>
                    <a:lstStyle/>
                    <a:p>
                      <a:pPr algn="l" fontAlgn="t"/>
                      <a:r>
                        <a:rPr lang="en-US" sz="1600">
                          <a:effectLst/>
                          <a:latin typeface="Calibri" panose="020F0502020204030204" pitchFamily="34" charset="0"/>
                          <a:cs typeface="Calibri" panose="020F0502020204030204" pitchFamily="34" charset="0"/>
                        </a:rPr>
                        <a:t>Reverses the order of the list</a:t>
                      </a:r>
                    </a:p>
                  </a:txBody>
                  <a:tcPr marL="35956" marR="35956" marT="35956" marB="35956"/>
                </a:tc>
                <a:extLst>
                  <a:ext uri="{0D108BD9-81ED-4DB2-BD59-A6C34878D82A}">
                    <a16:rowId xmlns:a16="http://schemas.microsoft.com/office/drawing/2014/main" val="3297425360"/>
                  </a:ext>
                </a:extLst>
              </a:tr>
              <a:tr h="281578">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sort()</a:t>
                      </a:r>
                    </a:p>
                  </a:txBody>
                  <a:tcPr marL="71913" marR="35956" marT="35956" marB="35956"/>
                </a:tc>
                <a:tc>
                  <a:txBody>
                    <a:bodyPr/>
                    <a:lstStyle/>
                    <a:p>
                      <a:pPr algn="l" fontAlgn="t"/>
                      <a:r>
                        <a:rPr lang="en-US" sz="1600" dirty="0">
                          <a:effectLst/>
                          <a:latin typeface="Calibri" panose="020F0502020204030204" pitchFamily="34" charset="0"/>
                          <a:cs typeface="Calibri" panose="020F0502020204030204" pitchFamily="34" charset="0"/>
                        </a:rPr>
                        <a:t>Sorts the list</a:t>
                      </a:r>
                    </a:p>
                  </a:txBody>
                  <a:tcPr marL="35956" marR="35956" marT="35956" marB="35956"/>
                </a:tc>
                <a:extLst>
                  <a:ext uri="{0D108BD9-81ED-4DB2-BD59-A6C34878D82A}">
                    <a16:rowId xmlns:a16="http://schemas.microsoft.com/office/drawing/2014/main" val="33783642"/>
                  </a:ext>
                </a:extLst>
              </a:tr>
            </a:tbl>
          </a:graphicData>
        </a:graphic>
      </p:graphicFrame>
      <p:graphicFrame>
        <p:nvGraphicFramePr>
          <p:cNvPr id="3" name="Table 2">
            <a:extLst>
              <a:ext uri="{FF2B5EF4-FFF2-40B4-BE49-F238E27FC236}">
                <a16:creationId xmlns:a16="http://schemas.microsoft.com/office/drawing/2014/main" id="{F298C37E-9C31-6081-0A3E-5DE2A213A141}"/>
              </a:ext>
            </a:extLst>
          </p:cNvPr>
          <p:cNvGraphicFramePr>
            <a:graphicFrameLocks noGrp="1"/>
          </p:cNvGraphicFramePr>
          <p:nvPr>
            <p:extLst>
              <p:ext uri="{D42A27DB-BD31-4B8C-83A1-F6EECF244321}">
                <p14:modId xmlns:p14="http://schemas.microsoft.com/office/powerpoint/2010/main" val="2587432583"/>
              </p:ext>
            </p:extLst>
          </p:nvPr>
        </p:nvGraphicFramePr>
        <p:xfrm>
          <a:off x="6532880" y="1705143"/>
          <a:ext cx="5659120" cy="2412672"/>
        </p:xfrm>
        <a:graphic>
          <a:graphicData uri="http://schemas.openxmlformats.org/drawingml/2006/table">
            <a:tbl>
              <a:tblPr>
                <a:tableStyleId>{2D5ABB26-0587-4C30-8999-92F81FD0307C}</a:tableStyleId>
              </a:tblPr>
              <a:tblGrid>
                <a:gridCol w="1462233">
                  <a:extLst>
                    <a:ext uri="{9D8B030D-6E8A-4147-A177-3AD203B41FA5}">
                      <a16:colId xmlns:a16="http://schemas.microsoft.com/office/drawing/2014/main" val="2945956196"/>
                    </a:ext>
                  </a:extLst>
                </a:gridCol>
                <a:gridCol w="4196887">
                  <a:extLst>
                    <a:ext uri="{9D8B030D-6E8A-4147-A177-3AD203B41FA5}">
                      <a16:colId xmlns:a16="http://schemas.microsoft.com/office/drawing/2014/main" val="1262126017"/>
                    </a:ext>
                  </a:extLst>
                </a:gridCol>
              </a:tblGrid>
              <a:tr h="0">
                <a:tc>
                  <a:txBody>
                    <a:bodyPr/>
                    <a:lstStyle/>
                    <a:p>
                      <a:pPr rtl="0"/>
                      <a:r>
                        <a:rPr lang="en-US" sz="1800" dirty="0">
                          <a:solidFill>
                            <a:schemeClr val="tx1"/>
                          </a:solidFill>
                          <a:effectLst/>
                          <a:latin typeface="Calibri" panose="020F0502020204030204" pitchFamily="34" charset="0"/>
                          <a:cs typeface="Calibri" panose="020F0502020204030204" pitchFamily="34" charset="0"/>
                        </a:rPr>
                        <a:t>List function</a:t>
                      </a:r>
                    </a:p>
                  </a:txBody>
                  <a:tcPr marL="71913" marR="35956" marT="35956" marB="35956"/>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Calibri" panose="020F0502020204030204" pitchFamily="34" charset="0"/>
                        <a:ea typeface="+mn-ea"/>
                        <a:cs typeface="Calibri" panose="020F0502020204030204" pitchFamily="34" charset="0"/>
                      </a:endParaRPr>
                    </a:p>
                  </a:txBody>
                  <a:tcPr marL="35956" marR="35956" marT="35956" marB="35956"/>
                </a:tc>
                <a:extLst>
                  <a:ext uri="{0D108BD9-81ED-4DB2-BD59-A6C34878D82A}">
                    <a16:rowId xmlns:a16="http://schemas.microsoft.com/office/drawing/2014/main" val="2438270952"/>
                  </a:ext>
                </a:extLst>
              </a:tr>
              <a:tr h="0">
                <a:tc>
                  <a:txBody>
                    <a:bodyPr/>
                    <a:lstStyle/>
                    <a:p>
                      <a:pPr rtl="0"/>
                      <a:r>
                        <a:rPr lang="en-US" sz="1600" dirty="0">
                          <a:solidFill>
                            <a:srgbClr val="FFD343"/>
                          </a:solidFill>
                          <a:effectLst/>
                          <a:latin typeface="Calibri" panose="020F0502020204030204" pitchFamily="34" charset="0"/>
                          <a:cs typeface="Calibri" panose="020F0502020204030204" pitchFamily="34" charset="0"/>
                        </a:rPr>
                        <a:t>del(list[index])</a:t>
                      </a:r>
                    </a:p>
                  </a:txBody>
                  <a:tcPr marL="71913" marR="35956" marT="35956" marB="35956"/>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kern="1200" dirty="0">
                          <a:solidFill>
                            <a:schemeClr val="tx1"/>
                          </a:solidFill>
                          <a:effectLst/>
                          <a:latin typeface="Calibri" panose="020F0502020204030204" pitchFamily="34" charset="0"/>
                          <a:ea typeface="+mn-ea"/>
                          <a:cs typeface="Calibri" panose="020F0502020204030204" pitchFamily="34" charset="0"/>
                        </a:rPr>
                        <a:t>Deletes the content of the specified index of the list</a:t>
                      </a:r>
                    </a:p>
                  </a:txBody>
                  <a:tcPr marL="35956" marR="35956" marT="35956" marB="35956"/>
                </a:tc>
                <a:extLst>
                  <a:ext uri="{0D108BD9-81ED-4DB2-BD59-A6C34878D82A}">
                    <a16:rowId xmlns:a16="http://schemas.microsoft.com/office/drawing/2014/main" val="1254866767"/>
                  </a:ext>
                </a:extLst>
              </a:tr>
              <a:tr h="0">
                <a:tc>
                  <a:txBody>
                    <a:bodyPr/>
                    <a:lstStyle/>
                    <a:p>
                      <a:pPr rtl="0"/>
                      <a:r>
                        <a:rPr lang="en-US" sz="1600" dirty="0">
                          <a:solidFill>
                            <a:srgbClr val="FFD343"/>
                          </a:solidFill>
                          <a:effectLst/>
                          <a:latin typeface="Calibri" panose="020F0502020204030204" pitchFamily="34" charset="0"/>
                          <a:cs typeface="Calibri" panose="020F0502020204030204" pitchFamily="34" charset="0"/>
                        </a:rPr>
                        <a:t>len(list)</a:t>
                      </a:r>
                    </a:p>
                  </a:txBody>
                  <a:tcPr marL="71913" marR="35956" marT="35956" marB="35956"/>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kern="1200" dirty="0">
                          <a:solidFill>
                            <a:schemeClr val="tx1"/>
                          </a:solidFill>
                          <a:effectLst/>
                          <a:latin typeface="Calibri" panose="020F0502020204030204" pitchFamily="34" charset="0"/>
                          <a:ea typeface="+mn-ea"/>
                          <a:cs typeface="Calibri" panose="020F0502020204030204" pitchFamily="34" charset="0"/>
                        </a:rPr>
                        <a:t>Returns the length of the list</a:t>
                      </a:r>
                    </a:p>
                  </a:txBody>
                  <a:tcPr marL="35956" marR="35956" marT="35956" marB="35956"/>
                </a:tc>
                <a:extLst>
                  <a:ext uri="{0D108BD9-81ED-4DB2-BD59-A6C34878D82A}">
                    <a16:rowId xmlns:a16="http://schemas.microsoft.com/office/drawing/2014/main" val="215456835"/>
                  </a:ext>
                </a:extLst>
              </a:tr>
              <a:tr h="0">
                <a:tc>
                  <a:txBody>
                    <a:bodyPr/>
                    <a:lstStyle/>
                    <a:p>
                      <a:pPr rtl="0"/>
                      <a:r>
                        <a:rPr lang="en-US" sz="1600" kern="1200" dirty="0">
                          <a:solidFill>
                            <a:srgbClr val="FFD343"/>
                          </a:solidFill>
                          <a:effectLst/>
                          <a:latin typeface="Calibri" panose="020F0502020204030204" pitchFamily="34" charset="0"/>
                          <a:ea typeface="+mn-ea"/>
                          <a:cs typeface="Calibri" panose="020F0502020204030204" pitchFamily="34" charset="0"/>
                        </a:rPr>
                        <a:t>max(list):</a:t>
                      </a:r>
                      <a:endParaRPr lang="en-US" sz="1600" dirty="0">
                        <a:solidFill>
                          <a:srgbClr val="FFD343"/>
                        </a:solidFill>
                        <a:effectLst/>
                        <a:latin typeface="Calibri" panose="020F0502020204030204" pitchFamily="34" charset="0"/>
                        <a:cs typeface="Calibri" panose="020F0502020204030204" pitchFamily="34" charset="0"/>
                      </a:endParaRPr>
                    </a:p>
                  </a:txBody>
                  <a:tcPr marL="71913" marR="35956" marT="35956" marB="35956"/>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kern="1200" dirty="0">
                          <a:solidFill>
                            <a:schemeClr val="tx1"/>
                          </a:solidFill>
                          <a:effectLst/>
                          <a:latin typeface="Calibri" panose="020F0502020204030204" pitchFamily="34" charset="0"/>
                          <a:ea typeface="+mn-ea"/>
                          <a:cs typeface="Calibri" panose="020F0502020204030204" pitchFamily="34" charset="0"/>
                        </a:rPr>
                        <a:t>Returns the maximum value</a:t>
                      </a:r>
                      <a:r>
                        <a:rPr lang="fa-IR" sz="1600" kern="1200" dirty="0">
                          <a:solidFill>
                            <a:schemeClr val="tx1"/>
                          </a:solidFill>
                          <a:effectLst/>
                          <a:latin typeface="Calibri" panose="020F0502020204030204" pitchFamily="34" charset="0"/>
                          <a:ea typeface="+mn-ea"/>
                          <a:cs typeface="Calibri" panose="020F0502020204030204" pitchFamily="34" charset="0"/>
                        </a:rPr>
                        <a:t>.</a:t>
                      </a:r>
                      <a:endParaRPr lang="en-US" sz="1600" kern="1200" dirty="0">
                        <a:solidFill>
                          <a:schemeClr val="tx1"/>
                        </a:solidFill>
                        <a:effectLst/>
                        <a:latin typeface="Calibri" panose="020F0502020204030204" pitchFamily="34" charset="0"/>
                        <a:ea typeface="+mn-ea"/>
                        <a:cs typeface="Calibri" panose="020F0502020204030204" pitchFamily="34" charset="0"/>
                      </a:endParaRPr>
                    </a:p>
                  </a:txBody>
                  <a:tcPr marL="35956" marR="35956" marT="35956" marB="35956"/>
                </a:tc>
                <a:extLst>
                  <a:ext uri="{0D108BD9-81ED-4DB2-BD59-A6C34878D82A}">
                    <a16:rowId xmlns:a16="http://schemas.microsoft.com/office/drawing/2014/main" val="2947963719"/>
                  </a:ext>
                </a:extLst>
              </a:tr>
              <a:tr h="281578">
                <a:tc>
                  <a:txBody>
                    <a:bodyPr/>
                    <a:lstStyle/>
                    <a:p>
                      <a:pPr algn="l" fontAlgn="t"/>
                      <a:r>
                        <a:rPr lang="en-US" sz="1600" kern="1200" dirty="0">
                          <a:solidFill>
                            <a:srgbClr val="FFD343"/>
                          </a:solidFill>
                          <a:effectLst/>
                          <a:latin typeface="Calibri" panose="020F0502020204030204" pitchFamily="34" charset="0"/>
                          <a:ea typeface="+mn-ea"/>
                          <a:cs typeface="Calibri" panose="020F0502020204030204" pitchFamily="34" charset="0"/>
                        </a:rPr>
                        <a:t>min(list): </a:t>
                      </a:r>
                      <a:endParaRPr lang="en-US" sz="1600" dirty="0">
                        <a:solidFill>
                          <a:srgbClr val="FFD343"/>
                        </a:solidFill>
                        <a:effectLst/>
                        <a:latin typeface="Calibri" panose="020F0502020204030204" pitchFamily="34" charset="0"/>
                        <a:cs typeface="Calibri" panose="020F0502020204030204" pitchFamily="34" charset="0"/>
                      </a:endParaRPr>
                    </a:p>
                  </a:txBody>
                  <a:tcPr marL="71913" marR="35956" marT="35956" marB="35956"/>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kern="1200" dirty="0">
                          <a:solidFill>
                            <a:schemeClr val="tx1"/>
                          </a:solidFill>
                          <a:effectLst/>
                          <a:latin typeface="Calibri" panose="020F0502020204030204" pitchFamily="34" charset="0"/>
                          <a:ea typeface="+mn-ea"/>
                          <a:cs typeface="Calibri" panose="020F0502020204030204" pitchFamily="34" charset="0"/>
                        </a:rPr>
                        <a:t>Returns the minimum value</a:t>
                      </a:r>
                      <a:r>
                        <a:rPr lang="fa-IR" sz="1600" kern="1200" dirty="0">
                          <a:solidFill>
                            <a:schemeClr val="tx1"/>
                          </a:solidFill>
                          <a:effectLst/>
                          <a:latin typeface="Calibri" panose="020F0502020204030204" pitchFamily="34" charset="0"/>
                          <a:ea typeface="+mn-ea"/>
                          <a:cs typeface="Calibri" panose="020F0502020204030204" pitchFamily="34" charset="0"/>
                        </a:rPr>
                        <a:t>.</a:t>
                      </a:r>
                      <a:endParaRPr lang="en-US" sz="1600" kern="1200" dirty="0">
                        <a:solidFill>
                          <a:schemeClr val="tx1"/>
                        </a:solidFill>
                        <a:effectLst/>
                        <a:latin typeface="Calibri" panose="020F0502020204030204" pitchFamily="34" charset="0"/>
                        <a:ea typeface="+mn-ea"/>
                        <a:cs typeface="Calibri" panose="020F0502020204030204" pitchFamily="34" charset="0"/>
                      </a:endParaRPr>
                    </a:p>
                    <a:p>
                      <a:pPr algn="l" fontAlgn="t"/>
                      <a:endParaRPr lang="en-US" sz="1600" dirty="0">
                        <a:effectLst/>
                        <a:latin typeface="Calibri" panose="020F0502020204030204" pitchFamily="34" charset="0"/>
                        <a:cs typeface="Calibri" panose="020F0502020204030204" pitchFamily="34" charset="0"/>
                      </a:endParaRPr>
                    </a:p>
                  </a:txBody>
                  <a:tcPr marL="35956" marR="35956" marT="35956" marB="35956"/>
                </a:tc>
                <a:extLst>
                  <a:ext uri="{0D108BD9-81ED-4DB2-BD59-A6C34878D82A}">
                    <a16:rowId xmlns:a16="http://schemas.microsoft.com/office/drawing/2014/main" val="3730535594"/>
                  </a:ext>
                </a:extLst>
              </a:tr>
              <a:tr h="281578">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rPr>
                        <a:t>sum(list)</a:t>
                      </a:r>
                    </a:p>
                  </a:txBody>
                  <a:tcPr marL="71913" marR="35956" marT="35956" marB="35956"/>
                </a:tc>
                <a:tc>
                  <a:txBody>
                    <a:bodyPr/>
                    <a:lstStyle/>
                    <a:p>
                      <a:pPr algn="l" fontAlgn="t"/>
                      <a:r>
                        <a:rPr lang="en-US" sz="1600" dirty="0">
                          <a:effectLst/>
                          <a:latin typeface="Calibri" panose="020F0502020204030204" pitchFamily="34" charset="0"/>
                          <a:cs typeface="Calibri" panose="020F0502020204030204" pitchFamily="34" charset="0"/>
                        </a:rPr>
                        <a:t>Returns the sum of the list elements</a:t>
                      </a:r>
                    </a:p>
                  </a:txBody>
                  <a:tcPr marL="35956" marR="35956" marT="35956" marB="35956"/>
                </a:tc>
                <a:extLst>
                  <a:ext uri="{0D108BD9-81ED-4DB2-BD59-A6C34878D82A}">
                    <a16:rowId xmlns:a16="http://schemas.microsoft.com/office/drawing/2014/main" val="14254267"/>
                  </a:ext>
                </a:extLst>
              </a:tr>
            </a:tbl>
          </a:graphicData>
        </a:graphic>
      </p:graphicFrame>
    </p:spTree>
    <p:extLst>
      <p:ext uri="{BB962C8B-B14F-4D97-AF65-F5344CB8AC3E}">
        <p14:creationId xmlns:p14="http://schemas.microsoft.com/office/powerpoint/2010/main" val="35080178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6CB6-1835-054E-F4FA-F4604CCD6F24}"/>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Manipulating</a:t>
            </a:r>
            <a:r>
              <a:rPr lang="en-US" dirty="0">
                <a:latin typeface="Calibri" panose="020F0502020204030204" pitchFamily="34" charset="0"/>
                <a:ea typeface="Cambria" panose="02040503050406030204" pitchFamily="18" charset="0"/>
                <a:cs typeface="Calibri" panose="020F0502020204030204" pitchFamily="34" charset="0"/>
              </a:rPr>
              <a:t>(copy a list)</a:t>
            </a:r>
          </a:p>
        </p:txBody>
      </p:sp>
      <p:sp>
        <p:nvSpPr>
          <p:cNvPr id="3" name="Content Placeholder 2">
            <a:extLst>
              <a:ext uri="{FF2B5EF4-FFF2-40B4-BE49-F238E27FC236}">
                <a16:creationId xmlns:a16="http://schemas.microsoft.com/office/drawing/2014/main" id="{3CF2138C-9423-1B94-B389-792CB4B78EDC}"/>
              </a:ext>
            </a:extLst>
          </p:cNvPr>
          <p:cNvSpPr>
            <a:spLocks noGrp="1"/>
          </p:cNvSpPr>
          <p:nvPr>
            <p:ph sz="half" idx="1"/>
          </p:nvPr>
        </p:nvSpPr>
        <p:spPr/>
        <p:txBody>
          <a:bodyPr/>
          <a:lstStyle/>
          <a:p>
            <a:r>
              <a:rPr lang="en-US" dirty="0">
                <a:latin typeface="Calibri" panose="020F0502020204030204" pitchFamily="34" charset="0"/>
                <a:cs typeface="Calibri" panose="020F0502020204030204" pitchFamily="34" charset="0"/>
              </a:rPr>
              <a:t>Pass by value </a:t>
            </a:r>
          </a:p>
        </p:txBody>
      </p:sp>
      <p:sp>
        <p:nvSpPr>
          <p:cNvPr id="4" name="Content Placeholder 3">
            <a:extLst>
              <a:ext uri="{FF2B5EF4-FFF2-40B4-BE49-F238E27FC236}">
                <a16:creationId xmlns:a16="http://schemas.microsoft.com/office/drawing/2014/main" id="{70795E66-664D-30F4-D490-6B4E9BD481E3}"/>
              </a:ext>
            </a:extLst>
          </p:cNvPr>
          <p:cNvSpPr>
            <a:spLocks noGrp="1"/>
          </p:cNvSpPr>
          <p:nvPr>
            <p:ph sz="half" idx="2"/>
          </p:nvPr>
        </p:nvSpPr>
        <p:spPr/>
        <p:txBody>
          <a:bodyPr/>
          <a:lstStyle/>
          <a:p>
            <a:r>
              <a:rPr lang="en-US" dirty="0">
                <a:latin typeface="Calibri" panose="020F0502020204030204" pitchFamily="34" charset="0"/>
                <a:cs typeface="Calibri" panose="020F0502020204030204" pitchFamily="34" charset="0"/>
              </a:rPr>
              <a:t>Pass by reference</a:t>
            </a:r>
          </a:p>
        </p:txBody>
      </p:sp>
      <p:pic>
        <p:nvPicPr>
          <p:cNvPr id="8" name="Picture 7">
            <a:extLst>
              <a:ext uri="{FF2B5EF4-FFF2-40B4-BE49-F238E27FC236}">
                <a16:creationId xmlns:a16="http://schemas.microsoft.com/office/drawing/2014/main" id="{11F62487-2DDC-D408-36BF-BFEABADD1EA2}"/>
              </a:ext>
            </a:extLst>
          </p:cNvPr>
          <p:cNvPicPr>
            <a:picLocks noChangeAspect="1"/>
          </p:cNvPicPr>
          <p:nvPr/>
        </p:nvPicPr>
        <p:blipFill>
          <a:blip r:embed="rId2"/>
          <a:stretch>
            <a:fillRect/>
          </a:stretch>
        </p:blipFill>
        <p:spPr>
          <a:xfrm>
            <a:off x="6405664" y="2941676"/>
            <a:ext cx="3169656" cy="2500507"/>
          </a:xfrm>
          <a:prstGeom prst="rect">
            <a:avLst/>
          </a:prstGeom>
        </p:spPr>
      </p:pic>
      <p:pic>
        <p:nvPicPr>
          <p:cNvPr id="10" name="Picture 9">
            <a:extLst>
              <a:ext uri="{FF2B5EF4-FFF2-40B4-BE49-F238E27FC236}">
                <a16:creationId xmlns:a16="http://schemas.microsoft.com/office/drawing/2014/main" id="{5247110D-0735-99DB-5886-7D51ABFE4629}"/>
              </a:ext>
            </a:extLst>
          </p:cNvPr>
          <p:cNvPicPr>
            <a:picLocks noChangeAspect="1"/>
          </p:cNvPicPr>
          <p:nvPr/>
        </p:nvPicPr>
        <p:blipFill>
          <a:blip r:embed="rId3"/>
          <a:stretch>
            <a:fillRect/>
          </a:stretch>
        </p:blipFill>
        <p:spPr>
          <a:xfrm>
            <a:off x="1141410" y="2941676"/>
            <a:ext cx="2846831" cy="2684154"/>
          </a:xfrm>
          <a:prstGeom prst="rect">
            <a:avLst/>
          </a:prstGeom>
        </p:spPr>
      </p:pic>
      <p:sp>
        <p:nvSpPr>
          <p:cNvPr id="11" name="Rectangle 10">
            <a:extLst>
              <a:ext uri="{FF2B5EF4-FFF2-40B4-BE49-F238E27FC236}">
                <a16:creationId xmlns:a16="http://schemas.microsoft.com/office/drawing/2014/main" id="{5E5ECE73-1E6C-9D00-73F1-7E8C7AC5C053}"/>
              </a:ext>
            </a:extLst>
          </p:cNvPr>
          <p:cNvSpPr/>
          <p:nvPr/>
        </p:nvSpPr>
        <p:spPr>
          <a:xfrm>
            <a:off x="1614791" y="3268494"/>
            <a:ext cx="1536971" cy="67120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663F560E-AA95-FBF7-6B25-8ADD2BE18AA3}"/>
              </a:ext>
            </a:extLst>
          </p:cNvPr>
          <p:cNvSpPr txBox="1"/>
          <p:nvPr/>
        </p:nvSpPr>
        <p:spPr>
          <a:xfrm>
            <a:off x="4140642" y="3037767"/>
            <a:ext cx="2183959"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alibri" panose="020F0502020204030204" pitchFamily="34" charset="0"/>
                <a:cs typeface="Calibri" panose="020F0502020204030204" pitchFamily="34" charset="0"/>
              </a:rPr>
              <a:t>You cannot copy a list simply by typing list2 = list1, because: list2 will only be a </a:t>
            </a:r>
            <a:r>
              <a:rPr kumimoji="0" lang="en-US" altLang="en-US" sz="1600" b="0" i="1" u="none" strike="noStrike" cap="none" normalizeH="0" baseline="0" dirty="0">
                <a:ln>
                  <a:noFill/>
                </a:ln>
                <a:effectLst/>
                <a:latin typeface="Calibri" panose="020F0502020204030204" pitchFamily="34" charset="0"/>
                <a:cs typeface="Calibri" panose="020F0502020204030204" pitchFamily="34" charset="0"/>
              </a:rPr>
              <a:t>reference</a:t>
            </a:r>
            <a:r>
              <a:rPr kumimoji="0" lang="en-US" altLang="en-US" sz="1600" b="0" i="0" u="none" strike="noStrike" cap="none" normalizeH="0" baseline="0" dirty="0">
                <a:ln>
                  <a:noFill/>
                </a:ln>
                <a:effectLst/>
                <a:latin typeface="Calibri" panose="020F0502020204030204" pitchFamily="34" charset="0"/>
                <a:cs typeface="Calibri" panose="020F0502020204030204" pitchFamily="34" charset="0"/>
              </a:rPr>
              <a:t> to list1, and changes made in list1 will automatically also be made in list2. </a:t>
            </a:r>
          </a:p>
        </p:txBody>
      </p:sp>
    </p:spTree>
    <p:extLst>
      <p:ext uri="{BB962C8B-B14F-4D97-AF65-F5344CB8AC3E}">
        <p14:creationId xmlns:p14="http://schemas.microsoft.com/office/powerpoint/2010/main" val="5304307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AC90D-7400-DD0E-28C3-7A8F25B7F797}"/>
              </a:ext>
            </a:extLst>
          </p:cNvPr>
          <p:cNvSpPr>
            <a:spLocks noGrp="1"/>
          </p:cNvSpPr>
          <p:nvPr>
            <p:ph type="title"/>
          </p:nvPr>
        </p:nvSpPr>
        <p:spPr/>
        <p:txBody>
          <a:bodyPr/>
          <a:lstStyle/>
          <a:p>
            <a:r>
              <a:rPr lang="en-US" dirty="0"/>
              <a:t>List comprehension</a:t>
            </a:r>
          </a:p>
        </p:txBody>
      </p:sp>
      <p:sp>
        <p:nvSpPr>
          <p:cNvPr id="4" name="Text Placeholder 3">
            <a:extLst>
              <a:ext uri="{FF2B5EF4-FFF2-40B4-BE49-F238E27FC236}">
                <a16:creationId xmlns:a16="http://schemas.microsoft.com/office/drawing/2014/main" id="{6484D31A-D84A-AFE4-99E8-E0AD6EBF75E2}"/>
              </a:ext>
            </a:extLst>
          </p:cNvPr>
          <p:cNvSpPr>
            <a:spLocks noGrp="1"/>
          </p:cNvSpPr>
          <p:nvPr>
            <p:ph type="body" idx="1"/>
          </p:nvPr>
        </p:nvSpPr>
        <p:spPr>
          <a:xfrm>
            <a:off x="1370019" y="1984443"/>
            <a:ext cx="9906000" cy="1186232"/>
          </a:xfrm>
        </p:spPr>
        <p:txBody>
          <a:bodyPr>
            <a:normAutofit/>
          </a:bodyPr>
          <a:lstStyle/>
          <a:p>
            <a:r>
              <a:rPr lang="en-US" sz="1800" b="0" i="0" dirty="0">
                <a:effectLst/>
                <a:latin typeface="Calibri" panose="020F0502020204030204" pitchFamily="34" charset="0"/>
                <a:cs typeface="Calibri" panose="020F0502020204030204" pitchFamily="34" charset="0"/>
              </a:rPr>
              <a:t>List comprehension offers a shorter syntax when you want to create a new list based on the values of an existing list.</a:t>
            </a:r>
          </a:p>
          <a:p>
            <a:r>
              <a:rPr lang="en-US" sz="1600" b="0" i="0" dirty="0" err="1">
                <a:solidFill>
                  <a:srgbClr val="000000"/>
                </a:solidFill>
                <a:effectLst/>
                <a:latin typeface="Calibri" panose="020F0502020204030204" pitchFamily="34" charset="0"/>
                <a:cs typeface="Calibri" panose="020F0502020204030204" pitchFamily="34" charset="0"/>
              </a:rPr>
              <a:t>newlist</a:t>
            </a:r>
            <a:r>
              <a:rPr lang="en-US" sz="1600" b="0" i="0" dirty="0">
                <a:solidFill>
                  <a:srgbClr val="000000"/>
                </a:solidFill>
                <a:effectLst/>
                <a:latin typeface="Calibri" panose="020F0502020204030204" pitchFamily="34" charset="0"/>
                <a:cs typeface="Calibri" panose="020F0502020204030204" pitchFamily="34" charset="0"/>
              </a:rPr>
              <a:t> = [</a:t>
            </a:r>
            <a:r>
              <a:rPr lang="en-US" sz="1600" b="0" i="1" dirty="0">
                <a:solidFill>
                  <a:srgbClr val="000000"/>
                </a:solidFill>
                <a:effectLst/>
                <a:latin typeface="Calibri" panose="020F0502020204030204" pitchFamily="34" charset="0"/>
                <a:cs typeface="Calibri" panose="020F0502020204030204" pitchFamily="34" charset="0"/>
              </a:rPr>
              <a:t>expression</a:t>
            </a:r>
            <a:r>
              <a:rPr lang="en-US" sz="1600" b="0" i="0" dirty="0">
                <a:solidFill>
                  <a:srgbClr val="000000"/>
                </a:solidFill>
                <a:effectLst/>
                <a:latin typeface="Calibri" panose="020F0502020204030204" pitchFamily="34" charset="0"/>
                <a:cs typeface="Calibri" panose="020F0502020204030204" pitchFamily="34" charset="0"/>
              </a:rPr>
              <a:t> </a:t>
            </a:r>
            <a:r>
              <a:rPr lang="en-US" sz="1600" b="0" i="0" dirty="0">
                <a:solidFill>
                  <a:srgbClr val="0000CD"/>
                </a:solidFill>
                <a:effectLst/>
                <a:latin typeface="Calibri" panose="020F0502020204030204" pitchFamily="34" charset="0"/>
                <a:cs typeface="Calibri" panose="020F0502020204030204" pitchFamily="34" charset="0"/>
              </a:rPr>
              <a:t>for</a:t>
            </a:r>
            <a:r>
              <a:rPr lang="en-US" sz="1600" b="0" i="0" dirty="0">
                <a:solidFill>
                  <a:srgbClr val="000000"/>
                </a:solidFill>
                <a:effectLst/>
                <a:latin typeface="Calibri" panose="020F0502020204030204" pitchFamily="34" charset="0"/>
                <a:cs typeface="Calibri" panose="020F0502020204030204" pitchFamily="34" charset="0"/>
              </a:rPr>
              <a:t> </a:t>
            </a:r>
            <a:r>
              <a:rPr lang="en-US" sz="1600" b="0" i="1" dirty="0">
                <a:solidFill>
                  <a:srgbClr val="000000"/>
                </a:solidFill>
                <a:effectLst/>
                <a:latin typeface="Calibri" panose="020F0502020204030204" pitchFamily="34" charset="0"/>
                <a:cs typeface="Calibri" panose="020F0502020204030204" pitchFamily="34" charset="0"/>
              </a:rPr>
              <a:t>item</a:t>
            </a:r>
            <a:r>
              <a:rPr lang="en-US" sz="1600" b="0" i="0" dirty="0">
                <a:solidFill>
                  <a:srgbClr val="000000"/>
                </a:solidFill>
                <a:effectLst/>
                <a:latin typeface="Calibri" panose="020F0502020204030204" pitchFamily="34" charset="0"/>
                <a:cs typeface="Calibri" panose="020F0502020204030204" pitchFamily="34" charset="0"/>
              </a:rPr>
              <a:t> </a:t>
            </a:r>
            <a:r>
              <a:rPr lang="en-US" sz="1600" b="0" i="0" dirty="0">
                <a:solidFill>
                  <a:srgbClr val="0000CD"/>
                </a:solidFill>
                <a:effectLst/>
                <a:latin typeface="Calibri" panose="020F0502020204030204" pitchFamily="34" charset="0"/>
                <a:cs typeface="Calibri" panose="020F0502020204030204" pitchFamily="34" charset="0"/>
              </a:rPr>
              <a:t>in</a:t>
            </a:r>
            <a:r>
              <a:rPr lang="en-US" sz="1600" b="0" i="0" dirty="0">
                <a:solidFill>
                  <a:srgbClr val="000000"/>
                </a:solidFill>
                <a:effectLst/>
                <a:latin typeface="Calibri" panose="020F0502020204030204" pitchFamily="34" charset="0"/>
                <a:cs typeface="Calibri" panose="020F0502020204030204" pitchFamily="34" charset="0"/>
              </a:rPr>
              <a:t> </a:t>
            </a:r>
            <a:r>
              <a:rPr lang="en-US" sz="1600" b="0" i="1" dirty="0" err="1">
                <a:solidFill>
                  <a:srgbClr val="000000"/>
                </a:solidFill>
                <a:effectLst/>
                <a:latin typeface="Calibri" panose="020F0502020204030204" pitchFamily="34" charset="0"/>
                <a:cs typeface="Calibri" panose="020F0502020204030204" pitchFamily="34" charset="0"/>
              </a:rPr>
              <a:t>iterable</a:t>
            </a:r>
            <a:r>
              <a:rPr lang="en-US" sz="1600" b="0" i="0" dirty="0">
                <a:solidFill>
                  <a:srgbClr val="000000"/>
                </a:solidFill>
                <a:effectLst/>
                <a:latin typeface="Calibri" panose="020F0502020204030204" pitchFamily="34" charset="0"/>
                <a:cs typeface="Calibri" panose="020F0502020204030204" pitchFamily="34" charset="0"/>
              </a:rPr>
              <a:t> </a:t>
            </a:r>
            <a:r>
              <a:rPr lang="en-US" sz="1600" b="0" i="0" dirty="0">
                <a:solidFill>
                  <a:srgbClr val="0000CD"/>
                </a:solidFill>
                <a:effectLst/>
                <a:latin typeface="Calibri" panose="020F0502020204030204" pitchFamily="34" charset="0"/>
                <a:cs typeface="Calibri" panose="020F0502020204030204" pitchFamily="34" charset="0"/>
              </a:rPr>
              <a:t>if</a:t>
            </a:r>
            <a:r>
              <a:rPr lang="en-US" sz="1600" b="0" i="0" dirty="0">
                <a:solidFill>
                  <a:srgbClr val="000000"/>
                </a:solidFill>
                <a:effectLst/>
                <a:latin typeface="Calibri" panose="020F0502020204030204" pitchFamily="34" charset="0"/>
                <a:cs typeface="Calibri" panose="020F0502020204030204" pitchFamily="34" charset="0"/>
              </a:rPr>
              <a:t> </a:t>
            </a:r>
            <a:r>
              <a:rPr lang="en-US" sz="1600" b="0" i="1" dirty="0">
                <a:solidFill>
                  <a:srgbClr val="000000"/>
                </a:solidFill>
                <a:effectLst/>
                <a:latin typeface="Calibri" panose="020F0502020204030204" pitchFamily="34" charset="0"/>
                <a:cs typeface="Calibri" panose="020F0502020204030204" pitchFamily="34" charset="0"/>
              </a:rPr>
              <a:t>condition</a:t>
            </a:r>
            <a:r>
              <a:rPr lang="en-US" sz="1600" b="0" i="0" dirty="0">
                <a:solidFill>
                  <a:srgbClr val="000000"/>
                </a:solidFill>
                <a:effectLst/>
                <a:latin typeface="Calibri" panose="020F0502020204030204" pitchFamily="34" charset="0"/>
                <a:cs typeface="Calibri" panose="020F0502020204030204" pitchFamily="34" charset="0"/>
              </a:rPr>
              <a:t> == </a:t>
            </a:r>
            <a:r>
              <a:rPr lang="en-US" sz="1600" b="0" i="0" dirty="0">
                <a:solidFill>
                  <a:srgbClr val="0000CD"/>
                </a:solidFill>
                <a:effectLst/>
                <a:latin typeface="Calibri" panose="020F0502020204030204" pitchFamily="34" charset="0"/>
                <a:cs typeface="Calibri" panose="020F0502020204030204" pitchFamily="34" charset="0"/>
              </a:rPr>
              <a:t>True</a:t>
            </a:r>
            <a:r>
              <a:rPr lang="en-US" sz="1600" b="0" i="0" dirty="0">
                <a:solidFill>
                  <a:srgbClr val="000000"/>
                </a:solidFill>
                <a:effectLst/>
                <a:latin typeface="Calibri" panose="020F0502020204030204" pitchFamily="34" charset="0"/>
                <a:cs typeface="Calibri" panose="020F0502020204030204" pitchFamily="34" charset="0"/>
              </a:rPr>
              <a:t>]</a:t>
            </a:r>
            <a:endParaRPr lang="en-US" sz="1600" cap="none"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F0184F0-9B17-AE09-EAD2-14AF006AE907}"/>
              </a:ext>
            </a:extLst>
          </p:cNvPr>
          <p:cNvSpPr>
            <a:spLocks noGrp="1"/>
          </p:cNvSpPr>
          <p:nvPr>
            <p:ph sz="half" idx="2"/>
          </p:nvPr>
        </p:nvSpPr>
        <p:spPr>
          <a:xfrm>
            <a:off x="1141411" y="3364584"/>
            <a:ext cx="4878391" cy="2717801"/>
          </a:xfrm>
        </p:spPr>
        <p:txBody>
          <a:bodyPr>
            <a:noAutofit/>
          </a:bodyPr>
          <a:lstStyle/>
          <a:p>
            <a:r>
              <a:rPr lang="en-US" sz="1800" b="0" i="0" dirty="0">
                <a:effectLst/>
                <a:latin typeface="Calibri" panose="020F0502020204030204" pitchFamily="34" charset="0"/>
                <a:cs typeface="Calibri" panose="020F0502020204030204" pitchFamily="34" charset="0"/>
              </a:rPr>
              <a:t>fruits = [</a:t>
            </a:r>
            <a:r>
              <a:rPr lang="en-US" sz="1800" b="0" i="0" dirty="0">
                <a:solidFill>
                  <a:srgbClr val="A52A2A"/>
                </a:solidFill>
                <a:effectLst/>
                <a:latin typeface="Calibri" panose="020F0502020204030204" pitchFamily="34" charset="0"/>
                <a:cs typeface="Calibri" panose="020F0502020204030204" pitchFamily="34" charset="0"/>
              </a:rPr>
              <a:t>"apple"</a:t>
            </a:r>
            <a:r>
              <a:rPr lang="en-US" sz="1800" b="0" i="0" dirty="0">
                <a:effectLst/>
                <a:latin typeface="Calibri" panose="020F0502020204030204" pitchFamily="34" charset="0"/>
                <a:cs typeface="Calibri" panose="020F0502020204030204" pitchFamily="34" charset="0"/>
              </a:rPr>
              <a:t>,</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A52A2A"/>
                </a:solidFill>
                <a:effectLst/>
                <a:latin typeface="Calibri" panose="020F0502020204030204" pitchFamily="34" charset="0"/>
                <a:cs typeface="Calibri" panose="020F0502020204030204" pitchFamily="34" charset="0"/>
              </a:rPr>
              <a:t>"banana"</a:t>
            </a:r>
            <a:r>
              <a:rPr lang="en-US" sz="1800" b="0" i="0" dirty="0">
                <a:effectLst/>
                <a:latin typeface="Calibri" panose="020F0502020204030204" pitchFamily="34" charset="0"/>
                <a:cs typeface="Calibri" panose="020F0502020204030204" pitchFamily="34" charset="0"/>
              </a:rPr>
              <a:t>,</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A52A2A"/>
                </a:solidFill>
                <a:effectLst/>
                <a:latin typeface="Calibri" panose="020F0502020204030204" pitchFamily="34" charset="0"/>
                <a:cs typeface="Calibri" panose="020F0502020204030204" pitchFamily="34" charset="0"/>
              </a:rPr>
              <a:t>"cherry"</a:t>
            </a:r>
            <a:r>
              <a:rPr lang="en-US" sz="1800" b="0" i="0" dirty="0">
                <a:effectLst/>
                <a:latin typeface="Calibri" panose="020F0502020204030204" pitchFamily="34" charset="0"/>
                <a:cs typeface="Calibri" panose="020F0502020204030204" pitchFamily="34" charset="0"/>
              </a:rPr>
              <a:t>,</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A52A2A"/>
                </a:solidFill>
                <a:effectLst/>
                <a:latin typeface="Calibri" panose="020F0502020204030204" pitchFamily="34" charset="0"/>
                <a:cs typeface="Calibri" panose="020F0502020204030204" pitchFamily="34" charset="0"/>
              </a:rPr>
              <a:t>"kiwi"</a:t>
            </a:r>
            <a:r>
              <a:rPr lang="en-US" sz="1800" b="0" i="0" dirty="0">
                <a:effectLst/>
                <a:latin typeface="Calibri" panose="020F0502020204030204" pitchFamily="34" charset="0"/>
                <a:cs typeface="Calibri" panose="020F0502020204030204" pitchFamily="34" charset="0"/>
              </a:rPr>
              <a:t>,</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A52A2A"/>
                </a:solidFill>
                <a:effectLst/>
                <a:latin typeface="Calibri" panose="020F0502020204030204" pitchFamily="34" charset="0"/>
                <a:cs typeface="Calibri" panose="020F0502020204030204" pitchFamily="34" charset="0"/>
              </a:rPr>
              <a:t>"mango"</a:t>
            </a:r>
            <a:r>
              <a:rPr lang="en-US" sz="1800" b="0" i="0" dirty="0">
                <a:effectLst/>
                <a:latin typeface="Calibri" panose="020F0502020204030204" pitchFamily="34" charset="0"/>
                <a:cs typeface="Calibri" panose="020F0502020204030204" pitchFamily="34" charset="0"/>
              </a:rPr>
              <a:t>]</a:t>
            </a:r>
            <a:br>
              <a:rPr lang="en-US" sz="1800" dirty="0">
                <a:latin typeface="Calibri" panose="020F0502020204030204" pitchFamily="34" charset="0"/>
                <a:cs typeface="Calibri" panose="020F0502020204030204" pitchFamily="34" charset="0"/>
              </a:rPr>
            </a:br>
            <a:r>
              <a:rPr lang="en-US" sz="1800" b="0" i="0" dirty="0" err="1">
                <a:effectLst/>
                <a:latin typeface="Calibri" panose="020F0502020204030204" pitchFamily="34" charset="0"/>
                <a:cs typeface="Calibri" panose="020F0502020204030204" pitchFamily="34" charset="0"/>
              </a:rPr>
              <a:t>newlist</a:t>
            </a:r>
            <a:r>
              <a:rPr lang="en-US" sz="1800" b="0" i="0" dirty="0">
                <a:effectLst/>
                <a:latin typeface="Calibri" panose="020F0502020204030204" pitchFamily="34" charset="0"/>
                <a:cs typeface="Calibri" panose="020F0502020204030204" pitchFamily="34" charset="0"/>
              </a:rPr>
              <a:t> = []</a:t>
            </a:r>
            <a:br>
              <a:rPr lang="en-US" sz="1800" dirty="0">
                <a:latin typeface="Calibri" panose="020F0502020204030204" pitchFamily="34" charset="0"/>
                <a:cs typeface="Calibri" panose="020F0502020204030204" pitchFamily="34" charset="0"/>
              </a:rPr>
            </a:br>
            <a:r>
              <a:rPr lang="en-US" sz="1800" b="0" i="0" dirty="0">
                <a:solidFill>
                  <a:srgbClr val="0000CD"/>
                </a:solidFill>
                <a:effectLst/>
                <a:latin typeface="Calibri" panose="020F0502020204030204" pitchFamily="34" charset="0"/>
                <a:cs typeface="Calibri" panose="020F0502020204030204" pitchFamily="34" charset="0"/>
              </a:rPr>
              <a:t>for</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effectLst/>
                <a:latin typeface="Calibri" panose="020F0502020204030204" pitchFamily="34" charset="0"/>
                <a:cs typeface="Calibri" panose="020F0502020204030204" pitchFamily="34" charset="0"/>
              </a:rPr>
              <a:t>x</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0000CD"/>
                </a:solidFill>
                <a:effectLst/>
                <a:latin typeface="Calibri" panose="020F0502020204030204" pitchFamily="34" charset="0"/>
                <a:cs typeface="Calibri" panose="020F0502020204030204" pitchFamily="34" charset="0"/>
              </a:rPr>
              <a:t>in</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effectLst/>
                <a:latin typeface="Calibri" panose="020F0502020204030204" pitchFamily="34" charset="0"/>
                <a:cs typeface="Calibri" panose="020F0502020204030204" pitchFamily="34" charset="0"/>
              </a:rPr>
              <a:t>fruits:</a:t>
            </a:r>
            <a:br>
              <a:rPr lang="en-US" sz="1800" dirty="0">
                <a:latin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0000CD"/>
                </a:solidFill>
                <a:effectLst/>
                <a:latin typeface="Calibri" panose="020F0502020204030204" pitchFamily="34" charset="0"/>
                <a:cs typeface="Calibri" panose="020F0502020204030204" pitchFamily="34" charset="0"/>
              </a:rPr>
              <a:t>if</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A52A2A"/>
                </a:solidFill>
                <a:effectLst/>
                <a:latin typeface="Calibri" panose="020F0502020204030204" pitchFamily="34" charset="0"/>
                <a:cs typeface="Calibri" panose="020F0502020204030204" pitchFamily="34" charset="0"/>
              </a:rPr>
              <a:t>"a"</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0000CD"/>
                </a:solidFill>
                <a:effectLst/>
                <a:latin typeface="Calibri" panose="020F0502020204030204" pitchFamily="34" charset="0"/>
                <a:cs typeface="Calibri" panose="020F0502020204030204" pitchFamily="34" charset="0"/>
              </a:rPr>
              <a:t>in</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effectLst/>
                <a:latin typeface="Calibri" panose="020F0502020204030204" pitchFamily="34" charset="0"/>
                <a:cs typeface="Calibri" panose="020F0502020204030204" pitchFamily="34" charset="0"/>
              </a:rPr>
              <a:t>x:</a:t>
            </a:r>
            <a:br>
              <a:rPr lang="en-US" sz="1800" dirty="0">
                <a:latin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effectLst/>
                <a:latin typeface="Calibri" panose="020F0502020204030204" pitchFamily="34" charset="0"/>
                <a:cs typeface="Calibri" panose="020F0502020204030204" pitchFamily="34" charset="0"/>
              </a:rPr>
              <a:t>  </a:t>
            </a:r>
            <a:r>
              <a:rPr lang="en-US" sz="1800" b="0" i="0" dirty="0" err="1">
                <a:effectLst/>
                <a:latin typeface="Calibri" panose="020F0502020204030204" pitchFamily="34" charset="0"/>
                <a:cs typeface="Calibri" panose="020F0502020204030204" pitchFamily="34" charset="0"/>
              </a:rPr>
              <a:t>newlist.append</a:t>
            </a:r>
            <a:r>
              <a:rPr lang="en-US" sz="1800" b="0" i="0" dirty="0">
                <a:effectLst/>
                <a:latin typeface="Calibri" panose="020F0502020204030204" pitchFamily="34" charset="0"/>
                <a:cs typeface="Calibri" panose="020F0502020204030204" pitchFamily="34" charset="0"/>
              </a:rPr>
              <a:t>(x)</a:t>
            </a:r>
            <a:br>
              <a:rPr lang="en-US" sz="1800" dirty="0">
                <a:latin typeface="Calibri" panose="020F0502020204030204" pitchFamily="34" charset="0"/>
                <a:cs typeface="Calibri" panose="020F0502020204030204" pitchFamily="34" charset="0"/>
              </a:rPr>
            </a:br>
            <a:br>
              <a:rPr lang="en-US" sz="1800" dirty="0">
                <a:latin typeface="Calibri" panose="020F0502020204030204" pitchFamily="34" charset="0"/>
                <a:cs typeface="Calibri" panose="020F0502020204030204" pitchFamily="34" charset="0"/>
              </a:rPr>
            </a:br>
            <a:r>
              <a:rPr lang="en-US" sz="1800" b="0" i="0" dirty="0">
                <a:solidFill>
                  <a:srgbClr val="0000CD"/>
                </a:solidFill>
                <a:effectLst/>
                <a:latin typeface="Calibri" panose="020F0502020204030204" pitchFamily="34" charset="0"/>
                <a:cs typeface="Calibri" panose="020F0502020204030204" pitchFamily="34" charset="0"/>
              </a:rPr>
              <a:t>print</a:t>
            </a:r>
            <a:r>
              <a:rPr lang="en-US" sz="1800" b="0" i="0" dirty="0">
                <a:effectLst/>
                <a:latin typeface="Calibri" panose="020F0502020204030204" pitchFamily="34" charset="0"/>
                <a:cs typeface="Calibri" panose="020F0502020204030204" pitchFamily="34" charset="0"/>
              </a:rPr>
              <a:t>(</a:t>
            </a:r>
            <a:r>
              <a:rPr lang="en-US" sz="1800" b="0" i="0" dirty="0" err="1">
                <a:effectLst/>
                <a:latin typeface="Calibri" panose="020F0502020204030204" pitchFamily="34" charset="0"/>
                <a:cs typeface="Calibri" panose="020F0502020204030204" pitchFamily="34" charset="0"/>
              </a:rPr>
              <a:t>newlist</a:t>
            </a:r>
            <a:r>
              <a:rPr lang="en-US" sz="1800" b="0" i="0" dirty="0">
                <a:effectLst/>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D005F574-87C3-B6A5-6503-28584E0EEFA0}"/>
              </a:ext>
            </a:extLst>
          </p:cNvPr>
          <p:cNvSpPr>
            <a:spLocks noGrp="1"/>
          </p:cNvSpPr>
          <p:nvPr>
            <p:ph sz="quarter" idx="4"/>
          </p:nvPr>
        </p:nvSpPr>
        <p:spPr>
          <a:xfrm>
            <a:off x="6172200" y="3429000"/>
            <a:ext cx="4875210" cy="2717801"/>
          </a:xfrm>
        </p:spPr>
        <p:txBody>
          <a:bodyPr>
            <a:normAutofit/>
          </a:bodyPr>
          <a:lstStyle/>
          <a:p>
            <a:r>
              <a:rPr lang="en-US" sz="1800" b="0" i="0" dirty="0">
                <a:effectLst/>
                <a:latin typeface="Calibri" panose="020F0502020204030204" pitchFamily="34" charset="0"/>
                <a:cs typeface="Calibri" panose="020F0502020204030204" pitchFamily="34" charset="0"/>
              </a:rPr>
              <a:t>fruits = [</a:t>
            </a:r>
            <a:r>
              <a:rPr lang="en-US" sz="1800" b="0" i="0" dirty="0">
                <a:solidFill>
                  <a:srgbClr val="A52A2A"/>
                </a:solidFill>
                <a:effectLst/>
                <a:latin typeface="Calibri" panose="020F0502020204030204" pitchFamily="34" charset="0"/>
                <a:cs typeface="Calibri" panose="020F0502020204030204" pitchFamily="34" charset="0"/>
              </a:rPr>
              <a:t>"apple"</a:t>
            </a:r>
            <a:r>
              <a:rPr lang="en-US" sz="1800" b="0" i="0" dirty="0">
                <a:effectLst/>
                <a:latin typeface="Calibri" panose="020F0502020204030204" pitchFamily="34" charset="0"/>
                <a:cs typeface="Calibri" panose="020F0502020204030204" pitchFamily="34" charset="0"/>
              </a:rPr>
              <a:t>,</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A52A2A"/>
                </a:solidFill>
                <a:effectLst/>
                <a:latin typeface="Calibri" panose="020F0502020204030204" pitchFamily="34" charset="0"/>
                <a:cs typeface="Calibri" panose="020F0502020204030204" pitchFamily="34" charset="0"/>
              </a:rPr>
              <a:t>"banana"</a:t>
            </a:r>
            <a:r>
              <a:rPr lang="en-US" sz="1800" b="0" i="0" dirty="0">
                <a:effectLst/>
                <a:latin typeface="Calibri" panose="020F0502020204030204" pitchFamily="34" charset="0"/>
                <a:cs typeface="Calibri" panose="020F0502020204030204" pitchFamily="34" charset="0"/>
              </a:rPr>
              <a:t>,</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A52A2A"/>
                </a:solidFill>
                <a:effectLst/>
                <a:latin typeface="Calibri" panose="020F0502020204030204" pitchFamily="34" charset="0"/>
                <a:cs typeface="Calibri" panose="020F0502020204030204" pitchFamily="34" charset="0"/>
              </a:rPr>
              <a:t>"cherry"</a:t>
            </a:r>
            <a:r>
              <a:rPr lang="en-US" sz="1800" b="0" i="0" dirty="0">
                <a:effectLst/>
                <a:latin typeface="Calibri" panose="020F0502020204030204" pitchFamily="34" charset="0"/>
                <a:cs typeface="Calibri" panose="020F0502020204030204" pitchFamily="34" charset="0"/>
              </a:rPr>
              <a:t>, </a:t>
            </a:r>
            <a:r>
              <a:rPr lang="en-US" sz="1800" b="0" i="0" dirty="0">
                <a:solidFill>
                  <a:srgbClr val="A52A2A"/>
                </a:solidFill>
                <a:effectLst/>
                <a:latin typeface="Calibri" panose="020F0502020204030204" pitchFamily="34" charset="0"/>
                <a:cs typeface="Calibri" panose="020F0502020204030204" pitchFamily="34" charset="0"/>
              </a:rPr>
              <a:t>"kiwi"</a:t>
            </a:r>
            <a:r>
              <a:rPr lang="en-US" sz="1800" b="0" i="0" dirty="0">
                <a:effectLst/>
                <a:latin typeface="Calibri" panose="020F0502020204030204" pitchFamily="34" charset="0"/>
                <a:cs typeface="Calibri" panose="020F0502020204030204" pitchFamily="34" charset="0"/>
              </a:rPr>
              <a:t>,</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A52A2A"/>
                </a:solidFill>
                <a:effectLst/>
                <a:latin typeface="Calibri" panose="020F0502020204030204" pitchFamily="34" charset="0"/>
                <a:cs typeface="Calibri" panose="020F0502020204030204" pitchFamily="34" charset="0"/>
              </a:rPr>
              <a:t>"mango"</a:t>
            </a:r>
            <a:r>
              <a:rPr lang="en-US" sz="1800" b="0" i="0" dirty="0">
                <a:effectLst/>
                <a:latin typeface="Calibri" panose="020F0502020204030204" pitchFamily="34" charset="0"/>
                <a:cs typeface="Calibri" panose="020F0502020204030204" pitchFamily="34" charset="0"/>
              </a:rPr>
              <a:t>]</a:t>
            </a:r>
            <a:br>
              <a:rPr lang="en-US" sz="1800" dirty="0">
                <a:latin typeface="Calibri" panose="020F0502020204030204" pitchFamily="34" charset="0"/>
                <a:cs typeface="Calibri" panose="020F0502020204030204" pitchFamily="34" charset="0"/>
              </a:rPr>
            </a:br>
            <a:br>
              <a:rPr lang="en-US" sz="1800" dirty="0">
                <a:latin typeface="Calibri" panose="020F0502020204030204" pitchFamily="34" charset="0"/>
                <a:cs typeface="Calibri" panose="020F0502020204030204" pitchFamily="34" charset="0"/>
              </a:rPr>
            </a:br>
            <a:r>
              <a:rPr lang="en-US" sz="1800" b="0" i="0" dirty="0" err="1">
                <a:effectLst/>
                <a:latin typeface="Calibri" panose="020F0502020204030204" pitchFamily="34" charset="0"/>
                <a:cs typeface="Calibri" panose="020F0502020204030204" pitchFamily="34" charset="0"/>
              </a:rPr>
              <a:t>newlist</a:t>
            </a:r>
            <a:r>
              <a:rPr lang="en-US" sz="1800" b="0" i="0" dirty="0">
                <a:effectLst/>
                <a:latin typeface="Calibri" panose="020F0502020204030204" pitchFamily="34" charset="0"/>
                <a:cs typeface="Calibri" panose="020F0502020204030204" pitchFamily="34" charset="0"/>
              </a:rPr>
              <a:t> = [x </a:t>
            </a:r>
            <a:r>
              <a:rPr lang="en-US" sz="1800" b="0" i="0" dirty="0">
                <a:solidFill>
                  <a:srgbClr val="0000CD"/>
                </a:solidFill>
                <a:effectLst/>
                <a:latin typeface="Calibri" panose="020F0502020204030204" pitchFamily="34" charset="0"/>
                <a:cs typeface="Calibri" panose="020F0502020204030204" pitchFamily="34" charset="0"/>
              </a:rPr>
              <a:t>for</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effectLst/>
                <a:latin typeface="Calibri" panose="020F0502020204030204" pitchFamily="34" charset="0"/>
                <a:cs typeface="Calibri" panose="020F0502020204030204" pitchFamily="34" charset="0"/>
              </a:rPr>
              <a:t>x</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0000CD"/>
                </a:solidFill>
                <a:effectLst/>
                <a:latin typeface="Calibri" panose="020F0502020204030204" pitchFamily="34" charset="0"/>
                <a:cs typeface="Calibri" panose="020F0502020204030204" pitchFamily="34" charset="0"/>
              </a:rPr>
              <a:t>in</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effectLst/>
                <a:latin typeface="Calibri" panose="020F0502020204030204" pitchFamily="34" charset="0"/>
                <a:cs typeface="Calibri" panose="020F0502020204030204" pitchFamily="34" charset="0"/>
              </a:rPr>
              <a:t>fruits</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0000CD"/>
                </a:solidFill>
                <a:effectLst/>
                <a:latin typeface="Calibri" panose="020F0502020204030204" pitchFamily="34" charset="0"/>
                <a:cs typeface="Calibri" panose="020F0502020204030204" pitchFamily="34" charset="0"/>
              </a:rPr>
              <a:t>if</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A52A2A"/>
                </a:solidFill>
                <a:effectLst/>
                <a:latin typeface="Calibri" panose="020F0502020204030204" pitchFamily="34" charset="0"/>
                <a:cs typeface="Calibri" panose="020F0502020204030204" pitchFamily="34" charset="0"/>
              </a:rPr>
              <a:t>"a"</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solidFill>
                  <a:srgbClr val="0000CD"/>
                </a:solidFill>
                <a:effectLst/>
                <a:latin typeface="Calibri" panose="020F0502020204030204" pitchFamily="34" charset="0"/>
                <a:cs typeface="Calibri" panose="020F0502020204030204" pitchFamily="34" charset="0"/>
              </a:rPr>
              <a:t>in</a:t>
            </a:r>
            <a:r>
              <a:rPr lang="en-US" sz="1800" b="0" i="0" dirty="0">
                <a:solidFill>
                  <a:srgbClr val="000000"/>
                </a:solidFill>
                <a:effectLst/>
                <a:latin typeface="Calibri" panose="020F0502020204030204" pitchFamily="34" charset="0"/>
                <a:cs typeface="Calibri" panose="020F0502020204030204" pitchFamily="34" charset="0"/>
              </a:rPr>
              <a:t> </a:t>
            </a:r>
            <a:r>
              <a:rPr lang="en-US" sz="1800" b="0" i="0" dirty="0">
                <a:effectLst/>
                <a:latin typeface="Calibri" panose="020F0502020204030204" pitchFamily="34" charset="0"/>
                <a:cs typeface="Calibri" panose="020F0502020204030204" pitchFamily="34" charset="0"/>
              </a:rPr>
              <a:t>x]</a:t>
            </a:r>
            <a:br>
              <a:rPr lang="en-US" sz="1800" dirty="0">
                <a:latin typeface="Calibri" panose="020F0502020204030204" pitchFamily="34" charset="0"/>
                <a:cs typeface="Calibri" panose="020F0502020204030204" pitchFamily="34" charset="0"/>
              </a:rPr>
            </a:br>
            <a:br>
              <a:rPr lang="en-US" sz="1800" dirty="0">
                <a:latin typeface="Calibri" panose="020F0502020204030204" pitchFamily="34" charset="0"/>
                <a:cs typeface="Calibri" panose="020F0502020204030204" pitchFamily="34" charset="0"/>
              </a:rPr>
            </a:br>
            <a:r>
              <a:rPr lang="en-US" sz="1800" b="0" i="0" dirty="0">
                <a:solidFill>
                  <a:srgbClr val="0000CD"/>
                </a:solidFill>
                <a:effectLst/>
                <a:latin typeface="Calibri" panose="020F0502020204030204" pitchFamily="34" charset="0"/>
                <a:cs typeface="Calibri" panose="020F0502020204030204" pitchFamily="34" charset="0"/>
              </a:rPr>
              <a:t>print</a:t>
            </a:r>
            <a:r>
              <a:rPr lang="en-US" sz="1800" b="0" i="0" dirty="0">
                <a:effectLst/>
                <a:latin typeface="Calibri" panose="020F0502020204030204" pitchFamily="34" charset="0"/>
                <a:cs typeface="Calibri" panose="020F0502020204030204" pitchFamily="34" charset="0"/>
              </a:rPr>
              <a:t>(</a:t>
            </a:r>
            <a:r>
              <a:rPr lang="en-US" sz="1800" b="0" i="0" dirty="0" err="1">
                <a:effectLst/>
                <a:latin typeface="Calibri" panose="020F0502020204030204" pitchFamily="34" charset="0"/>
                <a:cs typeface="Calibri" panose="020F0502020204030204" pitchFamily="34" charset="0"/>
              </a:rPr>
              <a:t>newlist</a:t>
            </a:r>
            <a:r>
              <a:rPr lang="en-US" sz="1800" b="0" i="0" dirty="0">
                <a:effectLst/>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7679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C843-0476-BC7E-9141-31C3B8364B0E}"/>
              </a:ext>
            </a:extLst>
          </p:cNvPr>
          <p:cNvSpPr>
            <a:spLocks noGrp="1"/>
          </p:cNvSpPr>
          <p:nvPr>
            <p:ph type="title"/>
          </p:nvPr>
        </p:nvSpPr>
        <p:spPr/>
        <p:txBody>
          <a:bodyPr/>
          <a:lstStyle/>
          <a:p>
            <a:r>
              <a:rPr lang="en-US" b="0" dirty="0">
                <a:solidFill>
                  <a:schemeClr val="bg1"/>
                </a:solidFill>
                <a:effectLst/>
                <a:latin typeface="Cambria" panose="02040503050406030204" pitchFamily="18" charset="0"/>
                <a:ea typeface="Cambria" panose="02040503050406030204" pitchFamily="18" charset="0"/>
              </a:rPr>
              <a:t>Multi-Dimensional Lists</a:t>
            </a:r>
            <a:endParaRPr lang="en-US" dirty="0">
              <a:solidFill>
                <a:schemeClr val="bg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2180FB36-B3BF-BDE1-462B-3B9ED0413148}"/>
              </a:ext>
            </a:extLst>
          </p:cNvPr>
          <p:cNvPicPr>
            <a:picLocks noChangeAspect="1"/>
          </p:cNvPicPr>
          <p:nvPr/>
        </p:nvPicPr>
        <p:blipFill>
          <a:blip r:embed="rId2"/>
          <a:stretch>
            <a:fillRect/>
          </a:stretch>
        </p:blipFill>
        <p:spPr>
          <a:xfrm>
            <a:off x="1141412" y="2447688"/>
            <a:ext cx="3673158" cy="2682472"/>
          </a:xfrm>
          <a:prstGeom prst="rect">
            <a:avLst/>
          </a:prstGeom>
        </p:spPr>
      </p:pic>
      <p:sp>
        <p:nvSpPr>
          <p:cNvPr id="7" name="TextBox 6">
            <a:extLst>
              <a:ext uri="{FF2B5EF4-FFF2-40B4-BE49-F238E27FC236}">
                <a16:creationId xmlns:a16="http://schemas.microsoft.com/office/drawing/2014/main" id="{015CC00A-4789-3F39-19EA-DD197EBB2AB4}"/>
              </a:ext>
            </a:extLst>
          </p:cNvPr>
          <p:cNvSpPr txBox="1"/>
          <p:nvPr/>
        </p:nvSpPr>
        <p:spPr>
          <a:xfrm>
            <a:off x="1040238" y="5249927"/>
            <a:ext cx="6992684"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ERROR: list indices must be integers or slices, not lists</a:t>
            </a:r>
          </a:p>
        </p:txBody>
      </p:sp>
      <p:sp>
        <p:nvSpPr>
          <p:cNvPr id="8" name="TextBox 7">
            <a:extLst>
              <a:ext uri="{FF2B5EF4-FFF2-40B4-BE49-F238E27FC236}">
                <a16:creationId xmlns:a16="http://schemas.microsoft.com/office/drawing/2014/main" id="{A180322A-7BB4-1A8C-6D55-7148A61D3044}"/>
              </a:ext>
            </a:extLst>
          </p:cNvPr>
          <p:cNvSpPr txBox="1"/>
          <p:nvPr/>
        </p:nvSpPr>
        <p:spPr>
          <a:xfrm>
            <a:off x="4067480" y="4146942"/>
            <a:ext cx="1779654" cy="461665"/>
          </a:xfrm>
          <a:prstGeom prst="rect">
            <a:avLst/>
          </a:prstGeom>
          <a:noFill/>
        </p:spPr>
        <p:txBody>
          <a:bodyPr wrap="none" rtlCol="0">
            <a:spAutoFit/>
          </a:bodyPr>
          <a:lstStyle/>
          <a:p>
            <a:r>
              <a:rPr lang="en-US" sz="2400" b="1" i="1" dirty="0" err="1">
                <a:solidFill>
                  <a:srgbClr val="FFD343"/>
                </a:solidFill>
              </a:rPr>
              <a:t>i</a:t>
            </a:r>
            <a:r>
              <a:rPr lang="en-US" sz="2400" b="1" i="1" dirty="0">
                <a:solidFill>
                  <a:srgbClr val="FFD343"/>
                </a:solidFill>
              </a:rPr>
              <a:t> is a list here!</a:t>
            </a:r>
          </a:p>
        </p:txBody>
      </p:sp>
      <p:cxnSp>
        <p:nvCxnSpPr>
          <p:cNvPr id="10" name="Straight Arrow Connector 9">
            <a:extLst>
              <a:ext uri="{FF2B5EF4-FFF2-40B4-BE49-F238E27FC236}">
                <a16:creationId xmlns:a16="http://schemas.microsoft.com/office/drawing/2014/main" id="{E938A207-105B-DDC3-09BD-D31931F29BC6}"/>
              </a:ext>
            </a:extLst>
          </p:cNvPr>
          <p:cNvCxnSpPr/>
          <p:nvPr/>
        </p:nvCxnSpPr>
        <p:spPr>
          <a:xfrm>
            <a:off x="3686783" y="4426085"/>
            <a:ext cx="36965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93659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A568-3737-1402-5B8F-ECF73E1FB854}"/>
              </a:ext>
            </a:extLst>
          </p:cNvPr>
          <p:cNvSpPr>
            <a:spLocks noGrp="1"/>
          </p:cNvSpPr>
          <p:nvPr>
            <p:ph type="title"/>
          </p:nvPr>
        </p:nvSpPr>
        <p:spPr/>
        <p:txBody>
          <a:bodyPr>
            <a:normAutofit/>
          </a:bodyPr>
          <a:lstStyle/>
          <a:p>
            <a:r>
              <a:rPr lang="en-US" dirty="0">
                <a:effectLst/>
                <a:latin typeface="Cambria" panose="02040503050406030204" pitchFamily="18" charset="0"/>
                <a:ea typeface="Cambria" panose="02040503050406030204" pitchFamily="18" charset="0"/>
              </a:rPr>
              <a:t>Dictionary</a:t>
            </a:r>
            <a:endParaRPr lang="en-US" sz="6000"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2C9FDE57-7852-8AEA-CA52-B00E70B129F3}"/>
              </a:ext>
            </a:extLst>
          </p:cNvPr>
          <p:cNvSpPr>
            <a:spLocks noGrp="1"/>
          </p:cNvSpPr>
          <p:nvPr>
            <p:ph idx="1"/>
          </p:nvPr>
        </p:nvSpPr>
        <p:spPr>
          <a:xfrm>
            <a:off x="1141412" y="1850653"/>
            <a:ext cx="9905999" cy="3541714"/>
          </a:xfrm>
        </p:spPr>
        <p:txBody>
          <a:bodyPr>
            <a:normAutofit/>
          </a:bodyPr>
          <a:lstStyle/>
          <a:p>
            <a:pPr marL="228600" marR="0" algn="l" rt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Dictionaries are represented by </a:t>
            </a:r>
            <a:r>
              <a:rPr lang="en-US" sz="1800" dirty="0" err="1">
                <a:effectLst/>
                <a:latin typeface="Calibri" panose="020F0502020204030204" pitchFamily="34" charset="0"/>
                <a:ea typeface="Calibri" panose="020F0502020204030204" pitchFamily="34" charset="0"/>
                <a:cs typeface="Calibri" panose="020F0502020204030204" pitchFamily="34" charset="0"/>
              </a:rPr>
              <a:t>Key:value</a:t>
            </a:r>
            <a:r>
              <a:rPr lang="en-US" sz="1800" dirty="0">
                <a:effectLst/>
                <a:latin typeface="Calibri" panose="020F0502020204030204" pitchFamily="34" charset="0"/>
                <a:ea typeface="Calibri" panose="020F0502020204030204" pitchFamily="34" charset="0"/>
                <a:cs typeface="Calibri" panose="020F0502020204030204" pitchFamily="34" charset="0"/>
              </a:rPr>
              <a:t> pair </a:t>
            </a:r>
            <a:r>
              <a:rPr lang="en-US" sz="1800" b="0" i="0" dirty="0">
                <a:effectLst/>
                <a:latin typeface="Calibri" panose="020F0502020204030204" pitchFamily="34" charset="0"/>
                <a:cs typeface="Calibri" panose="020F0502020204030204" pitchFamily="34" charset="0"/>
              </a:rPr>
              <a:t>and can be referred to by using the key name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228600" marR="0" algn="l" rtl="0">
              <a:lnSpc>
                <a:spcPct val="107000"/>
              </a:lnSpc>
              <a:spcBef>
                <a:spcPts val="0"/>
              </a:spcBef>
              <a:spcAft>
                <a:spcPts val="800"/>
              </a:spcAft>
            </a:pPr>
            <a:r>
              <a:rPr lang="en-US" sz="1800" b="0" i="0" dirty="0">
                <a:effectLst/>
                <a:latin typeface="Calibri" panose="020F0502020204030204" pitchFamily="34" charset="0"/>
                <a:cs typeface="Calibri" panose="020F0502020204030204" pitchFamily="34" charset="0"/>
              </a:rPr>
              <a:t>Dictionaries are ordered, mutable(changeable), and do not allow duplicates.</a:t>
            </a:r>
          </a:p>
          <a:p>
            <a:pPr marL="0" marR="0" indent="0" algn="l" rtl="0">
              <a:lnSpc>
                <a:spcPct val="107000"/>
              </a:lnSpc>
              <a:spcBef>
                <a:spcPts val="0"/>
              </a:spcBef>
              <a:spcAft>
                <a:spcPts val="800"/>
              </a:spcAft>
              <a:buNone/>
            </a:pPr>
            <a:r>
              <a:rPr lang="en-US" sz="1800" b="0" i="0" dirty="0">
                <a:solidFill>
                  <a:schemeClr val="bg1"/>
                </a:solidFill>
                <a:effectLst/>
                <a:latin typeface="Calibri" panose="020F0502020204030204" pitchFamily="34" charset="0"/>
                <a:cs typeface="Calibri" panose="020F0502020204030204" pitchFamily="34" charset="0"/>
              </a:rPr>
              <a:t>-dictionaries are ordered, it means that the items have a defined order, and that order </a:t>
            </a:r>
            <a:r>
              <a:rPr lang="en-US" sz="1800" b="1" i="0" dirty="0">
                <a:solidFill>
                  <a:schemeClr val="bg1"/>
                </a:solidFill>
                <a:effectLst/>
                <a:latin typeface="Calibri" panose="020F0502020204030204" pitchFamily="34" charset="0"/>
                <a:cs typeface="Calibri" panose="020F0502020204030204" pitchFamily="34" charset="0"/>
              </a:rPr>
              <a:t>will not change</a:t>
            </a:r>
            <a:r>
              <a:rPr lang="en-US" sz="1800" b="0" i="0" dirty="0">
                <a:solidFill>
                  <a:schemeClr val="bg1"/>
                </a:solidFill>
                <a:effectLst/>
                <a:latin typeface="Calibri" panose="020F0502020204030204" pitchFamily="34" charset="0"/>
                <a:cs typeface="Calibri" panose="020F0502020204030204" pitchFamily="34" charset="0"/>
              </a:rPr>
              <a:t>.</a:t>
            </a:r>
          </a:p>
          <a:p>
            <a:pPr marL="0" marR="0" indent="0" algn="l" rtl="0">
              <a:lnSpc>
                <a:spcPct val="107000"/>
              </a:lnSpc>
              <a:spcBef>
                <a:spcPts val="0"/>
              </a:spcBef>
              <a:spcAft>
                <a:spcPts val="800"/>
              </a:spcAft>
              <a:buNone/>
            </a:pPr>
            <a:r>
              <a:rPr lang="en-US" sz="1800" dirty="0">
                <a:solidFill>
                  <a:schemeClr val="bg1"/>
                </a:solidFill>
                <a:latin typeface="Calibri" panose="020F0502020204030204" pitchFamily="34" charset="0"/>
                <a:cs typeface="Calibri" panose="020F0502020204030204" pitchFamily="34" charset="0"/>
              </a:rPr>
              <a:t>-can be indexed but only through </a:t>
            </a:r>
            <a:r>
              <a:rPr lang="en-US" sz="1800" b="1" dirty="0">
                <a:solidFill>
                  <a:schemeClr val="bg1"/>
                </a:solidFill>
                <a:latin typeface="Calibri" panose="020F0502020204030204" pitchFamily="34" charset="0"/>
                <a:cs typeface="Calibri" panose="020F0502020204030204" pitchFamily="34" charset="0"/>
              </a:rPr>
              <a:t>keys</a:t>
            </a:r>
            <a:r>
              <a:rPr lang="en-US" sz="1800" dirty="0">
                <a:solidFill>
                  <a:schemeClr val="bg1"/>
                </a:solidFill>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dict1[“NUM”] , dict1[1000]</a:t>
            </a:r>
            <a:endParaRPr lang="en-US" sz="1800" b="0" i="0" dirty="0">
              <a:effectLst/>
              <a:latin typeface="Calibri" panose="020F0502020204030204" pitchFamily="34" charset="0"/>
              <a:cs typeface="Calibri" panose="020F0502020204030204" pitchFamily="34" charset="0"/>
            </a:endParaRPr>
          </a:p>
          <a:p>
            <a:pPr marL="0" marR="0" indent="0" algn="l" rtl="0">
              <a:lnSpc>
                <a:spcPct val="107000"/>
              </a:lnSpc>
              <a:spcBef>
                <a:spcPts val="0"/>
              </a:spcBef>
              <a:spcAft>
                <a:spcPts val="800"/>
              </a:spcAft>
              <a:buNone/>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-can use strings, integers, Booleans, and any other </a:t>
            </a:r>
            <a:r>
              <a:rPr lang="en-US" sz="18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immutable</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type as dictionary keys.</a:t>
            </a:r>
          </a:p>
          <a:p>
            <a:pPr marL="0" marR="0" indent="0" algn="l" rtl="0">
              <a:lnSpc>
                <a:spcPct val="107000"/>
              </a:lnSpc>
              <a:spcBef>
                <a:spcPts val="0"/>
              </a:spcBef>
              <a:spcAft>
                <a:spcPts val="800"/>
              </a:spcAft>
              <a:buNone/>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-values can be of any data type</a:t>
            </a:r>
          </a:p>
          <a:p>
            <a:pPr marL="0" indent="0">
              <a:lnSpc>
                <a:spcPct val="107000"/>
              </a:lnSpc>
              <a:spcBef>
                <a:spcPts val="0"/>
              </a:spcBef>
              <a:spcAft>
                <a:spcPts val="800"/>
              </a:spcAft>
              <a:buNone/>
            </a:pPr>
            <a:r>
              <a:rPr lang="en-US" sz="1800" dirty="0">
                <a:solidFill>
                  <a:schemeClr val="bg1"/>
                </a:solidFill>
                <a:latin typeface="Calibri" panose="020F0502020204030204" pitchFamily="34" charset="0"/>
                <a:cs typeface="Calibri" panose="020F0502020204030204" pitchFamily="34" charset="0"/>
              </a:rPr>
              <a:t>-can contain only </a:t>
            </a:r>
            <a:r>
              <a:rPr lang="en-US" sz="1800" b="1" dirty="0">
                <a:solidFill>
                  <a:schemeClr val="bg1"/>
                </a:solidFill>
                <a:latin typeface="Calibri" panose="020F0502020204030204" pitchFamily="34" charset="0"/>
                <a:cs typeface="Calibri" panose="020F0502020204030204" pitchFamily="34" charset="0"/>
              </a:rPr>
              <a:t>unique</a:t>
            </a:r>
            <a:r>
              <a:rPr lang="en-US" sz="1800" dirty="0">
                <a:solidFill>
                  <a:schemeClr val="bg1"/>
                </a:solidFill>
                <a:latin typeface="Calibri" panose="020F0502020204030204" pitchFamily="34" charset="0"/>
                <a:cs typeface="Calibri" panose="020F0502020204030204" pitchFamily="34" charset="0"/>
              </a:rPr>
              <a:t> keys but duplicate values                 </a:t>
            </a:r>
            <a:endPar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Bef>
                <a:spcPts val="0"/>
              </a:spcBef>
              <a:spcAft>
                <a:spcPts val="800"/>
              </a:spcAft>
              <a:buNone/>
            </a:pPr>
            <a:r>
              <a:rPr lang="pt-BR" sz="1800" b="0" dirty="0">
                <a:solidFill>
                  <a:srgbClr val="E06C75"/>
                </a:solidFill>
                <a:effectLst/>
                <a:latin typeface="Calibri" panose="020F0502020204030204" pitchFamily="34" charset="0"/>
                <a:cs typeface="Calibri" panose="020F0502020204030204" pitchFamily="34" charset="0"/>
              </a:rPr>
              <a:t>dict1</a:t>
            </a:r>
            <a:r>
              <a:rPr lang="pt-BR" sz="1800" b="0" dirty="0">
                <a:solidFill>
                  <a:srgbClr val="ABB2BF"/>
                </a:solidFill>
                <a:effectLst/>
                <a:latin typeface="Calibri" panose="020F0502020204030204" pitchFamily="34" charset="0"/>
                <a:cs typeface="Calibri" panose="020F0502020204030204" pitchFamily="34" charset="0"/>
              </a:rPr>
              <a:t> </a:t>
            </a:r>
            <a:r>
              <a:rPr lang="pt-BR" sz="1800" b="0" dirty="0">
                <a:solidFill>
                  <a:srgbClr val="56B6C2"/>
                </a:solidFill>
                <a:effectLst/>
                <a:latin typeface="Calibri" panose="020F0502020204030204" pitchFamily="34" charset="0"/>
                <a:cs typeface="Calibri" panose="020F0502020204030204" pitchFamily="34" charset="0"/>
              </a:rPr>
              <a:t>=</a:t>
            </a:r>
            <a:r>
              <a:rPr lang="pt-BR" sz="1800" b="0" dirty="0">
                <a:solidFill>
                  <a:srgbClr val="ABB2BF"/>
                </a:solidFill>
                <a:effectLst/>
                <a:latin typeface="Calibri" panose="020F0502020204030204" pitchFamily="34" charset="0"/>
                <a:cs typeface="Calibri" panose="020F0502020204030204" pitchFamily="34" charset="0"/>
              </a:rPr>
              <a:t> {</a:t>
            </a:r>
            <a:r>
              <a:rPr lang="pt-BR" sz="1800" b="0" dirty="0">
                <a:solidFill>
                  <a:srgbClr val="98C379"/>
                </a:solidFill>
                <a:effectLst/>
                <a:latin typeface="Calibri" panose="020F0502020204030204" pitchFamily="34" charset="0"/>
                <a:cs typeface="Calibri" panose="020F0502020204030204" pitchFamily="34" charset="0"/>
              </a:rPr>
              <a:t>"NUM"</a:t>
            </a:r>
            <a:r>
              <a:rPr lang="pt-BR" sz="1800" b="0" dirty="0">
                <a:solidFill>
                  <a:srgbClr val="ABB2BF"/>
                </a:solidFill>
                <a:effectLst/>
                <a:latin typeface="Calibri" panose="020F0502020204030204" pitchFamily="34" charset="0"/>
                <a:cs typeface="Calibri" panose="020F0502020204030204" pitchFamily="34" charset="0"/>
              </a:rPr>
              <a:t>:</a:t>
            </a:r>
            <a:r>
              <a:rPr lang="pt-BR" sz="1800" b="0" dirty="0">
                <a:solidFill>
                  <a:srgbClr val="D19A66"/>
                </a:solidFill>
                <a:effectLst/>
                <a:latin typeface="Calibri" panose="020F0502020204030204" pitchFamily="34" charset="0"/>
                <a:cs typeface="Calibri" panose="020F0502020204030204" pitchFamily="34" charset="0"/>
              </a:rPr>
              <a:t>45</a:t>
            </a:r>
            <a:r>
              <a:rPr lang="pt-BR" sz="1800" b="0" dirty="0">
                <a:solidFill>
                  <a:srgbClr val="ABB2BF"/>
                </a:solidFill>
                <a:effectLst/>
                <a:latin typeface="Calibri" panose="020F0502020204030204" pitchFamily="34" charset="0"/>
                <a:cs typeface="Calibri" panose="020F0502020204030204" pitchFamily="34" charset="0"/>
              </a:rPr>
              <a:t>, </a:t>
            </a:r>
            <a:r>
              <a:rPr lang="pt-BR" sz="1800" b="0" dirty="0">
                <a:solidFill>
                  <a:srgbClr val="D19A66"/>
                </a:solidFill>
                <a:effectLst/>
                <a:latin typeface="Calibri" panose="020F0502020204030204" pitchFamily="34" charset="0"/>
                <a:cs typeface="Calibri" panose="020F0502020204030204" pitchFamily="34" charset="0"/>
              </a:rPr>
              <a:t>1000</a:t>
            </a:r>
            <a:r>
              <a:rPr lang="pt-BR" sz="1800" b="0" dirty="0">
                <a:solidFill>
                  <a:srgbClr val="ABB2BF"/>
                </a:solidFill>
                <a:effectLst/>
                <a:latin typeface="Calibri" panose="020F0502020204030204" pitchFamily="34" charset="0"/>
                <a:cs typeface="Calibri" panose="020F0502020204030204" pitchFamily="34" charset="0"/>
              </a:rPr>
              <a:t>:</a:t>
            </a:r>
            <a:r>
              <a:rPr lang="pt-BR" sz="1800" b="0" dirty="0">
                <a:solidFill>
                  <a:srgbClr val="98C379"/>
                </a:solidFill>
                <a:effectLst/>
                <a:latin typeface="Calibri" panose="020F0502020204030204" pitchFamily="34" charset="0"/>
                <a:cs typeface="Calibri" panose="020F0502020204030204" pitchFamily="34" charset="0"/>
              </a:rPr>
              <a:t>"coding"</a:t>
            </a:r>
            <a:r>
              <a:rPr lang="pt-BR" sz="1800" b="0" dirty="0">
                <a:solidFill>
                  <a:srgbClr val="ABB2BF"/>
                </a:solidFill>
                <a:effectLst/>
                <a:latin typeface="Calibri" panose="020F0502020204030204" pitchFamily="34" charset="0"/>
                <a:cs typeface="Calibri" panose="020F0502020204030204" pitchFamily="34" charset="0"/>
              </a:rPr>
              <a:t>, </a:t>
            </a:r>
            <a:r>
              <a:rPr lang="pt-BR" sz="1800" b="0" dirty="0">
                <a:solidFill>
                  <a:srgbClr val="D19A66"/>
                </a:solidFill>
                <a:effectLst/>
                <a:latin typeface="Calibri" panose="020F0502020204030204" pitchFamily="34" charset="0"/>
                <a:cs typeface="Calibri" panose="020F0502020204030204" pitchFamily="34" charset="0"/>
              </a:rPr>
              <a:t>2000</a:t>
            </a:r>
            <a:r>
              <a:rPr lang="pt-BR" sz="1800" b="0" dirty="0">
                <a:solidFill>
                  <a:srgbClr val="ABB2BF"/>
                </a:solidFill>
                <a:effectLst/>
                <a:latin typeface="Calibri" panose="020F0502020204030204" pitchFamily="34" charset="0"/>
                <a:cs typeface="Calibri" panose="020F0502020204030204" pitchFamily="34" charset="0"/>
              </a:rPr>
              <a:t>:</a:t>
            </a:r>
            <a:r>
              <a:rPr lang="pt-BR" sz="1800" b="0" dirty="0">
                <a:solidFill>
                  <a:srgbClr val="D19A66"/>
                </a:solidFill>
                <a:effectLst/>
                <a:latin typeface="Calibri" panose="020F0502020204030204" pitchFamily="34" charset="0"/>
                <a:cs typeface="Calibri" panose="020F0502020204030204" pitchFamily="34" charset="0"/>
              </a:rPr>
              <a:t>4.5</a:t>
            </a:r>
            <a:r>
              <a:rPr lang="pt-BR" sz="1800" b="0" dirty="0">
                <a:solidFill>
                  <a:srgbClr val="ABB2BF"/>
                </a:solidFill>
                <a:effectLst/>
                <a:latin typeface="Calibri" panose="020F0502020204030204" pitchFamily="34" charset="0"/>
                <a:cs typeface="Calibri" panose="020F0502020204030204" pitchFamily="34" charset="0"/>
              </a:rPr>
              <a:t>, </a:t>
            </a:r>
            <a:r>
              <a:rPr lang="pt-BR" sz="1800" b="0" dirty="0">
                <a:solidFill>
                  <a:srgbClr val="D19A66"/>
                </a:solidFill>
                <a:effectLst/>
                <a:latin typeface="Calibri" panose="020F0502020204030204" pitchFamily="34" charset="0"/>
                <a:cs typeface="Calibri" panose="020F0502020204030204" pitchFamily="34" charset="0"/>
              </a:rPr>
              <a:t>3.4</a:t>
            </a:r>
            <a:r>
              <a:rPr lang="pt-BR" sz="1800" b="0" dirty="0">
                <a:solidFill>
                  <a:srgbClr val="ABB2BF"/>
                </a:solidFill>
                <a:effectLst/>
                <a:latin typeface="Calibri" panose="020F0502020204030204" pitchFamily="34" charset="0"/>
                <a:cs typeface="Calibri" panose="020F0502020204030204" pitchFamily="34" charset="0"/>
              </a:rPr>
              <a:t>:</a:t>
            </a:r>
            <a:r>
              <a:rPr lang="pt-BR" sz="1800" b="0" dirty="0">
                <a:solidFill>
                  <a:srgbClr val="D19A66"/>
                </a:solidFill>
                <a:effectLst/>
                <a:latin typeface="Calibri" panose="020F0502020204030204" pitchFamily="34" charset="0"/>
                <a:cs typeface="Calibri" panose="020F0502020204030204" pitchFamily="34" charset="0"/>
              </a:rPr>
              <a:t>7</a:t>
            </a:r>
            <a:r>
              <a:rPr lang="pt-BR" sz="1800" b="0" dirty="0">
                <a:solidFill>
                  <a:srgbClr val="ABB2BF"/>
                </a:solidFill>
                <a:effectLst/>
                <a:latin typeface="Calibri" panose="020F0502020204030204" pitchFamily="34" charset="0"/>
                <a:cs typeface="Calibri" panose="020F0502020204030204" pitchFamily="34" charset="0"/>
              </a:rPr>
              <a:t>, </a:t>
            </a:r>
            <a:r>
              <a:rPr lang="pt-BR" sz="1800" b="0" dirty="0">
                <a:solidFill>
                  <a:srgbClr val="98C379"/>
                </a:solidFill>
                <a:effectLst/>
                <a:latin typeface="Calibri" panose="020F0502020204030204" pitchFamily="34" charset="0"/>
                <a:cs typeface="Calibri" panose="020F0502020204030204" pitchFamily="34" charset="0"/>
              </a:rPr>
              <a:t>"XXX"</a:t>
            </a:r>
            <a:r>
              <a:rPr lang="pt-BR" sz="1800" b="0" dirty="0">
                <a:solidFill>
                  <a:srgbClr val="ABB2BF"/>
                </a:solidFill>
                <a:effectLst/>
                <a:latin typeface="Calibri" panose="020F0502020204030204" pitchFamily="34" charset="0"/>
                <a:cs typeface="Calibri" panose="020F0502020204030204" pitchFamily="34" charset="0"/>
              </a:rPr>
              <a:t>:</a:t>
            </a:r>
            <a:r>
              <a:rPr lang="pt-BR" sz="1800" b="0" dirty="0">
                <a:solidFill>
                  <a:srgbClr val="D19A66"/>
                </a:solidFill>
                <a:effectLst/>
                <a:latin typeface="Calibri" panose="020F0502020204030204" pitchFamily="34" charset="0"/>
                <a:cs typeface="Calibri" panose="020F0502020204030204" pitchFamily="34" charset="0"/>
              </a:rPr>
              <a:t>89</a:t>
            </a:r>
            <a:r>
              <a:rPr lang="pt-BR" sz="1800" b="0" dirty="0">
                <a:solidFill>
                  <a:srgbClr val="ABB2BF"/>
                </a:solidFill>
                <a:effectLst/>
                <a:latin typeface="Calibri" panose="020F0502020204030204" pitchFamily="34" charset="0"/>
                <a:cs typeface="Calibri" panose="020F0502020204030204" pitchFamily="34" charset="0"/>
              </a:rPr>
              <a:t>} </a:t>
            </a:r>
          </a:p>
          <a:p>
            <a:pPr marL="0" marR="0" indent="0" algn="l" rtl="0">
              <a:lnSpc>
                <a:spcPct val="107000"/>
              </a:lnSpc>
              <a:spcBef>
                <a:spcPts val="0"/>
              </a:spcBef>
              <a:spcAft>
                <a:spcPts val="800"/>
              </a:spcAft>
              <a:buNone/>
            </a:pPr>
            <a:endPar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65729B8-877B-E5D6-2032-5AEEBE6504D8}"/>
              </a:ext>
            </a:extLst>
          </p:cNvPr>
          <p:cNvPicPr>
            <a:picLocks noChangeAspect="1"/>
          </p:cNvPicPr>
          <p:nvPr/>
        </p:nvPicPr>
        <p:blipFill>
          <a:blip r:embed="rId2"/>
          <a:stretch>
            <a:fillRect/>
          </a:stretch>
        </p:blipFill>
        <p:spPr>
          <a:xfrm>
            <a:off x="1141411" y="5020176"/>
            <a:ext cx="5197290" cy="1219306"/>
          </a:xfrm>
          <a:prstGeom prst="rect">
            <a:avLst/>
          </a:prstGeom>
        </p:spPr>
      </p:pic>
      <p:pic>
        <p:nvPicPr>
          <p:cNvPr id="6" name="Picture 5">
            <a:extLst>
              <a:ext uri="{FF2B5EF4-FFF2-40B4-BE49-F238E27FC236}">
                <a16:creationId xmlns:a16="http://schemas.microsoft.com/office/drawing/2014/main" id="{6B198D7C-15CA-1374-DDAD-A92A32544913}"/>
              </a:ext>
            </a:extLst>
          </p:cNvPr>
          <p:cNvPicPr>
            <a:picLocks noChangeAspect="1"/>
          </p:cNvPicPr>
          <p:nvPr/>
        </p:nvPicPr>
        <p:blipFill>
          <a:blip r:embed="rId3"/>
          <a:stretch>
            <a:fillRect/>
          </a:stretch>
        </p:blipFill>
        <p:spPr>
          <a:xfrm>
            <a:off x="6947503" y="4576956"/>
            <a:ext cx="3952113" cy="1630821"/>
          </a:xfrm>
          <a:prstGeom prst="rect">
            <a:avLst/>
          </a:prstGeom>
        </p:spPr>
      </p:pic>
      <p:sp>
        <p:nvSpPr>
          <p:cNvPr id="9" name="TextBox 8">
            <a:extLst>
              <a:ext uri="{FF2B5EF4-FFF2-40B4-BE49-F238E27FC236}">
                <a16:creationId xmlns:a16="http://schemas.microsoft.com/office/drawing/2014/main" id="{CAAAE270-336F-985A-A738-2B2059D54105}"/>
              </a:ext>
            </a:extLst>
          </p:cNvPr>
          <p:cNvSpPr txBox="1"/>
          <p:nvPr/>
        </p:nvSpPr>
        <p:spPr>
          <a:xfrm>
            <a:off x="6799710" y="4216767"/>
            <a:ext cx="4247701" cy="369332"/>
          </a:xfrm>
          <a:prstGeom prst="rect">
            <a:avLst/>
          </a:prstGeom>
          <a:noFill/>
        </p:spPr>
        <p:txBody>
          <a:bodyPr wrap="square" rtlCol="0">
            <a:spAutoFit/>
          </a:bodyPr>
          <a:lstStyle/>
          <a:p>
            <a:r>
              <a:rPr lang="en-US" b="0" i="0" dirty="0">
                <a:effectLst/>
                <a:latin typeface="Calibri" panose="020F0502020204030204" pitchFamily="34" charset="0"/>
                <a:cs typeface="Calibri" panose="020F0502020204030204" pitchFamily="34" charset="0"/>
              </a:rPr>
              <a:t>Duplicate key will overwrite existing values: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963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pPr algn="l"/>
            <a:r>
              <a:rPr lang="en-US" sz="3200" b="0" i="0" dirty="0">
                <a:effectLst/>
                <a:latin typeface="Cambria" panose="02040503050406030204" pitchFamily="18" charset="0"/>
                <a:ea typeface="Cambria" panose="02040503050406030204" pitchFamily="18" charset="0"/>
              </a:rPr>
              <a:t>Python Syntax compared to other programming languages</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Python was designed for readability and has some similarities to the English language with influence from mathematics.</a:t>
            </a:r>
          </a:p>
          <a:p>
            <a:pPr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Python uses new lines to complete a command, as opposed to other programming languages which often use semicolons or parentheses.</a:t>
            </a:r>
          </a:p>
          <a:p>
            <a:pPr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Python relies on indentation, using whitespace, to define scope; such as the scope of loops, functions and classes. Other programming languages often use curly-brackets for this purpose.</a:t>
            </a:r>
          </a:p>
        </p:txBody>
      </p:sp>
    </p:spTree>
    <p:extLst>
      <p:ext uri="{BB962C8B-B14F-4D97-AF65-F5344CB8AC3E}">
        <p14:creationId xmlns:p14="http://schemas.microsoft.com/office/powerpoint/2010/main" val="21721794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3A4C-5C79-A324-ADC0-1F0B28E78CAC}"/>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Dictionary methods</a:t>
            </a:r>
          </a:p>
        </p:txBody>
      </p:sp>
      <p:graphicFrame>
        <p:nvGraphicFramePr>
          <p:cNvPr id="4" name="Content Placeholder 3">
            <a:extLst>
              <a:ext uri="{FF2B5EF4-FFF2-40B4-BE49-F238E27FC236}">
                <a16:creationId xmlns:a16="http://schemas.microsoft.com/office/drawing/2014/main" id="{49439620-3B47-E530-95F7-E6792E9D8761}"/>
              </a:ext>
            </a:extLst>
          </p:cNvPr>
          <p:cNvGraphicFramePr>
            <a:graphicFrameLocks noGrp="1"/>
          </p:cNvGraphicFramePr>
          <p:nvPr>
            <p:ph idx="1"/>
            <p:extLst>
              <p:ext uri="{D42A27DB-BD31-4B8C-83A1-F6EECF244321}">
                <p14:modId xmlns:p14="http://schemas.microsoft.com/office/powerpoint/2010/main" val="3777228625"/>
              </p:ext>
            </p:extLst>
          </p:nvPr>
        </p:nvGraphicFramePr>
        <p:xfrm>
          <a:off x="1225685" y="1938919"/>
          <a:ext cx="10252953" cy="3433590"/>
        </p:xfrm>
        <a:graphic>
          <a:graphicData uri="http://schemas.openxmlformats.org/drawingml/2006/table">
            <a:tbl>
              <a:tblPr>
                <a:tableStyleId>{2D5ABB26-0587-4C30-8999-92F81FD0307C}</a:tableStyleId>
              </a:tblPr>
              <a:tblGrid>
                <a:gridCol w="1580734">
                  <a:extLst>
                    <a:ext uri="{9D8B030D-6E8A-4147-A177-3AD203B41FA5}">
                      <a16:colId xmlns:a16="http://schemas.microsoft.com/office/drawing/2014/main" val="2952462193"/>
                    </a:ext>
                  </a:extLst>
                </a:gridCol>
                <a:gridCol w="8672219">
                  <a:extLst>
                    <a:ext uri="{9D8B030D-6E8A-4147-A177-3AD203B41FA5}">
                      <a16:colId xmlns:a16="http://schemas.microsoft.com/office/drawing/2014/main" val="728015381"/>
                    </a:ext>
                  </a:extLst>
                </a:gridCol>
              </a:tblGrid>
              <a:tr h="254793">
                <a:tc>
                  <a:txBody>
                    <a:bodyPr/>
                    <a:lstStyle/>
                    <a:p>
                      <a:pPr algn="l" fontAlgn="t"/>
                      <a:r>
                        <a:rPr lang="en-US" sz="1600" dirty="0">
                          <a:effectLst/>
                          <a:latin typeface="Calibri" panose="020F0502020204030204" pitchFamily="34" charset="0"/>
                          <a:cs typeface="Calibri" panose="020F0502020204030204" pitchFamily="34" charset="0"/>
                        </a:rPr>
                        <a:t>Method</a:t>
                      </a:r>
                    </a:p>
                  </a:txBody>
                  <a:tcPr marL="59776" marR="29888" marT="29888" marB="29888"/>
                </a:tc>
                <a:tc>
                  <a:txBody>
                    <a:bodyPr/>
                    <a:lstStyle/>
                    <a:p>
                      <a:pPr algn="l" fontAlgn="t"/>
                      <a:r>
                        <a:rPr lang="en-US" sz="1600">
                          <a:effectLst/>
                          <a:latin typeface="Calibri" panose="020F0502020204030204" pitchFamily="34" charset="0"/>
                          <a:cs typeface="Calibri" panose="020F0502020204030204" pitchFamily="34" charset="0"/>
                        </a:rPr>
                        <a:t>Description</a:t>
                      </a:r>
                    </a:p>
                  </a:txBody>
                  <a:tcPr marL="29888" marR="29888" marT="29888" marB="29888"/>
                </a:tc>
                <a:extLst>
                  <a:ext uri="{0D108BD9-81ED-4DB2-BD59-A6C34878D82A}">
                    <a16:rowId xmlns:a16="http://schemas.microsoft.com/office/drawing/2014/main" val="3432213705"/>
                  </a:ext>
                </a:extLst>
              </a:tr>
              <a:tr h="293046">
                <a:tc>
                  <a:txBody>
                    <a:bodyPr/>
                    <a:lstStyle/>
                    <a:p>
                      <a:pPr algn="l" fontAlgn="t"/>
                      <a:r>
                        <a:rPr lang="en-US" sz="1600" dirty="0">
                          <a:effectLst/>
                          <a:latin typeface="Calibri" panose="020F0502020204030204" pitchFamily="34" charset="0"/>
                          <a:cs typeface="Calibri" panose="020F0502020204030204" pitchFamily="34" charset="0"/>
                          <a:hlinkClick r:id="rId2"/>
                        </a:rPr>
                        <a:t>clear()</a:t>
                      </a:r>
                      <a:endParaRPr lang="en-US" sz="1600" dirty="0">
                        <a:effectLst/>
                        <a:latin typeface="Calibri" panose="020F0502020204030204" pitchFamily="34" charset="0"/>
                        <a:cs typeface="Calibri" panose="020F0502020204030204" pitchFamily="34" charset="0"/>
                      </a:endParaRPr>
                    </a:p>
                  </a:txBody>
                  <a:tcPr marL="59776" marR="29888" marT="29888" marB="29888"/>
                </a:tc>
                <a:tc>
                  <a:txBody>
                    <a:bodyPr/>
                    <a:lstStyle/>
                    <a:p>
                      <a:pPr algn="l" fontAlgn="t"/>
                      <a:r>
                        <a:rPr lang="en-US" sz="1600">
                          <a:effectLst/>
                          <a:latin typeface="Calibri" panose="020F0502020204030204" pitchFamily="34" charset="0"/>
                          <a:cs typeface="Calibri" panose="020F0502020204030204" pitchFamily="34" charset="0"/>
                        </a:rPr>
                        <a:t>Removes all the elements from the dictionary</a:t>
                      </a:r>
                    </a:p>
                  </a:txBody>
                  <a:tcPr marL="29888" marR="29888" marT="29888" marB="29888"/>
                </a:tc>
                <a:extLst>
                  <a:ext uri="{0D108BD9-81ED-4DB2-BD59-A6C34878D82A}">
                    <a16:rowId xmlns:a16="http://schemas.microsoft.com/office/drawing/2014/main" val="4122242921"/>
                  </a:ext>
                </a:extLst>
              </a:tr>
              <a:tr h="286038">
                <a:tc>
                  <a:txBody>
                    <a:bodyPr/>
                    <a:lstStyle/>
                    <a:p>
                      <a:pPr algn="l" fontAlgn="t"/>
                      <a:r>
                        <a:rPr lang="en-US" sz="1600" dirty="0">
                          <a:effectLst/>
                          <a:latin typeface="Calibri" panose="020F0502020204030204" pitchFamily="34" charset="0"/>
                          <a:cs typeface="Calibri" panose="020F0502020204030204" pitchFamily="34" charset="0"/>
                          <a:hlinkClick r:id="rId3"/>
                        </a:rPr>
                        <a:t>copy()</a:t>
                      </a:r>
                      <a:endParaRPr lang="en-US" sz="1600" dirty="0">
                        <a:effectLst/>
                        <a:latin typeface="Calibri" panose="020F0502020204030204" pitchFamily="34" charset="0"/>
                        <a:cs typeface="Calibri" panose="020F0502020204030204" pitchFamily="34" charset="0"/>
                      </a:endParaRPr>
                    </a:p>
                  </a:txBody>
                  <a:tcPr marL="59776" marR="29888" marT="29888" marB="29888"/>
                </a:tc>
                <a:tc>
                  <a:txBody>
                    <a:bodyPr/>
                    <a:lstStyle/>
                    <a:p>
                      <a:pPr algn="l" fontAlgn="t"/>
                      <a:r>
                        <a:rPr lang="en-US" sz="1600" dirty="0">
                          <a:effectLst/>
                          <a:latin typeface="Calibri" panose="020F0502020204030204" pitchFamily="34" charset="0"/>
                          <a:cs typeface="Calibri" panose="020F0502020204030204" pitchFamily="34" charset="0"/>
                        </a:rPr>
                        <a:t>Returns a copy of the dictionary</a:t>
                      </a:r>
                    </a:p>
                  </a:txBody>
                  <a:tcPr marL="29888" marR="29888" marT="29888" marB="29888"/>
                </a:tc>
                <a:extLst>
                  <a:ext uri="{0D108BD9-81ED-4DB2-BD59-A6C34878D82A}">
                    <a16:rowId xmlns:a16="http://schemas.microsoft.com/office/drawing/2014/main" val="2952507987"/>
                  </a:ext>
                </a:extLst>
              </a:tr>
              <a:tr h="254793">
                <a:tc>
                  <a:txBody>
                    <a:bodyPr/>
                    <a:lstStyle/>
                    <a:p>
                      <a:pPr algn="l" fontAlgn="t"/>
                      <a:r>
                        <a:rPr lang="en-US" sz="1600" dirty="0">
                          <a:effectLst/>
                          <a:latin typeface="Calibri" panose="020F0502020204030204" pitchFamily="34" charset="0"/>
                          <a:cs typeface="Calibri" panose="020F0502020204030204" pitchFamily="34" charset="0"/>
                          <a:hlinkClick r:id="rId4"/>
                        </a:rPr>
                        <a:t>get()</a:t>
                      </a:r>
                      <a:endParaRPr lang="en-US" sz="1600" dirty="0">
                        <a:effectLst/>
                        <a:latin typeface="Calibri" panose="020F0502020204030204" pitchFamily="34" charset="0"/>
                        <a:cs typeface="Calibri" panose="020F0502020204030204" pitchFamily="34" charset="0"/>
                      </a:endParaRPr>
                    </a:p>
                  </a:txBody>
                  <a:tcPr marL="59776" marR="29888" marT="29888" marB="29888"/>
                </a:tc>
                <a:tc>
                  <a:txBody>
                    <a:bodyPr/>
                    <a:lstStyle/>
                    <a:p>
                      <a:pPr algn="l" fontAlgn="t"/>
                      <a:r>
                        <a:rPr lang="en-US" sz="1600" dirty="0">
                          <a:effectLst/>
                          <a:latin typeface="Calibri" panose="020F0502020204030204" pitchFamily="34" charset="0"/>
                          <a:cs typeface="Calibri" panose="020F0502020204030204" pitchFamily="34" charset="0"/>
                        </a:rPr>
                        <a:t>Returns the value of the specified key</a:t>
                      </a:r>
                    </a:p>
                  </a:txBody>
                  <a:tcPr marL="29888" marR="29888" marT="29888" marB="29888"/>
                </a:tc>
                <a:extLst>
                  <a:ext uri="{0D108BD9-81ED-4DB2-BD59-A6C34878D82A}">
                    <a16:rowId xmlns:a16="http://schemas.microsoft.com/office/drawing/2014/main" val="525399876"/>
                  </a:ext>
                </a:extLst>
              </a:tr>
              <a:tr h="322243">
                <a:tc>
                  <a:txBody>
                    <a:bodyPr/>
                    <a:lstStyle/>
                    <a:p>
                      <a:pPr algn="l" fontAlgn="t"/>
                      <a:r>
                        <a:rPr lang="en-US" sz="1600" dirty="0">
                          <a:effectLst/>
                          <a:latin typeface="Calibri" panose="020F0502020204030204" pitchFamily="34" charset="0"/>
                          <a:cs typeface="Calibri" panose="020F0502020204030204" pitchFamily="34" charset="0"/>
                          <a:hlinkClick r:id="rId5"/>
                        </a:rPr>
                        <a:t>items()</a:t>
                      </a:r>
                      <a:endParaRPr lang="en-US" sz="1600" dirty="0">
                        <a:effectLst/>
                        <a:latin typeface="Calibri" panose="020F0502020204030204" pitchFamily="34" charset="0"/>
                        <a:cs typeface="Calibri" panose="020F0502020204030204" pitchFamily="34" charset="0"/>
                      </a:endParaRPr>
                    </a:p>
                  </a:txBody>
                  <a:tcPr marL="59776" marR="29888" marT="29888" marB="29888"/>
                </a:tc>
                <a:tc>
                  <a:txBody>
                    <a:bodyPr/>
                    <a:lstStyle/>
                    <a:p>
                      <a:pPr algn="l" fontAlgn="t"/>
                      <a:r>
                        <a:rPr lang="en-US" sz="1600">
                          <a:effectLst/>
                          <a:latin typeface="Calibri" panose="020F0502020204030204" pitchFamily="34" charset="0"/>
                          <a:cs typeface="Calibri" panose="020F0502020204030204" pitchFamily="34" charset="0"/>
                        </a:rPr>
                        <a:t>Returns a list containing a tuple for each key value pair</a:t>
                      </a:r>
                    </a:p>
                  </a:txBody>
                  <a:tcPr marL="29888" marR="29888" marT="29888" marB="29888"/>
                </a:tc>
                <a:extLst>
                  <a:ext uri="{0D108BD9-81ED-4DB2-BD59-A6C34878D82A}">
                    <a16:rowId xmlns:a16="http://schemas.microsoft.com/office/drawing/2014/main" val="2185605936"/>
                  </a:ext>
                </a:extLst>
              </a:tr>
              <a:tr h="322243">
                <a:tc>
                  <a:txBody>
                    <a:bodyPr/>
                    <a:lstStyle/>
                    <a:p>
                      <a:pPr algn="l" fontAlgn="t"/>
                      <a:r>
                        <a:rPr lang="en-US" sz="1600" dirty="0">
                          <a:effectLst/>
                          <a:latin typeface="Calibri" panose="020F0502020204030204" pitchFamily="34" charset="0"/>
                          <a:cs typeface="Calibri" panose="020F0502020204030204" pitchFamily="34" charset="0"/>
                          <a:hlinkClick r:id="rId6"/>
                        </a:rPr>
                        <a:t>keys()</a:t>
                      </a:r>
                      <a:endParaRPr lang="en-US" sz="1600" dirty="0">
                        <a:effectLst/>
                        <a:latin typeface="Calibri" panose="020F0502020204030204" pitchFamily="34" charset="0"/>
                        <a:cs typeface="Calibri" panose="020F0502020204030204" pitchFamily="34" charset="0"/>
                      </a:endParaRPr>
                    </a:p>
                  </a:txBody>
                  <a:tcPr marL="59776" marR="29888" marT="29888" marB="29888"/>
                </a:tc>
                <a:tc>
                  <a:txBody>
                    <a:bodyPr/>
                    <a:lstStyle/>
                    <a:p>
                      <a:pPr algn="l" fontAlgn="t"/>
                      <a:r>
                        <a:rPr lang="en-US" sz="1600">
                          <a:effectLst/>
                          <a:latin typeface="Calibri" panose="020F0502020204030204" pitchFamily="34" charset="0"/>
                          <a:cs typeface="Calibri" panose="020F0502020204030204" pitchFamily="34" charset="0"/>
                        </a:rPr>
                        <a:t>Returns a list containing the dictionary's keys</a:t>
                      </a:r>
                    </a:p>
                  </a:txBody>
                  <a:tcPr marL="29888" marR="29888" marT="29888" marB="29888"/>
                </a:tc>
                <a:extLst>
                  <a:ext uri="{0D108BD9-81ED-4DB2-BD59-A6C34878D82A}">
                    <a16:rowId xmlns:a16="http://schemas.microsoft.com/office/drawing/2014/main" val="3258912831"/>
                  </a:ext>
                </a:extLst>
              </a:tr>
              <a:tr h="322243">
                <a:tc>
                  <a:txBody>
                    <a:bodyPr/>
                    <a:lstStyle/>
                    <a:p>
                      <a:pPr algn="l" fontAlgn="t"/>
                      <a:r>
                        <a:rPr lang="en-US" sz="1600" dirty="0">
                          <a:effectLst/>
                          <a:latin typeface="Calibri" panose="020F0502020204030204" pitchFamily="34" charset="0"/>
                          <a:cs typeface="Calibri" panose="020F0502020204030204" pitchFamily="34" charset="0"/>
                          <a:hlinkClick r:id="rId7"/>
                        </a:rPr>
                        <a:t>pop()</a:t>
                      </a:r>
                      <a:endParaRPr lang="en-US" sz="1600" dirty="0">
                        <a:effectLst/>
                        <a:latin typeface="Calibri" panose="020F0502020204030204" pitchFamily="34" charset="0"/>
                        <a:cs typeface="Calibri" panose="020F0502020204030204" pitchFamily="34" charset="0"/>
                      </a:endParaRPr>
                    </a:p>
                  </a:txBody>
                  <a:tcPr marL="59776" marR="29888" marT="29888" marB="29888"/>
                </a:tc>
                <a:tc>
                  <a:txBody>
                    <a:bodyPr/>
                    <a:lstStyle/>
                    <a:p>
                      <a:pPr algn="l" fontAlgn="t"/>
                      <a:r>
                        <a:rPr lang="en-US" sz="1600">
                          <a:effectLst/>
                          <a:latin typeface="Calibri" panose="020F0502020204030204" pitchFamily="34" charset="0"/>
                          <a:cs typeface="Calibri" panose="020F0502020204030204" pitchFamily="34" charset="0"/>
                        </a:rPr>
                        <a:t>Removes the element with the specified key</a:t>
                      </a:r>
                    </a:p>
                  </a:txBody>
                  <a:tcPr marL="29888" marR="29888" marT="29888" marB="29888"/>
                </a:tc>
                <a:extLst>
                  <a:ext uri="{0D108BD9-81ED-4DB2-BD59-A6C34878D82A}">
                    <a16:rowId xmlns:a16="http://schemas.microsoft.com/office/drawing/2014/main" val="825117287"/>
                  </a:ext>
                </a:extLst>
              </a:tr>
              <a:tr h="265881">
                <a:tc>
                  <a:txBody>
                    <a:bodyPr/>
                    <a:lstStyle/>
                    <a:p>
                      <a:pPr algn="l" fontAlgn="t"/>
                      <a:r>
                        <a:rPr lang="en-US" sz="1600" dirty="0" err="1">
                          <a:effectLst/>
                          <a:latin typeface="Calibri" panose="020F0502020204030204" pitchFamily="34" charset="0"/>
                          <a:cs typeface="Calibri" panose="020F0502020204030204" pitchFamily="34" charset="0"/>
                          <a:hlinkClick r:id="rId8"/>
                        </a:rPr>
                        <a:t>popitem</a:t>
                      </a:r>
                      <a:r>
                        <a:rPr lang="en-US" sz="1600" dirty="0">
                          <a:effectLst/>
                          <a:latin typeface="Calibri" panose="020F0502020204030204" pitchFamily="34" charset="0"/>
                          <a:cs typeface="Calibri" panose="020F0502020204030204" pitchFamily="34" charset="0"/>
                          <a:hlinkClick r:id="rId8"/>
                        </a:rPr>
                        <a:t>()</a:t>
                      </a:r>
                      <a:endParaRPr lang="en-US" sz="1600" dirty="0">
                        <a:effectLst/>
                        <a:latin typeface="Calibri" panose="020F0502020204030204" pitchFamily="34" charset="0"/>
                        <a:cs typeface="Calibri" panose="020F0502020204030204" pitchFamily="34" charset="0"/>
                      </a:endParaRPr>
                    </a:p>
                  </a:txBody>
                  <a:tcPr marL="59776" marR="29888" marT="29888" marB="29888"/>
                </a:tc>
                <a:tc>
                  <a:txBody>
                    <a:bodyPr/>
                    <a:lstStyle/>
                    <a:p>
                      <a:pPr algn="l" fontAlgn="t"/>
                      <a:r>
                        <a:rPr lang="en-US" sz="1600" dirty="0">
                          <a:effectLst/>
                          <a:latin typeface="Calibri" panose="020F0502020204030204" pitchFamily="34" charset="0"/>
                          <a:cs typeface="Calibri" panose="020F0502020204030204" pitchFamily="34" charset="0"/>
                        </a:rPr>
                        <a:t>Removes the last inserted key-value pair</a:t>
                      </a:r>
                    </a:p>
                  </a:txBody>
                  <a:tcPr marL="29888" marR="29888" marT="29888" marB="29888"/>
                </a:tc>
                <a:extLst>
                  <a:ext uri="{0D108BD9-81ED-4DB2-BD59-A6C34878D82A}">
                    <a16:rowId xmlns:a16="http://schemas.microsoft.com/office/drawing/2014/main" val="3632663691"/>
                  </a:ext>
                </a:extLst>
              </a:tr>
              <a:tr h="304295">
                <a:tc>
                  <a:txBody>
                    <a:bodyPr/>
                    <a:lstStyle/>
                    <a:p>
                      <a:pPr algn="l" fontAlgn="t"/>
                      <a:r>
                        <a:rPr lang="en-US" sz="1600" dirty="0">
                          <a:effectLst/>
                          <a:latin typeface="Calibri" panose="020F0502020204030204" pitchFamily="34" charset="0"/>
                          <a:cs typeface="Calibri" panose="020F0502020204030204" pitchFamily="34" charset="0"/>
                          <a:hlinkClick r:id="rId9"/>
                        </a:rPr>
                        <a:t>setdefault()</a:t>
                      </a:r>
                      <a:endParaRPr lang="en-US" sz="1600" dirty="0">
                        <a:effectLst/>
                        <a:latin typeface="Calibri" panose="020F0502020204030204" pitchFamily="34" charset="0"/>
                        <a:cs typeface="Calibri" panose="020F0502020204030204" pitchFamily="34" charset="0"/>
                      </a:endParaRPr>
                    </a:p>
                  </a:txBody>
                  <a:tcPr marL="59776" marR="29888" marT="29888" marB="29888"/>
                </a:tc>
                <a:tc>
                  <a:txBody>
                    <a:bodyPr/>
                    <a:lstStyle/>
                    <a:p>
                      <a:pPr algn="l" fontAlgn="t"/>
                      <a:r>
                        <a:rPr lang="en-US" sz="1600" dirty="0">
                          <a:effectLst/>
                          <a:latin typeface="Calibri" panose="020F0502020204030204" pitchFamily="34" charset="0"/>
                          <a:cs typeface="Calibri" panose="020F0502020204030204" pitchFamily="34" charset="0"/>
                        </a:rPr>
                        <a:t>Returns the value of the specified key. If the key does not exist insert the key, with the specified value</a:t>
                      </a:r>
                    </a:p>
                  </a:txBody>
                  <a:tcPr marL="29888" marR="29888" marT="29888" marB="29888"/>
                </a:tc>
                <a:extLst>
                  <a:ext uri="{0D108BD9-81ED-4DB2-BD59-A6C34878D82A}">
                    <a16:rowId xmlns:a16="http://schemas.microsoft.com/office/drawing/2014/main" val="1463219609"/>
                  </a:ext>
                </a:extLst>
              </a:tr>
              <a:tr h="322243">
                <a:tc>
                  <a:txBody>
                    <a:bodyPr/>
                    <a:lstStyle/>
                    <a:p>
                      <a:pPr algn="l" fontAlgn="t"/>
                      <a:r>
                        <a:rPr lang="en-US" sz="1600" dirty="0">
                          <a:solidFill>
                            <a:srgbClr val="FFD343"/>
                          </a:solidFill>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update()</a:t>
                      </a:r>
                      <a:endParaRPr lang="en-US" sz="1600" dirty="0">
                        <a:solidFill>
                          <a:srgbClr val="FFD343"/>
                        </a:solidFill>
                        <a:effectLst/>
                        <a:latin typeface="Calibri" panose="020F0502020204030204" pitchFamily="34" charset="0"/>
                        <a:cs typeface="Calibri" panose="020F0502020204030204" pitchFamily="34" charset="0"/>
                      </a:endParaRPr>
                    </a:p>
                  </a:txBody>
                  <a:tcPr marL="59776" marR="29888" marT="29888" marB="29888"/>
                </a:tc>
                <a:tc>
                  <a:txBody>
                    <a:bodyPr/>
                    <a:lstStyle/>
                    <a:p>
                      <a:pPr algn="l" fontAlgn="t"/>
                      <a:r>
                        <a:rPr lang="en-US" sz="1600">
                          <a:effectLst/>
                          <a:latin typeface="Calibri" panose="020F0502020204030204" pitchFamily="34" charset="0"/>
                          <a:cs typeface="Calibri" panose="020F0502020204030204" pitchFamily="34" charset="0"/>
                        </a:rPr>
                        <a:t>Updates the dictionary with the specified key-value pairs</a:t>
                      </a:r>
                    </a:p>
                  </a:txBody>
                  <a:tcPr marL="29888" marR="29888" marT="29888" marB="29888"/>
                </a:tc>
                <a:extLst>
                  <a:ext uri="{0D108BD9-81ED-4DB2-BD59-A6C34878D82A}">
                    <a16:rowId xmlns:a16="http://schemas.microsoft.com/office/drawing/2014/main" val="672912373"/>
                  </a:ext>
                </a:extLst>
              </a:tr>
              <a:tr h="322243">
                <a:tc>
                  <a:txBody>
                    <a:bodyPr/>
                    <a:lstStyle/>
                    <a:p>
                      <a:pPr algn="l" fontAlgn="t"/>
                      <a:r>
                        <a:rPr lang="en-US" sz="1600" dirty="0">
                          <a:effectLst/>
                          <a:latin typeface="Calibri" panose="020F0502020204030204" pitchFamily="34" charset="0"/>
                          <a:cs typeface="Calibri" panose="020F0502020204030204" pitchFamily="34" charset="0"/>
                          <a:hlinkClick r:id="rId11"/>
                        </a:rPr>
                        <a:t>values()</a:t>
                      </a:r>
                      <a:endParaRPr lang="en-US" sz="1600" dirty="0">
                        <a:effectLst/>
                        <a:latin typeface="Calibri" panose="020F0502020204030204" pitchFamily="34" charset="0"/>
                        <a:cs typeface="Calibri" panose="020F0502020204030204" pitchFamily="34" charset="0"/>
                      </a:endParaRPr>
                    </a:p>
                  </a:txBody>
                  <a:tcPr marL="59776" marR="29888" marT="29888" marB="29888"/>
                </a:tc>
                <a:tc>
                  <a:txBody>
                    <a:bodyPr/>
                    <a:lstStyle/>
                    <a:p>
                      <a:pPr algn="l" fontAlgn="t"/>
                      <a:r>
                        <a:rPr lang="en-US" sz="1600" dirty="0">
                          <a:effectLst/>
                          <a:latin typeface="Calibri" panose="020F0502020204030204" pitchFamily="34" charset="0"/>
                          <a:cs typeface="Calibri" panose="020F0502020204030204" pitchFamily="34" charset="0"/>
                        </a:rPr>
                        <a:t>Returns a list of all the values in the dictionary</a:t>
                      </a:r>
                    </a:p>
                  </a:txBody>
                  <a:tcPr marL="29888" marR="29888" marT="29888" marB="29888"/>
                </a:tc>
                <a:extLst>
                  <a:ext uri="{0D108BD9-81ED-4DB2-BD59-A6C34878D82A}">
                    <a16:rowId xmlns:a16="http://schemas.microsoft.com/office/drawing/2014/main" val="2503442718"/>
                  </a:ext>
                </a:extLst>
              </a:tr>
            </a:tbl>
          </a:graphicData>
        </a:graphic>
      </p:graphicFrame>
    </p:spTree>
    <p:extLst>
      <p:ext uri="{BB962C8B-B14F-4D97-AF65-F5344CB8AC3E}">
        <p14:creationId xmlns:p14="http://schemas.microsoft.com/office/powerpoint/2010/main" val="1161860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F25B-25B4-EC15-94A2-03F93B88B056}"/>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Accessing Dictionary Items</a:t>
            </a:r>
          </a:p>
        </p:txBody>
      </p:sp>
      <p:sp>
        <p:nvSpPr>
          <p:cNvPr id="6" name="TextBox 5">
            <a:extLst>
              <a:ext uri="{FF2B5EF4-FFF2-40B4-BE49-F238E27FC236}">
                <a16:creationId xmlns:a16="http://schemas.microsoft.com/office/drawing/2014/main" id="{1A930E55-23CA-F3E0-E699-DB656E43AF3E}"/>
              </a:ext>
            </a:extLst>
          </p:cNvPr>
          <p:cNvSpPr txBox="1"/>
          <p:nvPr/>
        </p:nvSpPr>
        <p:spPr>
          <a:xfrm>
            <a:off x="515834" y="2418101"/>
            <a:ext cx="5549917" cy="1785104"/>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Accessing values: </a:t>
            </a:r>
            <a:r>
              <a:rPr lang="en-US" sz="2200" dirty="0">
                <a:solidFill>
                  <a:srgbClr val="FFD343"/>
                </a:solidFill>
                <a:latin typeface="Calibri" panose="020F0502020204030204" pitchFamily="34" charset="0"/>
                <a:cs typeface="Calibri" panose="020F0502020204030204" pitchFamily="34" charset="0"/>
              </a:rPr>
              <a:t>[key]</a:t>
            </a:r>
            <a:r>
              <a:rPr lang="en-US" sz="2200" dirty="0">
                <a:latin typeface="Calibri" panose="020F0502020204030204" pitchFamily="34" charset="0"/>
                <a:cs typeface="Calibri" panose="020F0502020204030204" pitchFamily="34" charset="0"/>
              </a:rPr>
              <a:t>,</a:t>
            </a:r>
            <a:r>
              <a:rPr lang="en-US" sz="2200" dirty="0">
                <a:solidFill>
                  <a:srgbClr val="FFD343"/>
                </a:solidFill>
                <a:latin typeface="Calibri" panose="020F0502020204030204" pitchFamily="34" charset="0"/>
                <a:cs typeface="Calibri" panose="020F0502020204030204" pitchFamily="34" charset="0"/>
              </a:rPr>
              <a:t> .get(key) </a:t>
            </a:r>
            <a:r>
              <a:rPr lang="en-US" sz="2200" dirty="0">
                <a:latin typeface="Calibri" panose="020F0502020204030204" pitchFamily="34" charset="0"/>
                <a:cs typeface="Calibri" panose="020F0502020204030204" pitchFamily="34" charset="0"/>
              </a:rPr>
              <a:t>and</a:t>
            </a:r>
            <a:r>
              <a:rPr lang="en-US" sz="2200" dirty="0">
                <a:solidFill>
                  <a:srgbClr val="FFD343"/>
                </a:solidFill>
                <a:latin typeface="Calibri" panose="020F0502020204030204" pitchFamily="34" charset="0"/>
                <a:cs typeface="Calibri" panose="020F0502020204030204" pitchFamily="34" charset="0"/>
              </a:rPr>
              <a:t> .values()</a:t>
            </a:r>
          </a:p>
          <a:p>
            <a:r>
              <a:rPr lang="en-US" sz="2200" dirty="0">
                <a:latin typeface="Calibri" panose="020F0502020204030204" pitchFamily="34" charset="0"/>
                <a:cs typeface="Calibri" panose="020F0502020204030204" pitchFamily="34" charset="0"/>
              </a:rPr>
              <a:t>Accessing </a:t>
            </a:r>
            <a:r>
              <a:rPr lang="en-US" sz="2200" dirty="0" err="1">
                <a:latin typeface="Calibri" panose="020F0502020204030204" pitchFamily="34" charset="0"/>
                <a:cs typeface="Calibri" panose="020F0502020204030204" pitchFamily="34" charset="0"/>
              </a:rPr>
              <a:t>keys:</a:t>
            </a:r>
            <a:r>
              <a:rPr lang="en-US" sz="2200" dirty="0" err="1">
                <a:solidFill>
                  <a:srgbClr val="FFD343"/>
                </a:solidFill>
                <a:latin typeface="Calibri" panose="020F0502020204030204" pitchFamily="34" charset="0"/>
                <a:cs typeface="Calibri" panose="020F0502020204030204" pitchFamily="34" charset="0"/>
              </a:rPr>
              <a:t>.keys</a:t>
            </a:r>
            <a:r>
              <a:rPr lang="en-US" sz="2200" dirty="0">
                <a:solidFill>
                  <a:srgbClr val="FFD343"/>
                </a:solidFill>
                <a:latin typeface="Calibri" panose="020F0502020204030204" pitchFamily="34" charset="0"/>
                <a:cs typeface="Calibri" panose="020F0502020204030204" pitchFamily="34" charset="0"/>
              </a:rPr>
              <a:t>()</a:t>
            </a:r>
            <a:r>
              <a:rPr lang="en-US" sz="2200" dirty="0">
                <a:latin typeface="Calibri" panose="020F0502020204030204" pitchFamily="34" charset="0"/>
                <a:cs typeface="Calibri" panose="020F0502020204030204" pitchFamily="34" charset="0"/>
              </a:rPr>
              <a:t> method</a:t>
            </a:r>
          </a:p>
          <a:p>
            <a:pPr marL="342900" indent="-342900">
              <a:buFontTx/>
              <a:buChar char="-"/>
            </a:pPr>
            <a:r>
              <a:rPr lang="en-US" sz="2200" dirty="0">
                <a:solidFill>
                  <a:srgbClr val="FFD343"/>
                </a:solidFill>
                <a:latin typeface="Calibri" panose="020F0502020204030204" pitchFamily="34" charset="0"/>
                <a:cs typeface="Calibri" panose="020F0502020204030204" pitchFamily="34" charset="0"/>
              </a:rPr>
              <a:t>.values() .keys() .Items() </a:t>
            </a:r>
          </a:p>
          <a:p>
            <a:r>
              <a:rPr lang="en-US" sz="2200" dirty="0">
                <a:solidFill>
                  <a:schemeClr val="bg1"/>
                </a:solidFill>
                <a:latin typeface="Calibri" panose="020F0502020204030204" pitchFamily="34" charset="0"/>
                <a:cs typeface="Calibri" panose="020F0502020204030204" pitchFamily="34" charset="0"/>
              </a:rPr>
              <a:t>return a list view of dictionary(</a:t>
            </a:r>
            <a:r>
              <a:rPr lang="en-US" sz="2200" b="0" i="0" dirty="0">
                <a:solidFill>
                  <a:srgbClr val="000000"/>
                </a:solidFill>
                <a:effectLst/>
                <a:latin typeface="Calibri" panose="020F0502020204030204" pitchFamily="34" charset="0"/>
                <a:cs typeface="Calibri" panose="020F0502020204030204" pitchFamily="34" charset="0"/>
              </a:rPr>
              <a:t>any change</a:t>
            </a:r>
            <a:r>
              <a:rPr lang="en-US" sz="2200" dirty="0">
                <a:solidFill>
                  <a:srgbClr val="000000"/>
                </a:solidFill>
                <a:latin typeface="Calibri" panose="020F0502020204030204" pitchFamily="34" charset="0"/>
                <a:cs typeface="Calibri" panose="020F0502020204030204" pitchFamily="34" charset="0"/>
              </a:rPr>
              <a:t>s </a:t>
            </a:r>
            <a:r>
              <a:rPr lang="en-US" sz="2200" b="0" i="0" dirty="0">
                <a:solidFill>
                  <a:srgbClr val="000000"/>
                </a:solidFill>
                <a:effectLst/>
                <a:latin typeface="Calibri" panose="020F0502020204030204" pitchFamily="34" charset="0"/>
                <a:cs typeface="Calibri" panose="020F0502020204030204" pitchFamily="34" charset="0"/>
              </a:rPr>
              <a:t>will</a:t>
            </a:r>
          </a:p>
          <a:p>
            <a:r>
              <a:rPr lang="en-US" sz="2200" dirty="0">
                <a:solidFill>
                  <a:srgbClr val="000000"/>
                </a:solidFill>
                <a:latin typeface="Calibri" panose="020F0502020204030204" pitchFamily="34" charset="0"/>
                <a:cs typeface="Calibri" panose="020F0502020204030204" pitchFamily="34" charset="0"/>
              </a:rPr>
              <a:t>b</a:t>
            </a:r>
            <a:r>
              <a:rPr lang="en-US" sz="2200" b="0" i="0" dirty="0">
                <a:solidFill>
                  <a:srgbClr val="000000"/>
                </a:solidFill>
                <a:effectLst/>
                <a:latin typeface="Calibri" panose="020F0502020204030204" pitchFamily="34" charset="0"/>
                <a:cs typeface="Calibri" panose="020F0502020204030204" pitchFamily="34" charset="0"/>
              </a:rPr>
              <a:t>e</a:t>
            </a:r>
            <a:r>
              <a:rPr lang="en-US" sz="2200" dirty="0">
                <a:solidFill>
                  <a:srgbClr val="000000"/>
                </a:solidFill>
                <a:latin typeface="Calibri" panose="020F0502020204030204" pitchFamily="34" charset="0"/>
                <a:cs typeface="Calibri" panose="020F0502020204030204" pitchFamily="34" charset="0"/>
              </a:rPr>
              <a:t> </a:t>
            </a:r>
            <a:r>
              <a:rPr lang="en-US" sz="2200" b="0" i="0" dirty="0">
                <a:solidFill>
                  <a:srgbClr val="000000"/>
                </a:solidFill>
                <a:effectLst/>
                <a:latin typeface="Calibri" panose="020F0502020204030204" pitchFamily="34" charset="0"/>
                <a:cs typeface="Calibri" panose="020F0502020204030204" pitchFamily="34" charset="0"/>
              </a:rPr>
              <a:t>reflected in the list)</a:t>
            </a:r>
            <a:endParaRPr lang="en-US" sz="2200" dirty="0">
              <a:solidFill>
                <a:schemeClr val="bg1"/>
              </a:solidFill>
              <a:latin typeface="Calibri" panose="020F0502020204030204" pitchFamily="34" charset="0"/>
              <a:cs typeface="Calibri" panose="020F0502020204030204" pitchFamily="34" charset="0"/>
            </a:endParaRPr>
          </a:p>
        </p:txBody>
      </p:sp>
      <p:pic>
        <p:nvPicPr>
          <p:cNvPr id="8" name="Content Placeholder 7">
            <a:extLst>
              <a:ext uri="{FF2B5EF4-FFF2-40B4-BE49-F238E27FC236}">
                <a16:creationId xmlns:a16="http://schemas.microsoft.com/office/drawing/2014/main" id="{AF0D4C73-C4E0-4E38-043D-4C8AA2999F20}"/>
              </a:ext>
            </a:extLst>
          </p:cNvPr>
          <p:cNvPicPr>
            <a:picLocks noGrp="1" noChangeAspect="1"/>
          </p:cNvPicPr>
          <p:nvPr>
            <p:ph idx="1"/>
          </p:nvPr>
        </p:nvPicPr>
        <p:blipFill>
          <a:blip r:embed="rId2"/>
          <a:stretch>
            <a:fillRect/>
          </a:stretch>
        </p:blipFill>
        <p:spPr>
          <a:xfrm>
            <a:off x="5988806" y="2278461"/>
            <a:ext cx="5561425" cy="3541712"/>
          </a:xfrm>
        </p:spPr>
      </p:pic>
    </p:spTree>
    <p:extLst>
      <p:ext uri="{BB962C8B-B14F-4D97-AF65-F5344CB8AC3E}">
        <p14:creationId xmlns:p14="http://schemas.microsoft.com/office/powerpoint/2010/main" val="22956828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F4D8-F320-6788-5A18-C450D06B5596}"/>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Check For Existing Key/Value</a:t>
            </a:r>
          </a:p>
        </p:txBody>
      </p:sp>
      <p:sp>
        <p:nvSpPr>
          <p:cNvPr id="3" name="Content Placeholder 2">
            <a:extLst>
              <a:ext uri="{FF2B5EF4-FFF2-40B4-BE49-F238E27FC236}">
                <a16:creationId xmlns:a16="http://schemas.microsoft.com/office/drawing/2014/main" id="{AD584263-A537-4D7A-BC9A-838627CC277E}"/>
              </a:ext>
            </a:extLst>
          </p:cNvPr>
          <p:cNvSpPr>
            <a:spLocks noGrp="1"/>
          </p:cNvSpPr>
          <p:nvPr>
            <p:ph idx="1"/>
          </p:nvPr>
        </p:nvSpPr>
        <p:spPr/>
        <p:txBody>
          <a:bodyPr/>
          <a:lstStyle/>
          <a:p>
            <a:pPr marL="0" indent="0">
              <a:buNone/>
            </a:pPr>
            <a:r>
              <a:rPr lang="en-US" sz="2400" dirty="0">
                <a:latin typeface="Calibri" panose="020F0502020204030204" pitchFamily="34" charset="0"/>
                <a:cs typeface="Calibri" panose="020F0502020204030204" pitchFamily="34" charset="0"/>
              </a:rPr>
              <a:t>use </a:t>
            </a:r>
            <a:r>
              <a:rPr lang="en-US" sz="2400" b="1" dirty="0">
                <a:solidFill>
                  <a:srgbClr val="FFD343"/>
                </a:solidFill>
                <a:latin typeface="Calibri" panose="020F0502020204030204" pitchFamily="34" charset="0"/>
                <a:cs typeface="Calibri" panose="020F0502020204030204" pitchFamily="34" charset="0"/>
              </a:rPr>
              <a:t>in</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keyword to check for existing key</a:t>
            </a:r>
          </a:p>
          <a:p>
            <a:pPr marL="0" indent="0">
              <a:buNone/>
            </a:pPr>
            <a:r>
              <a:rPr lang="en-US" dirty="0">
                <a:latin typeface="Calibri" panose="020F0502020204030204" pitchFamily="34" charset="0"/>
                <a:cs typeface="Calibri" panose="020F0502020204030204" pitchFamily="34" charset="0"/>
              </a:rPr>
              <a:t>Or use </a:t>
            </a:r>
            <a:r>
              <a:rPr lang="en-US" dirty="0">
                <a:solidFill>
                  <a:srgbClr val="FFD343"/>
                </a:solidFill>
                <a:latin typeface="Calibri" panose="020F0502020204030204" pitchFamily="34" charset="0"/>
                <a:cs typeface="Calibri" panose="020F0502020204030204" pitchFamily="34" charset="0"/>
              </a:rPr>
              <a:t>setdefault(</a:t>
            </a:r>
            <a:r>
              <a:rPr lang="en-US" dirty="0">
                <a:latin typeface="Calibri" panose="020F0502020204030204" pitchFamily="34" charset="0"/>
                <a:cs typeface="Calibri" panose="020F0502020204030204" pitchFamily="34" charset="0"/>
              </a:rPr>
              <a:t>Key, DefaultValue</a:t>
            </a:r>
            <a:r>
              <a:rPr lang="en-US" dirty="0">
                <a:solidFill>
                  <a:srgbClr val="FFD343"/>
                </a:solidFill>
                <a:latin typeface="Calibri" panose="020F0502020204030204" pitchFamily="34" charset="0"/>
                <a:cs typeface="Calibri" panose="020F0502020204030204" pitchFamily="34" charset="0"/>
              </a:rPr>
              <a:t>)</a:t>
            </a:r>
          </a:p>
          <a:p>
            <a:pPr marL="0" indent="0">
              <a:buNone/>
            </a:pPr>
            <a:r>
              <a:rPr lang="en-US" dirty="0">
                <a:solidFill>
                  <a:schemeClr val="bg1"/>
                </a:solidFill>
                <a:latin typeface="Calibri" panose="020F0502020204030204" pitchFamily="34" charset="0"/>
                <a:cs typeface="Calibri" panose="020F0502020204030204" pitchFamily="34" charset="0"/>
              </a:rPr>
              <a:t>-retunes value if key not found in the dictionary returns  DefaultValue</a:t>
            </a:r>
            <a:endParaRPr lang="en-US" sz="2400" dirty="0">
              <a:solidFill>
                <a:srgbClr val="FFD343"/>
              </a:solidFill>
              <a:latin typeface="Calibri" panose="020F0502020204030204" pitchFamily="34" charset="0"/>
              <a:cs typeface="Calibri" panose="020F0502020204030204" pitchFamily="34" charset="0"/>
            </a:endParaRPr>
          </a:p>
          <a:p>
            <a:endParaRPr lang="en-US" sz="2400" dirty="0">
              <a:solidFill>
                <a:schemeClr val="bg1"/>
              </a:solidFill>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1DE48F52-B486-274B-12C2-BDE16C3DD420}"/>
              </a:ext>
            </a:extLst>
          </p:cNvPr>
          <p:cNvPicPr>
            <a:picLocks noChangeAspect="1"/>
          </p:cNvPicPr>
          <p:nvPr/>
        </p:nvPicPr>
        <p:blipFill>
          <a:blip r:embed="rId2"/>
          <a:stretch>
            <a:fillRect/>
          </a:stretch>
        </p:blipFill>
        <p:spPr>
          <a:xfrm>
            <a:off x="3490493" y="4020344"/>
            <a:ext cx="4549534" cy="1981372"/>
          </a:xfrm>
          <a:prstGeom prst="rect">
            <a:avLst/>
          </a:prstGeom>
        </p:spPr>
      </p:pic>
    </p:spTree>
    <p:extLst>
      <p:ext uri="{BB962C8B-B14F-4D97-AF65-F5344CB8AC3E}">
        <p14:creationId xmlns:p14="http://schemas.microsoft.com/office/powerpoint/2010/main" val="41920227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18C17-0E00-20C7-A197-CBBDF304448B}"/>
              </a:ext>
            </a:extLst>
          </p:cNvPr>
          <p:cNvSpPr>
            <a:spLocks noGrp="1"/>
          </p:cNvSpPr>
          <p:nvPr>
            <p:ph type="title"/>
          </p:nvPr>
        </p:nvSpPr>
        <p:spPr/>
        <p:txBody>
          <a:bodyPr/>
          <a:lstStyle/>
          <a:p>
            <a:r>
              <a:rPr lang="en-US" sz="3600" cap="none" dirty="0">
                <a:latin typeface="Cambria" panose="02040503050406030204" pitchFamily="18" charset="0"/>
                <a:ea typeface="Cambria" panose="02040503050406030204" pitchFamily="18" charset="0"/>
                <a:cs typeface="Calibri" panose="020F0502020204030204" pitchFamily="34" charset="0"/>
              </a:rPr>
              <a:t>Adding/Changing Dictionary Item</a:t>
            </a:r>
            <a:endParaRPr lang="en-US" cap="none"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6E867199-615C-F630-3AB9-D09C69184DF9}"/>
              </a:ext>
            </a:extLst>
          </p:cNvPr>
          <p:cNvSpPr>
            <a:spLocks noGrp="1"/>
          </p:cNvSpPr>
          <p:nvPr>
            <p:ph idx="1"/>
          </p:nvPr>
        </p:nvSpPr>
        <p:spPr>
          <a:xfrm>
            <a:off x="1075532" y="2138396"/>
            <a:ext cx="9905999" cy="3541714"/>
          </a:xfrm>
        </p:spPr>
        <p:txBody>
          <a:bodyPr/>
          <a:lstStyle/>
          <a:p>
            <a:pPr marL="0" indent="0">
              <a:buNone/>
            </a:pPr>
            <a:r>
              <a:rPr lang="en-US" sz="2400" dirty="0">
                <a:solidFill>
                  <a:srgbClr val="FFD343"/>
                </a:solidFill>
                <a:latin typeface="Calibri" panose="020F0502020204030204" pitchFamily="34" charset="0"/>
                <a:cs typeface="Calibri" panose="020F0502020204030204" pitchFamily="34" charset="0"/>
              </a:rPr>
              <a:t>dictname[key] =value</a:t>
            </a:r>
          </a:p>
          <a:p>
            <a:pPr marL="0" indent="0">
              <a:buNone/>
            </a:pPr>
            <a:r>
              <a:rPr lang="en-US" sz="2400" dirty="0">
                <a:latin typeface="Calibri" panose="020F0502020204030204" pitchFamily="34" charset="0"/>
                <a:cs typeface="Calibri" panose="020F0502020204030204" pitchFamily="34" charset="0"/>
              </a:rPr>
              <a:t>Or with </a:t>
            </a:r>
            <a:r>
              <a:rPr lang="en-US" sz="2400" dirty="0">
                <a:solidFill>
                  <a:srgbClr val="FFD343"/>
                </a:solidFill>
                <a:latin typeface="Calibri" panose="020F0502020204030204" pitchFamily="34" charset="0"/>
                <a:cs typeface="Calibri" panose="020F0502020204030204" pitchFamily="34" charset="0"/>
              </a:rPr>
              <a:t>.update({key:value})</a:t>
            </a:r>
          </a:p>
          <a:p>
            <a:pPr marL="0" indent="0">
              <a:buNone/>
            </a:pPr>
            <a:r>
              <a:rPr lang="en-US" dirty="0"/>
              <a:t>-you can both change and add</a:t>
            </a:r>
          </a:p>
          <a:p>
            <a:pPr marL="0" indent="0">
              <a:buNone/>
            </a:pPr>
            <a:r>
              <a:rPr lang="en-US" dirty="0"/>
              <a:t>new items with these methods</a:t>
            </a:r>
          </a:p>
        </p:txBody>
      </p:sp>
      <p:pic>
        <p:nvPicPr>
          <p:cNvPr id="7" name="Picture 6">
            <a:extLst>
              <a:ext uri="{FF2B5EF4-FFF2-40B4-BE49-F238E27FC236}">
                <a16:creationId xmlns:a16="http://schemas.microsoft.com/office/drawing/2014/main" id="{BEB054F7-AB69-7EBA-902A-8874E974C723}"/>
              </a:ext>
            </a:extLst>
          </p:cNvPr>
          <p:cNvPicPr>
            <a:picLocks noChangeAspect="1"/>
          </p:cNvPicPr>
          <p:nvPr/>
        </p:nvPicPr>
        <p:blipFill rotWithShape="1">
          <a:blip r:embed="rId2"/>
          <a:srcRect l="1186"/>
          <a:stretch/>
        </p:blipFill>
        <p:spPr>
          <a:xfrm>
            <a:off x="5112774" y="1969894"/>
            <a:ext cx="6242641" cy="2430991"/>
          </a:xfrm>
          <a:prstGeom prst="rect">
            <a:avLst/>
          </a:prstGeom>
        </p:spPr>
      </p:pic>
    </p:spTree>
    <p:extLst>
      <p:ext uri="{BB962C8B-B14F-4D97-AF65-F5344CB8AC3E}">
        <p14:creationId xmlns:p14="http://schemas.microsoft.com/office/powerpoint/2010/main" val="63214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07107-3787-4EB9-227C-C9544FAC8E1D}"/>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Deleting Dictionary Item</a:t>
            </a:r>
          </a:p>
        </p:txBody>
      </p:sp>
      <p:sp>
        <p:nvSpPr>
          <p:cNvPr id="3" name="Content Placeholder 2">
            <a:extLst>
              <a:ext uri="{FF2B5EF4-FFF2-40B4-BE49-F238E27FC236}">
                <a16:creationId xmlns:a16="http://schemas.microsoft.com/office/drawing/2014/main" id="{962C617D-630A-803E-511E-95C92C4B30AE}"/>
              </a:ext>
            </a:extLst>
          </p:cNvPr>
          <p:cNvSpPr>
            <a:spLocks noGrp="1"/>
          </p:cNvSpPr>
          <p:nvPr>
            <p:ph idx="1"/>
          </p:nvPr>
        </p:nvSpPr>
        <p:spPr>
          <a:xfrm>
            <a:off x="1186962" y="2139988"/>
            <a:ext cx="9905999" cy="3541714"/>
          </a:xfrm>
        </p:spPr>
        <p:txBody>
          <a:bodyPr>
            <a:normAutofit/>
          </a:bodyPr>
          <a:lstStyle/>
          <a:p>
            <a:pPr marL="0" indent="0">
              <a:buNone/>
            </a:pPr>
            <a:r>
              <a:rPr lang="en-US" sz="2200" dirty="0">
                <a:solidFill>
                  <a:srgbClr val="FFD343"/>
                </a:solidFill>
                <a:latin typeface="Calibri" panose="020F0502020204030204" pitchFamily="34" charset="0"/>
                <a:cs typeface="Calibri" panose="020F0502020204030204" pitchFamily="34" charset="0"/>
              </a:rPr>
              <a:t>.pop() </a:t>
            </a:r>
            <a:r>
              <a:rPr lang="en-US" sz="2200" dirty="0">
                <a:latin typeface="Calibri" panose="020F0502020204030204" pitchFamily="34" charset="0"/>
                <a:cs typeface="Calibri" panose="020F0502020204030204" pitchFamily="34" charset="0"/>
              </a:rPr>
              <a:t>removing the item with the specified key</a:t>
            </a:r>
          </a:p>
          <a:p>
            <a:pPr marL="0" indent="0">
              <a:buNone/>
            </a:pPr>
            <a:r>
              <a:rPr lang="en-US" sz="2200" dirty="0">
                <a:solidFill>
                  <a:srgbClr val="FFD343"/>
                </a:solidFill>
                <a:latin typeface="Calibri" panose="020F0502020204030204" pitchFamily="34" charset="0"/>
                <a:cs typeface="Calibri" panose="020F0502020204030204" pitchFamily="34" charset="0"/>
              </a:rPr>
              <a:t>.</a:t>
            </a:r>
            <a:r>
              <a:rPr lang="en-US" sz="2200" dirty="0" err="1">
                <a:solidFill>
                  <a:srgbClr val="FFD343"/>
                </a:solidFill>
                <a:latin typeface="Calibri" panose="020F0502020204030204" pitchFamily="34" charset="0"/>
                <a:cs typeface="Calibri" panose="020F0502020204030204" pitchFamily="34" charset="0"/>
              </a:rPr>
              <a:t>popitem</a:t>
            </a:r>
            <a:r>
              <a:rPr lang="en-US" sz="2200" dirty="0">
                <a:solidFill>
                  <a:srgbClr val="FFD343"/>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removing the last key:value pair</a:t>
            </a:r>
          </a:p>
          <a:p>
            <a:pPr marL="0" indent="0">
              <a:buNone/>
            </a:pPr>
            <a:r>
              <a:rPr lang="en-US" sz="2200" dirty="0">
                <a:solidFill>
                  <a:srgbClr val="FFD343"/>
                </a:solidFill>
                <a:latin typeface="Calibri" panose="020F0502020204030204" pitchFamily="34" charset="0"/>
                <a:cs typeface="Calibri" panose="020F0502020204030204" pitchFamily="34" charset="0"/>
              </a:rPr>
              <a:t>.clear() </a:t>
            </a:r>
            <a:r>
              <a:rPr lang="en-US" sz="2200" dirty="0">
                <a:latin typeface="Calibri" panose="020F0502020204030204" pitchFamily="34" charset="0"/>
                <a:cs typeface="Calibri" panose="020F0502020204030204" pitchFamily="34" charset="0"/>
              </a:rPr>
              <a:t>removing all elements</a:t>
            </a:r>
          </a:p>
          <a:p>
            <a:pPr marL="0" indent="0">
              <a:buNone/>
            </a:pPr>
            <a:r>
              <a:rPr lang="en-US" sz="2200" dirty="0">
                <a:solidFill>
                  <a:srgbClr val="FFD343"/>
                </a:solidFill>
                <a:latin typeface="Calibri" panose="020F0502020204030204" pitchFamily="34" charset="0"/>
                <a:cs typeface="Calibri" panose="020F0502020204030204" pitchFamily="34" charset="0"/>
              </a:rPr>
              <a:t>del</a:t>
            </a:r>
            <a:r>
              <a:rPr lang="en-US" sz="2200" dirty="0">
                <a:latin typeface="Calibri" panose="020F0502020204030204" pitchFamily="34" charset="0"/>
                <a:cs typeface="Calibri" panose="020F0502020204030204" pitchFamily="34" charset="0"/>
              </a:rPr>
              <a:t> keyword for deleting all or specified key item</a:t>
            </a:r>
          </a:p>
          <a:p>
            <a:pPr marL="0" indent="0">
              <a:buNone/>
            </a:pPr>
            <a:endParaRPr lang="en-US" sz="22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4093403-D179-4512-A613-EB7B7D277608}"/>
              </a:ext>
            </a:extLst>
          </p:cNvPr>
          <p:cNvPicPr>
            <a:picLocks noChangeAspect="1"/>
          </p:cNvPicPr>
          <p:nvPr/>
        </p:nvPicPr>
        <p:blipFill>
          <a:blip r:embed="rId2"/>
          <a:stretch>
            <a:fillRect/>
          </a:stretch>
        </p:blipFill>
        <p:spPr>
          <a:xfrm>
            <a:off x="6919334" y="2097088"/>
            <a:ext cx="4442845" cy="3421677"/>
          </a:xfrm>
          <a:prstGeom prst="rect">
            <a:avLst/>
          </a:prstGeom>
        </p:spPr>
      </p:pic>
    </p:spTree>
    <p:extLst>
      <p:ext uri="{BB962C8B-B14F-4D97-AF65-F5344CB8AC3E}">
        <p14:creationId xmlns:p14="http://schemas.microsoft.com/office/powerpoint/2010/main" val="25160958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3F95-9551-B418-0B23-81CCEBDEBBE8}"/>
              </a:ext>
            </a:extLst>
          </p:cNvPr>
          <p:cNvSpPr>
            <a:spLocks noGrp="1"/>
          </p:cNvSpPr>
          <p:nvPr>
            <p:ph type="title"/>
          </p:nvPr>
        </p:nvSpPr>
        <p:spPr/>
        <p:txBody>
          <a:bodyPr/>
          <a:lstStyle/>
          <a:p>
            <a:r>
              <a:rPr lang="en-US" b="0" i="0" dirty="0">
                <a:effectLst/>
                <a:latin typeface="Cambria" panose="02040503050406030204" pitchFamily="18" charset="0"/>
                <a:ea typeface="Cambria" panose="02040503050406030204" pitchFamily="18" charset="0"/>
              </a:rPr>
              <a:t>Loop Through a Dictionary</a:t>
            </a:r>
            <a:endParaRPr lang="en-US"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7D257EB1-86E8-2F25-D0C2-0E9A5458281D}"/>
              </a:ext>
            </a:extLst>
          </p:cNvPr>
          <p:cNvPicPr>
            <a:picLocks noGrp="1" noChangeAspect="1"/>
          </p:cNvPicPr>
          <p:nvPr>
            <p:ph idx="1"/>
          </p:nvPr>
        </p:nvPicPr>
        <p:blipFill>
          <a:blip r:embed="rId2"/>
          <a:stretch>
            <a:fillRect/>
          </a:stretch>
        </p:blipFill>
        <p:spPr>
          <a:xfrm>
            <a:off x="1209507" y="2278671"/>
            <a:ext cx="5603714" cy="3541712"/>
          </a:xfrm>
        </p:spPr>
      </p:pic>
    </p:spTree>
    <p:extLst>
      <p:ext uri="{BB962C8B-B14F-4D97-AF65-F5344CB8AC3E}">
        <p14:creationId xmlns:p14="http://schemas.microsoft.com/office/powerpoint/2010/main" val="21264380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4B2C-743A-590B-9DF6-DD70FB41D251}"/>
              </a:ext>
            </a:extLst>
          </p:cNvPr>
          <p:cNvSpPr>
            <a:spLocks noGrp="1"/>
          </p:cNvSpPr>
          <p:nvPr>
            <p:ph type="title"/>
          </p:nvPr>
        </p:nvSpPr>
        <p:spPr/>
        <p:txBody>
          <a:bodyPr/>
          <a:lstStyle/>
          <a:p>
            <a:r>
              <a:rPr lang="en-US" b="0" i="0" dirty="0">
                <a:effectLst/>
                <a:latin typeface="Cambria" panose="02040503050406030204" pitchFamily="18" charset="0"/>
                <a:ea typeface="Cambria" panose="02040503050406030204" pitchFamily="18" charset="0"/>
              </a:rPr>
              <a:t>mutable</a:t>
            </a:r>
            <a:endParaRPr lang="en-US" dirty="0">
              <a:latin typeface="Cambria" panose="02040503050406030204" pitchFamily="18" charset="0"/>
              <a:ea typeface="Cambria" panose="02040503050406030204" pitchFamily="18" charset="0"/>
            </a:endParaRPr>
          </a:p>
        </p:txBody>
      </p:sp>
      <p:sp>
        <p:nvSpPr>
          <p:cNvPr id="4" name="Text Placeholder 3">
            <a:extLst>
              <a:ext uri="{FF2B5EF4-FFF2-40B4-BE49-F238E27FC236}">
                <a16:creationId xmlns:a16="http://schemas.microsoft.com/office/drawing/2014/main" id="{7972054F-52A9-AEDF-72E1-8E2F5854D4B2}"/>
              </a:ext>
            </a:extLst>
          </p:cNvPr>
          <p:cNvSpPr>
            <a:spLocks noGrp="1"/>
          </p:cNvSpPr>
          <p:nvPr>
            <p:ph type="body" idx="1"/>
          </p:nvPr>
        </p:nvSpPr>
        <p:spPr>
          <a:xfrm>
            <a:off x="1542089" y="1793488"/>
            <a:ext cx="2879342" cy="823912"/>
          </a:xfrm>
        </p:spPr>
        <p:txBody>
          <a:bodyPr/>
          <a:lstStyle/>
          <a:p>
            <a:r>
              <a:rPr lang="en-US" b="1" cap="none" dirty="0">
                <a:latin typeface="Cambria" panose="02040503050406030204" pitchFamily="18" charset="0"/>
                <a:ea typeface="Cambria" panose="02040503050406030204" pitchFamily="18" charset="0"/>
              </a:rPr>
              <a:t>Pass By Reference</a:t>
            </a:r>
          </a:p>
        </p:txBody>
      </p:sp>
      <p:pic>
        <p:nvPicPr>
          <p:cNvPr id="11" name="Picture 10">
            <a:extLst>
              <a:ext uri="{FF2B5EF4-FFF2-40B4-BE49-F238E27FC236}">
                <a16:creationId xmlns:a16="http://schemas.microsoft.com/office/drawing/2014/main" id="{BF202087-B004-95CD-8C45-61A5BFEA36A3}"/>
              </a:ext>
            </a:extLst>
          </p:cNvPr>
          <p:cNvPicPr>
            <a:picLocks noChangeAspect="1"/>
          </p:cNvPicPr>
          <p:nvPr/>
        </p:nvPicPr>
        <p:blipFill rotWithShape="1">
          <a:blip r:embed="rId2"/>
          <a:srcRect l="3255"/>
          <a:stretch/>
        </p:blipFill>
        <p:spPr>
          <a:xfrm>
            <a:off x="1436699" y="2852408"/>
            <a:ext cx="2879342" cy="1153183"/>
          </a:xfrm>
          <a:prstGeom prst="rect">
            <a:avLst/>
          </a:prstGeom>
        </p:spPr>
      </p:pic>
      <p:pic>
        <p:nvPicPr>
          <p:cNvPr id="13" name="Picture 12">
            <a:extLst>
              <a:ext uri="{FF2B5EF4-FFF2-40B4-BE49-F238E27FC236}">
                <a16:creationId xmlns:a16="http://schemas.microsoft.com/office/drawing/2014/main" id="{26B7A6D5-5D81-0D57-C25D-6A999431AD94}"/>
              </a:ext>
            </a:extLst>
          </p:cNvPr>
          <p:cNvPicPr>
            <a:picLocks noChangeAspect="1"/>
          </p:cNvPicPr>
          <p:nvPr/>
        </p:nvPicPr>
        <p:blipFill>
          <a:blip r:embed="rId3"/>
          <a:stretch>
            <a:fillRect/>
          </a:stretch>
        </p:blipFill>
        <p:spPr>
          <a:xfrm>
            <a:off x="1462897" y="4239866"/>
            <a:ext cx="2879342" cy="1150181"/>
          </a:xfrm>
          <a:prstGeom prst="rect">
            <a:avLst/>
          </a:prstGeom>
        </p:spPr>
      </p:pic>
      <p:pic>
        <p:nvPicPr>
          <p:cNvPr id="15" name="Picture 14">
            <a:extLst>
              <a:ext uri="{FF2B5EF4-FFF2-40B4-BE49-F238E27FC236}">
                <a16:creationId xmlns:a16="http://schemas.microsoft.com/office/drawing/2014/main" id="{62452404-3AA5-F089-EC0A-6F06E8A0E4B0}"/>
              </a:ext>
            </a:extLst>
          </p:cNvPr>
          <p:cNvPicPr>
            <a:picLocks noChangeAspect="1"/>
          </p:cNvPicPr>
          <p:nvPr/>
        </p:nvPicPr>
        <p:blipFill rotWithShape="1">
          <a:blip r:embed="rId4"/>
          <a:srcRect l="3094" r="-1"/>
          <a:stretch/>
        </p:blipFill>
        <p:spPr>
          <a:xfrm>
            <a:off x="8850869" y="3672700"/>
            <a:ext cx="2875187" cy="1623201"/>
          </a:xfrm>
          <a:prstGeom prst="rect">
            <a:avLst/>
          </a:prstGeom>
        </p:spPr>
      </p:pic>
      <p:pic>
        <p:nvPicPr>
          <p:cNvPr id="12" name="Picture 11">
            <a:extLst>
              <a:ext uri="{FF2B5EF4-FFF2-40B4-BE49-F238E27FC236}">
                <a16:creationId xmlns:a16="http://schemas.microsoft.com/office/drawing/2014/main" id="{E3825D65-2B86-A172-C4E0-9EB41C27CB88}"/>
              </a:ext>
            </a:extLst>
          </p:cNvPr>
          <p:cNvPicPr>
            <a:picLocks noChangeAspect="1"/>
          </p:cNvPicPr>
          <p:nvPr/>
        </p:nvPicPr>
        <p:blipFill rotWithShape="1">
          <a:blip r:embed="rId5"/>
          <a:srcRect b="1884"/>
          <a:stretch/>
        </p:blipFill>
        <p:spPr>
          <a:xfrm>
            <a:off x="4929039" y="1404443"/>
            <a:ext cx="3673158" cy="3910508"/>
          </a:xfrm>
          <a:prstGeom prst="rect">
            <a:avLst/>
          </a:prstGeom>
        </p:spPr>
      </p:pic>
    </p:spTree>
    <p:extLst>
      <p:ext uri="{BB962C8B-B14F-4D97-AF65-F5344CB8AC3E}">
        <p14:creationId xmlns:p14="http://schemas.microsoft.com/office/powerpoint/2010/main" val="7036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5CC12-E0ED-C56C-62BF-E888CA224286}"/>
              </a:ext>
            </a:extLst>
          </p:cNvPr>
          <p:cNvSpPr>
            <a:spLocks noGrp="1"/>
          </p:cNvSpPr>
          <p:nvPr>
            <p:ph type="title"/>
          </p:nvPr>
        </p:nvSpPr>
        <p:spPr/>
        <p:txBody>
          <a:bodyPr/>
          <a:lstStyle/>
          <a:p>
            <a:r>
              <a:rPr lang="en-US" dirty="0"/>
              <a:t>operation</a:t>
            </a:r>
          </a:p>
        </p:txBody>
      </p:sp>
      <p:sp>
        <p:nvSpPr>
          <p:cNvPr id="3" name="Content Placeholder 2">
            <a:extLst>
              <a:ext uri="{FF2B5EF4-FFF2-40B4-BE49-F238E27FC236}">
                <a16:creationId xmlns:a16="http://schemas.microsoft.com/office/drawing/2014/main" id="{8074834E-6B57-4F18-57D6-054266AF5485}"/>
              </a:ext>
            </a:extLst>
          </p:cNvPr>
          <p:cNvSpPr>
            <a:spLocks noGrp="1"/>
          </p:cNvSpPr>
          <p:nvPr>
            <p:ph idx="1"/>
          </p:nvPr>
        </p:nvSpPr>
        <p:spPr/>
        <p:txBody>
          <a:bodyPr/>
          <a:lstStyle/>
          <a:p>
            <a:pPr lvl="1"/>
            <a:r>
              <a:rPr lang="en-US" dirty="0"/>
              <a:t>CANNOT be concatenated </a:t>
            </a:r>
          </a:p>
          <a:p>
            <a:pPr lvl="1"/>
            <a:r>
              <a:rPr lang="en-US" dirty="0"/>
              <a:t>CANNOT be repeated </a:t>
            </a:r>
          </a:p>
          <a:p>
            <a:endParaRPr lang="en-US" dirty="0"/>
          </a:p>
        </p:txBody>
      </p:sp>
      <p:pic>
        <p:nvPicPr>
          <p:cNvPr id="5" name="Picture 4">
            <a:extLst>
              <a:ext uri="{FF2B5EF4-FFF2-40B4-BE49-F238E27FC236}">
                <a16:creationId xmlns:a16="http://schemas.microsoft.com/office/drawing/2014/main" id="{B46BF99D-4426-0B2B-D06C-6CAE40FF51AB}"/>
              </a:ext>
            </a:extLst>
          </p:cNvPr>
          <p:cNvPicPr>
            <a:picLocks noChangeAspect="1"/>
          </p:cNvPicPr>
          <p:nvPr/>
        </p:nvPicPr>
        <p:blipFill>
          <a:blip r:embed="rId2"/>
          <a:stretch>
            <a:fillRect/>
          </a:stretch>
        </p:blipFill>
        <p:spPr>
          <a:xfrm>
            <a:off x="1664576" y="3205725"/>
            <a:ext cx="7209145" cy="2430991"/>
          </a:xfrm>
          <a:prstGeom prst="rect">
            <a:avLst/>
          </a:prstGeom>
        </p:spPr>
      </p:pic>
      <p:pic>
        <p:nvPicPr>
          <p:cNvPr id="7" name="Picture 6">
            <a:extLst>
              <a:ext uri="{FF2B5EF4-FFF2-40B4-BE49-F238E27FC236}">
                <a16:creationId xmlns:a16="http://schemas.microsoft.com/office/drawing/2014/main" id="{F94A832A-DF4C-80E6-3C9C-38F991858AF4}"/>
              </a:ext>
            </a:extLst>
          </p:cNvPr>
          <p:cNvPicPr>
            <a:picLocks noChangeAspect="1"/>
          </p:cNvPicPr>
          <p:nvPr/>
        </p:nvPicPr>
        <p:blipFill>
          <a:blip r:embed="rId3"/>
          <a:stretch>
            <a:fillRect/>
          </a:stretch>
        </p:blipFill>
        <p:spPr>
          <a:xfrm>
            <a:off x="1672197" y="3205725"/>
            <a:ext cx="7201524" cy="2476715"/>
          </a:xfrm>
          <a:prstGeom prst="rect">
            <a:avLst/>
          </a:prstGeom>
        </p:spPr>
      </p:pic>
    </p:spTree>
    <p:extLst>
      <p:ext uri="{BB962C8B-B14F-4D97-AF65-F5344CB8AC3E}">
        <p14:creationId xmlns:p14="http://schemas.microsoft.com/office/powerpoint/2010/main" val="265143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35CC-372E-AE70-F81D-365B88A99C08}"/>
              </a:ext>
            </a:extLst>
          </p:cNvPr>
          <p:cNvSpPr>
            <a:spLocks noGrp="1"/>
          </p:cNvSpPr>
          <p:nvPr>
            <p:ph type="title"/>
          </p:nvPr>
        </p:nvSpPr>
        <p:spPr/>
        <p:txBody>
          <a:bodyPr/>
          <a:lstStyle/>
          <a:p>
            <a:r>
              <a:rPr lang="en-US" i="0" dirty="0">
                <a:effectLst/>
                <a:latin typeface="Cambria" panose="02040503050406030204" pitchFamily="18" charset="0"/>
                <a:ea typeface="Cambria" panose="02040503050406030204" pitchFamily="18" charset="0"/>
              </a:rPr>
              <a:t>Python Dictionary Comprehension</a:t>
            </a:r>
            <a:endParaRPr lang="en-US" dirty="0">
              <a:latin typeface="Cambria" panose="02040503050406030204" pitchFamily="18" charset="0"/>
              <a:ea typeface="Cambria" panose="02040503050406030204" pitchFamily="18" charset="0"/>
            </a:endParaRPr>
          </a:p>
        </p:txBody>
      </p:sp>
      <p:sp>
        <p:nvSpPr>
          <p:cNvPr id="6" name="Content Placeholder 5">
            <a:extLst>
              <a:ext uri="{FF2B5EF4-FFF2-40B4-BE49-F238E27FC236}">
                <a16:creationId xmlns:a16="http://schemas.microsoft.com/office/drawing/2014/main" id="{714ADB7E-5047-4967-60FB-B5C5DD8BCB1D}"/>
              </a:ext>
            </a:extLst>
          </p:cNvPr>
          <p:cNvSpPr>
            <a:spLocks noGrp="1"/>
          </p:cNvSpPr>
          <p:nvPr>
            <p:ph sz="half" idx="1"/>
          </p:nvPr>
        </p:nvSpPr>
        <p:spPr/>
        <p:txBody>
          <a:bodyPr/>
          <a:lstStyle/>
          <a:p>
            <a:pPr marL="0" indent="0">
              <a:buNone/>
            </a:pPr>
            <a:r>
              <a:rPr lang="en-US" dirty="0">
                <a:latin typeface="Calibri" panose="020F0502020204030204" pitchFamily="34" charset="0"/>
                <a:cs typeface="Calibri" panose="020F0502020204030204" pitchFamily="34" charset="0"/>
              </a:rPr>
              <a:t>squares = {}</a:t>
            </a:r>
          </a:p>
          <a:p>
            <a:pPr marL="0" indent="0">
              <a:buNone/>
            </a:pPr>
            <a:r>
              <a:rPr lang="en-US" dirty="0">
                <a:latin typeface="Calibri" panose="020F0502020204030204" pitchFamily="34" charset="0"/>
                <a:cs typeface="Calibri" panose="020F0502020204030204" pitchFamily="34" charset="0"/>
              </a:rPr>
              <a:t>for x in range(6):</a:t>
            </a:r>
          </a:p>
          <a:p>
            <a:pPr marL="0" indent="0">
              <a:buNone/>
            </a:pPr>
            <a:r>
              <a:rPr lang="en-US" dirty="0">
                <a:latin typeface="Calibri" panose="020F0502020204030204" pitchFamily="34" charset="0"/>
                <a:cs typeface="Calibri" panose="020F0502020204030204" pitchFamily="34" charset="0"/>
              </a:rPr>
              <a:t>    squares[x] = x*x</a:t>
            </a:r>
          </a:p>
          <a:p>
            <a:pPr marL="0" indent="0">
              <a:buNone/>
            </a:pPr>
            <a:r>
              <a:rPr lang="en-US" dirty="0">
                <a:latin typeface="Calibri" panose="020F0502020204030204" pitchFamily="34" charset="0"/>
                <a:cs typeface="Calibri" panose="020F0502020204030204" pitchFamily="34" charset="0"/>
              </a:rPr>
              <a:t>print(squares)</a:t>
            </a:r>
          </a:p>
        </p:txBody>
      </p:sp>
      <p:sp>
        <p:nvSpPr>
          <p:cNvPr id="7" name="Content Placeholder 6">
            <a:extLst>
              <a:ext uri="{FF2B5EF4-FFF2-40B4-BE49-F238E27FC236}">
                <a16:creationId xmlns:a16="http://schemas.microsoft.com/office/drawing/2014/main" id="{6B9A0DE7-8FF5-A73E-702E-D4AEA21703CA}"/>
              </a:ext>
            </a:extLst>
          </p:cNvPr>
          <p:cNvSpPr>
            <a:spLocks noGrp="1"/>
          </p:cNvSpPr>
          <p:nvPr>
            <p:ph sz="half" idx="2"/>
          </p:nvPr>
        </p:nvSpPr>
        <p:spPr/>
        <p:txBody>
          <a:bodyPr/>
          <a:lstStyle/>
          <a:p>
            <a:pPr marL="0" indent="0">
              <a:buNone/>
            </a:pPr>
            <a:r>
              <a:rPr lang="en-US" b="0" dirty="0">
                <a:effectLst/>
                <a:latin typeface="Calibri" panose="020F0502020204030204" pitchFamily="34" charset="0"/>
                <a:cs typeface="Calibri" panose="020F0502020204030204" pitchFamily="34" charset="0"/>
              </a:rPr>
              <a:t>squares = {x: x*x </a:t>
            </a:r>
            <a:r>
              <a:rPr lang="en-US" b="0" i="1" dirty="0">
                <a:effectLst/>
                <a:latin typeface="Calibri" panose="020F0502020204030204" pitchFamily="34" charset="0"/>
                <a:cs typeface="Calibri" panose="020F0502020204030204" pitchFamily="34" charset="0"/>
              </a:rPr>
              <a:t>for</a:t>
            </a:r>
            <a:r>
              <a:rPr lang="en-US" b="0" dirty="0">
                <a:effectLst/>
                <a:latin typeface="Calibri" panose="020F0502020204030204" pitchFamily="34" charset="0"/>
                <a:cs typeface="Calibri" panose="020F0502020204030204" pitchFamily="34" charset="0"/>
              </a:rPr>
              <a:t> x </a:t>
            </a:r>
            <a:r>
              <a:rPr lang="en-US" b="0" i="1" dirty="0">
                <a:effectLst/>
                <a:latin typeface="Calibri" panose="020F0502020204030204" pitchFamily="34" charset="0"/>
                <a:cs typeface="Calibri" panose="020F0502020204030204" pitchFamily="34" charset="0"/>
              </a:rPr>
              <a:t>in</a:t>
            </a:r>
            <a:r>
              <a:rPr lang="en-US" b="0" dirty="0">
                <a:effectLst/>
                <a:latin typeface="Calibri" panose="020F0502020204030204" pitchFamily="34" charset="0"/>
                <a:cs typeface="Calibri" panose="020F0502020204030204" pitchFamily="34" charset="0"/>
              </a:rPr>
              <a:t> range(6)}</a:t>
            </a:r>
          </a:p>
          <a:p>
            <a:pPr marL="0" indent="0">
              <a:buNone/>
            </a:pPr>
            <a:r>
              <a:rPr lang="en-US" b="0" dirty="0">
                <a:effectLst/>
                <a:latin typeface="Calibri" panose="020F0502020204030204" pitchFamily="34" charset="0"/>
                <a:cs typeface="Calibri" panose="020F0502020204030204" pitchFamily="34" charset="0"/>
              </a:rPr>
              <a:t>print(squares)</a:t>
            </a:r>
          </a:p>
        </p:txBody>
      </p:sp>
    </p:spTree>
    <p:extLst>
      <p:ext uri="{BB962C8B-B14F-4D97-AF65-F5344CB8AC3E}">
        <p14:creationId xmlns:p14="http://schemas.microsoft.com/office/powerpoint/2010/main" val="2003157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EDF7E8-F442-BFEB-AC70-B6AF9E88F894}"/>
              </a:ext>
            </a:extLst>
          </p:cNvPr>
          <p:cNvSpPr>
            <a:spLocks noGrp="1"/>
          </p:cNvSpPr>
          <p:nvPr>
            <p:ph type="title"/>
          </p:nvPr>
        </p:nvSpPr>
        <p:spPr>
          <a:xfrm>
            <a:off x="1143001" y="344795"/>
            <a:ext cx="9905998" cy="1478570"/>
          </a:xfrm>
        </p:spPr>
        <p:txBody>
          <a:bodyPr/>
          <a:lstStyle/>
          <a:p>
            <a:r>
              <a:rPr lang="en-US" i="0" dirty="0">
                <a:solidFill>
                  <a:schemeClr val="bg1"/>
                </a:solidFill>
                <a:effectLst/>
                <a:latin typeface="Cambria" panose="02040503050406030204" pitchFamily="18" charset="0"/>
                <a:ea typeface="Cambria" panose="02040503050406030204" pitchFamily="18" charset="0"/>
              </a:rPr>
              <a:t>Dictionary Built-in Functions</a:t>
            </a:r>
            <a:endParaRPr lang="en-US" dirty="0">
              <a:solidFill>
                <a:schemeClr val="bg1"/>
              </a:solidFill>
              <a:latin typeface="Cambria" panose="02040503050406030204" pitchFamily="18" charset="0"/>
              <a:ea typeface="Cambria" panose="02040503050406030204" pitchFamily="18" charset="0"/>
            </a:endParaRPr>
          </a:p>
        </p:txBody>
      </p:sp>
      <p:graphicFrame>
        <p:nvGraphicFramePr>
          <p:cNvPr id="7" name="Content Placeholder 6">
            <a:extLst>
              <a:ext uri="{FF2B5EF4-FFF2-40B4-BE49-F238E27FC236}">
                <a16:creationId xmlns:a16="http://schemas.microsoft.com/office/drawing/2014/main" id="{3968CA32-6E76-68CF-01F7-45242B06C04C}"/>
              </a:ext>
            </a:extLst>
          </p:cNvPr>
          <p:cNvGraphicFramePr>
            <a:graphicFrameLocks noGrp="1"/>
          </p:cNvGraphicFramePr>
          <p:nvPr>
            <p:ph idx="1"/>
            <p:extLst>
              <p:ext uri="{D42A27DB-BD31-4B8C-83A1-F6EECF244321}">
                <p14:modId xmlns:p14="http://schemas.microsoft.com/office/powerpoint/2010/main" val="1407331994"/>
              </p:ext>
            </p:extLst>
          </p:nvPr>
        </p:nvGraphicFramePr>
        <p:xfrm>
          <a:off x="958176" y="1507789"/>
          <a:ext cx="4880946" cy="3588277"/>
        </p:xfrm>
        <a:graphic>
          <a:graphicData uri="http://schemas.openxmlformats.org/drawingml/2006/table">
            <a:tbl>
              <a:tblPr>
                <a:tableStyleId>{2D5ABB26-0587-4C30-8999-92F81FD0307C}</a:tableStyleId>
              </a:tblPr>
              <a:tblGrid>
                <a:gridCol w="1220820">
                  <a:extLst>
                    <a:ext uri="{9D8B030D-6E8A-4147-A177-3AD203B41FA5}">
                      <a16:colId xmlns:a16="http://schemas.microsoft.com/office/drawing/2014/main" val="1306042165"/>
                    </a:ext>
                  </a:extLst>
                </a:gridCol>
                <a:gridCol w="3660126">
                  <a:extLst>
                    <a:ext uri="{9D8B030D-6E8A-4147-A177-3AD203B41FA5}">
                      <a16:colId xmlns:a16="http://schemas.microsoft.com/office/drawing/2014/main" val="866967664"/>
                    </a:ext>
                  </a:extLst>
                </a:gridCol>
              </a:tblGrid>
              <a:tr h="813420">
                <a:tc>
                  <a:txBody>
                    <a:bodyPr/>
                    <a:lstStyle/>
                    <a:p>
                      <a:pPr algn="l"/>
                      <a:r>
                        <a:rPr lang="en-US" sz="1800" b="0" dirty="0">
                          <a:effectLst/>
                          <a:latin typeface="Calibri" panose="020F0502020204030204" pitchFamily="34" charset="0"/>
                          <a:cs typeface="Calibri" panose="020F0502020204030204" pitchFamily="34" charset="0"/>
                        </a:rPr>
                        <a:t>Function</a:t>
                      </a:r>
                    </a:p>
                  </a:txBody>
                  <a:tcPr marL="182880" marR="182880" marT="91440" marB="91440" anchor="ctr"/>
                </a:tc>
                <a:tc>
                  <a:txBody>
                    <a:bodyPr/>
                    <a:lstStyle/>
                    <a:p>
                      <a:pPr algn="l"/>
                      <a:r>
                        <a:rPr lang="en-US" sz="1800" b="0" dirty="0">
                          <a:effectLst/>
                          <a:latin typeface="Calibri" panose="020F0502020204030204" pitchFamily="34" charset="0"/>
                          <a:cs typeface="Calibri" panose="020F0502020204030204" pitchFamily="34" charset="0"/>
                        </a:rPr>
                        <a:t>Description</a:t>
                      </a:r>
                    </a:p>
                  </a:txBody>
                  <a:tcPr marL="182880" marR="182880" marT="91440" marB="91440" anchor="ctr"/>
                </a:tc>
                <a:extLst>
                  <a:ext uri="{0D108BD9-81ED-4DB2-BD59-A6C34878D82A}">
                    <a16:rowId xmlns:a16="http://schemas.microsoft.com/office/drawing/2014/main" val="1324077553"/>
                  </a:ext>
                </a:extLst>
              </a:tr>
              <a:tr h="599222">
                <a:tc>
                  <a:txBody>
                    <a:bodyPr/>
                    <a:lstStyle/>
                    <a:p>
                      <a:r>
                        <a:rPr lang="en-US" sz="1600" u="none" strike="noStrike" dirty="0">
                          <a:solidFill>
                            <a:srgbClr val="0556F3"/>
                          </a:solidFill>
                          <a:effectLst/>
                          <a:latin typeface="Calibri" panose="020F0502020204030204" pitchFamily="34" charset="0"/>
                          <a:cs typeface="Calibri" panose="020F0502020204030204" pitchFamily="34" charset="0"/>
                          <a:hlinkClick r:id="rId2"/>
                        </a:rPr>
                        <a:t>all()</a:t>
                      </a:r>
                      <a:endParaRPr lang="en-US" sz="1600" dirty="0">
                        <a:effectLst/>
                        <a:latin typeface="Calibri" panose="020F0502020204030204" pitchFamily="34" charset="0"/>
                        <a:cs typeface="Calibri" panose="020F0502020204030204" pitchFamily="34" charset="0"/>
                      </a:endParaRPr>
                    </a:p>
                  </a:txBody>
                  <a:tcPr marL="128790" marR="128790" marT="64395" marB="64395" anchor="ctr"/>
                </a:tc>
                <a:tc>
                  <a:txBody>
                    <a:bodyPr/>
                    <a:lstStyle/>
                    <a:p>
                      <a:r>
                        <a:rPr lang="en-US" sz="1600">
                          <a:effectLst/>
                          <a:latin typeface="Calibri" panose="020F0502020204030204" pitchFamily="34" charset="0"/>
                          <a:cs typeface="Calibri" panose="020F0502020204030204" pitchFamily="34" charset="0"/>
                        </a:rPr>
                        <a:t>Return True if all keys of the dictionary are True (or if the dictionary is empty).</a:t>
                      </a:r>
                    </a:p>
                  </a:txBody>
                  <a:tcPr marL="128790" marR="128790" marT="64395" marB="64395" anchor="ctr"/>
                </a:tc>
                <a:extLst>
                  <a:ext uri="{0D108BD9-81ED-4DB2-BD59-A6C34878D82A}">
                    <a16:rowId xmlns:a16="http://schemas.microsoft.com/office/drawing/2014/main" val="3578823922"/>
                  </a:ext>
                </a:extLst>
              </a:tr>
              <a:tr h="763921">
                <a:tc>
                  <a:txBody>
                    <a:bodyPr/>
                    <a:lstStyle/>
                    <a:p>
                      <a:r>
                        <a:rPr lang="en-US" sz="1600" u="none" strike="noStrike">
                          <a:solidFill>
                            <a:srgbClr val="0556F3"/>
                          </a:solidFill>
                          <a:effectLst/>
                          <a:latin typeface="Calibri" panose="020F0502020204030204" pitchFamily="34" charset="0"/>
                          <a:cs typeface="Calibri" panose="020F0502020204030204" pitchFamily="34" charset="0"/>
                          <a:hlinkClick r:id="rId3"/>
                        </a:rPr>
                        <a:t>any()</a:t>
                      </a:r>
                      <a:endParaRPr lang="en-US" sz="1600">
                        <a:effectLst/>
                        <a:latin typeface="Calibri" panose="020F0502020204030204" pitchFamily="34" charset="0"/>
                        <a:cs typeface="Calibri" panose="020F0502020204030204" pitchFamily="34" charset="0"/>
                      </a:endParaRPr>
                    </a:p>
                  </a:txBody>
                  <a:tcPr marL="128790" marR="128790" marT="64395" marB="64395" anchor="ctr"/>
                </a:tc>
                <a:tc>
                  <a:txBody>
                    <a:bodyPr/>
                    <a:lstStyle/>
                    <a:p>
                      <a:r>
                        <a:rPr lang="en-US" sz="1600" dirty="0">
                          <a:effectLst/>
                          <a:latin typeface="Calibri" panose="020F0502020204030204" pitchFamily="34" charset="0"/>
                          <a:cs typeface="Calibri" panose="020F0502020204030204" pitchFamily="34" charset="0"/>
                        </a:rPr>
                        <a:t>Return True if any key of the dictionary is true. If the dictionary is empty, return False.</a:t>
                      </a:r>
                    </a:p>
                  </a:txBody>
                  <a:tcPr marL="128790" marR="128790" marT="64395" marB="64395" anchor="ctr"/>
                </a:tc>
                <a:extLst>
                  <a:ext uri="{0D108BD9-81ED-4DB2-BD59-A6C34878D82A}">
                    <a16:rowId xmlns:a16="http://schemas.microsoft.com/office/drawing/2014/main" val="1949871368"/>
                  </a:ext>
                </a:extLst>
              </a:tr>
              <a:tr h="681607">
                <a:tc>
                  <a:txBody>
                    <a:bodyPr/>
                    <a:lstStyle/>
                    <a:p>
                      <a:r>
                        <a:rPr lang="en-US" sz="1600" u="none" strike="noStrike" dirty="0">
                          <a:solidFill>
                            <a:srgbClr val="0556F3"/>
                          </a:solidFill>
                          <a:effectLst/>
                          <a:latin typeface="Calibri" panose="020F0502020204030204" pitchFamily="34" charset="0"/>
                          <a:cs typeface="Calibri" panose="020F0502020204030204" pitchFamily="34" charset="0"/>
                          <a:hlinkClick r:id="rId4"/>
                        </a:rPr>
                        <a:t>len()</a:t>
                      </a:r>
                      <a:endParaRPr lang="en-US" sz="1600" dirty="0">
                        <a:effectLst/>
                        <a:latin typeface="Calibri" panose="020F0502020204030204" pitchFamily="34" charset="0"/>
                        <a:cs typeface="Calibri" panose="020F0502020204030204" pitchFamily="34" charset="0"/>
                      </a:endParaRPr>
                    </a:p>
                  </a:txBody>
                  <a:tcPr marL="128790" marR="128790" marT="64395" marB="64395" anchor="ctr"/>
                </a:tc>
                <a:tc>
                  <a:txBody>
                    <a:bodyPr/>
                    <a:lstStyle/>
                    <a:p>
                      <a:r>
                        <a:rPr lang="en-US" sz="1600">
                          <a:effectLst/>
                          <a:latin typeface="Calibri" panose="020F0502020204030204" pitchFamily="34" charset="0"/>
                          <a:cs typeface="Calibri" panose="020F0502020204030204" pitchFamily="34" charset="0"/>
                        </a:rPr>
                        <a:t>Return the length (the number of items) in the dictionary.</a:t>
                      </a:r>
                    </a:p>
                  </a:txBody>
                  <a:tcPr marL="128790" marR="128790" marT="64395" marB="64395" anchor="ctr"/>
                </a:tc>
                <a:extLst>
                  <a:ext uri="{0D108BD9-81ED-4DB2-BD59-A6C34878D82A}">
                    <a16:rowId xmlns:a16="http://schemas.microsoft.com/office/drawing/2014/main" val="2456430692"/>
                  </a:ext>
                </a:extLst>
              </a:tr>
              <a:tr h="584281">
                <a:tc>
                  <a:txBody>
                    <a:bodyPr/>
                    <a:lstStyle/>
                    <a:p>
                      <a:r>
                        <a:rPr lang="en-US" sz="1600" u="none" strike="noStrike" dirty="0">
                          <a:solidFill>
                            <a:srgbClr val="0556F3"/>
                          </a:solidFill>
                          <a:effectLst/>
                          <a:latin typeface="Calibri" panose="020F0502020204030204" pitchFamily="34" charset="0"/>
                          <a:cs typeface="Calibri" panose="020F0502020204030204" pitchFamily="34" charset="0"/>
                          <a:hlinkClick r:id="rId5"/>
                        </a:rPr>
                        <a:t>sorted()</a:t>
                      </a:r>
                      <a:endParaRPr lang="en-US" sz="1600" dirty="0">
                        <a:effectLst/>
                        <a:latin typeface="Calibri" panose="020F0502020204030204" pitchFamily="34" charset="0"/>
                        <a:cs typeface="Calibri" panose="020F0502020204030204" pitchFamily="34" charset="0"/>
                      </a:endParaRPr>
                    </a:p>
                  </a:txBody>
                  <a:tcPr marL="128790" marR="128790" marT="64395" marB="64395" anchor="ctr"/>
                </a:tc>
                <a:tc>
                  <a:txBody>
                    <a:bodyPr/>
                    <a:lstStyle/>
                    <a:p>
                      <a:r>
                        <a:rPr lang="en-US" sz="1600" dirty="0">
                          <a:effectLst/>
                          <a:latin typeface="Calibri" panose="020F0502020204030204" pitchFamily="34" charset="0"/>
                          <a:cs typeface="Calibri" panose="020F0502020204030204" pitchFamily="34" charset="0"/>
                        </a:rPr>
                        <a:t>Return a new sorted list of keys in the dictionary.</a:t>
                      </a:r>
                    </a:p>
                  </a:txBody>
                  <a:tcPr marL="128790" marR="128790" marT="64395" marB="64395" anchor="ctr"/>
                </a:tc>
                <a:extLst>
                  <a:ext uri="{0D108BD9-81ED-4DB2-BD59-A6C34878D82A}">
                    <a16:rowId xmlns:a16="http://schemas.microsoft.com/office/drawing/2014/main" val="1807142613"/>
                  </a:ext>
                </a:extLst>
              </a:tr>
            </a:tbl>
          </a:graphicData>
        </a:graphic>
      </p:graphicFrame>
      <p:pic>
        <p:nvPicPr>
          <p:cNvPr id="9" name="Picture 8">
            <a:extLst>
              <a:ext uri="{FF2B5EF4-FFF2-40B4-BE49-F238E27FC236}">
                <a16:creationId xmlns:a16="http://schemas.microsoft.com/office/drawing/2014/main" id="{C50A5C63-8FD8-C6E7-2EBA-5B03658E9FD4}"/>
              </a:ext>
            </a:extLst>
          </p:cNvPr>
          <p:cNvPicPr>
            <a:picLocks noChangeAspect="1"/>
          </p:cNvPicPr>
          <p:nvPr/>
        </p:nvPicPr>
        <p:blipFill>
          <a:blip r:embed="rId6"/>
          <a:stretch>
            <a:fillRect/>
          </a:stretch>
        </p:blipFill>
        <p:spPr>
          <a:xfrm>
            <a:off x="5839122" y="2005143"/>
            <a:ext cx="5556398" cy="3029493"/>
          </a:xfrm>
          <a:prstGeom prst="rect">
            <a:avLst/>
          </a:prstGeom>
        </p:spPr>
      </p:pic>
    </p:spTree>
    <p:extLst>
      <p:ext uri="{BB962C8B-B14F-4D97-AF65-F5344CB8AC3E}">
        <p14:creationId xmlns:p14="http://schemas.microsoft.com/office/powerpoint/2010/main" val="3985306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CCC3-2383-6DBE-C4F4-92AA9BFD0A15}"/>
              </a:ext>
            </a:extLst>
          </p:cNvPr>
          <p:cNvSpPr>
            <a:spLocks noGrp="1"/>
          </p:cNvSpPr>
          <p:nvPr>
            <p:ph type="title"/>
          </p:nvPr>
        </p:nvSpPr>
        <p:spPr>
          <a:xfrm>
            <a:off x="1195343" y="434858"/>
            <a:ext cx="3856037" cy="1260150"/>
          </a:xfrm>
        </p:spPr>
        <p:txBody>
          <a:bodyPr>
            <a:normAutofit/>
          </a:bodyPr>
          <a:lstStyle/>
          <a:p>
            <a:r>
              <a:rPr lang="en-US" sz="4000" dirty="0">
                <a:latin typeface="Cambria" panose="02040503050406030204" pitchFamily="18" charset="0"/>
                <a:ea typeface="Cambria" panose="02040503050406030204" pitchFamily="18" charset="0"/>
              </a:rPr>
              <a:t>Data Type</a:t>
            </a:r>
          </a:p>
        </p:txBody>
      </p:sp>
      <p:pic>
        <p:nvPicPr>
          <p:cNvPr id="6" name="Content Placeholder 5" descr="Diagram&#10;&#10;Description automatically generated">
            <a:extLst>
              <a:ext uri="{FF2B5EF4-FFF2-40B4-BE49-F238E27FC236}">
                <a16:creationId xmlns:a16="http://schemas.microsoft.com/office/drawing/2014/main" id="{BF32B785-DB51-6D10-942D-D8A551B1A1DB}"/>
              </a:ext>
            </a:extLst>
          </p:cNvPr>
          <p:cNvPicPr>
            <a:picLocks noGrp="1" noChangeAspect="1"/>
          </p:cNvPicPr>
          <p:nvPr>
            <p:ph idx="1"/>
          </p:nvPr>
        </p:nvPicPr>
        <p:blipFill>
          <a:blip r:embed="rId2"/>
          <a:stretch>
            <a:fillRect/>
          </a:stretch>
        </p:blipFill>
        <p:spPr>
          <a:xfrm>
            <a:off x="5922384" y="1841105"/>
            <a:ext cx="4800964" cy="2949497"/>
          </a:xfrm>
        </p:spPr>
      </p:pic>
      <p:sp>
        <p:nvSpPr>
          <p:cNvPr id="10" name="TextBox 9">
            <a:extLst>
              <a:ext uri="{FF2B5EF4-FFF2-40B4-BE49-F238E27FC236}">
                <a16:creationId xmlns:a16="http://schemas.microsoft.com/office/drawing/2014/main" id="{24AD932C-3C22-2B93-023E-32734B60F31A}"/>
              </a:ext>
            </a:extLst>
          </p:cNvPr>
          <p:cNvSpPr txBox="1"/>
          <p:nvPr/>
        </p:nvSpPr>
        <p:spPr>
          <a:xfrm>
            <a:off x="818794" y="2300192"/>
            <a:ext cx="3720890" cy="1754326"/>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Numeric Types:</a:t>
            </a:r>
            <a:r>
              <a:rPr lang="en-US" dirty="0">
                <a:latin typeface="Calibri" panose="020F0502020204030204" pitchFamily="34" charset="0"/>
                <a:cs typeface="Calibri" panose="020F0502020204030204" pitchFamily="34" charset="0"/>
              </a:rPr>
              <a:t>	int, float, complex</a:t>
            </a:r>
          </a:p>
          <a:p>
            <a:r>
              <a:rPr lang="en-US" b="1" dirty="0">
                <a:latin typeface="Calibri" panose="020F0502020204030204" pitchFamily="34" charset="0"/>
                <a:cs typeface="Calibri" panose="020F0502020204030204" pitchFamily="34" charset="0"/>
              </a:rPr>
              <a:t>Sequence Types:</a:t>
            </a:r>
            <a:r>
              <a:rPr lang="en-US" dirty="0">
                <a:latin typeface="Calibri" panose="020F0502020204030204" pitchFamily="34" charset="0"/>
                <a:cs typeface="Calibri" panose="020F0502020204030204" pitchFamily="34" charset="0"/>
              </a:rPr>
              <a:t>	String, list, tuple</a:t>
            </a:r>
          </a:p>
          <a:p>
            <a:r>
              <a:rPr lang="en-US" b="1" dirty="0">
                <a:latin typeface="Calibri" panose="020F0502020204030204" pitchFamily="34" charset="0"/>
                <a:cs typeface="Calibri" panose="020F0502020204030204" pitchFamily="34" charset="0"/>
              </a:rPr>
              <a:t>Mapping Type:</a:t>
            </a:r>
            <a:r>
              <a:rPr lang="en-US" dirty="0">
                <a:latin typeface="Calibri" panose="020F0502020204030204" pitchFamily="34" charset="0"/>
                <a:cs typeface="Calibri" panose="020F0502020204030204" pitchFamily="34" charset="0"/>
              </a:rPr>
              <a:t>	dictionary</a:t>
            </a:r>
          </a:p>
          <a:p>
            <a:r>
              <a:rPr lang="en-US" b="1" dirty="0">
                <a:latin typeface="Calibri" panose="020F0502020204030204" pitchFamily="34" charset="0"/>
                <a:cs typeface="Calibri" panose="020F0502020204030204" pitchFamily="34" charset="0"/>
              </a:rPr>
              <a:t>Set Types:</a:t>
            </a:r>
            <a:r>
              <a:rPr lang="en-US" dirty="0">
                <a:latin typeface="Calibri" panose="020F0502020204030204" pitchFamily="34" charset="0"/>
                <a:cs typeface="Calibri" panose="020F0502020204030204" pitchFamily="34" charset="0"/>
              </a:rPr>
              <a:t>		set, frozenset</a:t>
            </a:r>
          </a:p>
          <a:p>
            <a:r>
              <a:rPr lang="en-US" b="1" dirty="0">
                <a:latin typeface="Calibri" panose="020F0502020204030204" pitchFamily="34" charset="0"/>
                <a:cs typeface="Calibri" panose="020F0502020204030204" pitchFamily="34" charset="0"/>
              </a:rPr>
              <a:t>Boolean Type:</a:t>
            </a:r>
            <a:r>
              <a:rPr lang="en-US" dirty="0">
                <a:latin typeface="Calibri" panose="020F0502020204030204" pitchFamily="34" charset="0"/>
                <a:cs typeface="Calibri" panose="020F0502020204030204" pitchFamily="34" charset="0"/>
              </a:rPr>
              <a:t>		bool</a:t>
            </a:r>
          </a:p>
          <a:p>
            <a:r>
              <a:rPr lang="en-US" b="1" dirty="0">
                <a:latin typeface="Calibri" panose="020F0502020204030204" pitchFamily="34" charset="0"/>
                <a:cs typeface="Calibri" panose="020F0502020204030204" pitchFamily="34" charset="0"/>
              </a:rPr>
              <a:t>None Type:</a:t>
            </a:r>
            <a:r>
              <a:rPr lang="en-US" dirty="0">
                <a:latin typeface="Calibri" panose="020F0502020204030204" pitchFamily="34" charset="0"/>
                <a:cs typeface="Calibri" panose="020F0502020204030204" pitchFamily="34" charset="0"/>
              </a:rPr>
              <a:t>		None Type</a:t>
            </a:r>
          </a:p>
        </p:txBody>
      </p:sp>
    </p:spTree>
    <p:extLst>
      <p:ext uri="{BB962C8B-B14F-4D97-AF65-F5344CB8AC3E}">
        <p14:creationId xmlns:p14="http://schemas.microsoft.com/office/powerpoint/2010/main" val="32118586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E151-60A9-CB02-E25D-F09A14F2A2FC}"/>
              </a:ext>
            </a:extLst>
          </p:cNvPr>
          <p:cNvSpPr>
            <a:spLocks noGrp="1"/>
          </p:cNvSpPr>
          <p:nvPr>
            <p:ph type="title"/>
          </p:nvPr>
        </p:nvSpPr>
        <p:spPr/>
        <p:txBody>
          <a:bodyPr/>
          <a:lstStyle/>
          <a:p>
            <a:r>
              <a:rPr lang="en-US" dirty="0"/>
              <a:t>nested</a:t>
            </a:r>
          </a:p>
        </p:txBody>
      </p:sp>
      <p:sp>
        <p:nvSpPr>
          <p:cNvPr id="3" name="Content Placeholder 2">
            <a:extLst>
              <a:ext uri="{FF2B5EF4-FFF2-40B4-BE49-F238E27FC236}">
                <a16:creationId xmlns:a16="http://schemas.microsoft.com/office/drawing/2014/main" id="{7234CFC2-A3C4-E6A7-1BF2-AA6A4E473B1E}"/>
              </a:ext>
            </a:extLst>
          </p:cNvPr>
          <p:cNvSpPr>
            <a:spLocks noGrp="1"/>
          </p:cNvSpPr>
          <p:nvPr>
            <p:ph idx="1"/>
          </p:nvPr>
        </p:nvSpPr>
        <p:spPr>
          <a:xfrm>
            <a:off x="3232858" y="1879836"/>
            <a:ext cx="9905999" cy="3541714"/>
          </a:xfrm>
        </p:spPr>
        <p:txBody>
          <a:bodyPr/>
          <a:lstStyle/>
          <a:p>
            <a:r>
              <a:rPr lang="en-US" sz="2400" dirty="0" err="1"/>
              <a:t>dic</a:t>
            </a:r>
            <a:r>
              <a:rPr lang="en-US" sz="2400" dirty="0"/>
              <a:t> = {"first":{1:1}, "second":{2:"a"}}</a:t>
            </a:r>
          </a:p>
          <a:p>
            <a:endParaRPr lang="en-US" dirty="0"/>
          </a:p>
        </p:txBody>
      </p:sp>
      <p:pic>
        <p:nvPicPr>
          <p:cNvPr id="5" name="Picture 4">
            <a:extLst>
              <a:ext uri="{FF2B5EF4-FFF2-40B4-BE49-F238E27FC236}">
                <a16:creationId xmlns:a16="http://schemas.microsoft.com/office/drawing/2014/main" id="{E3A4A2DF-D7D8-6DD1-DC72-6D87B8F77B8D}"/>
              </a:ext>
            </a:extLst>
          </p:cNvPr>
          <p:cNvPicPr>
            <a:picLocks noChangeAspect="1"/>
          </p:cNvPicPr>
          <p:nvPr/>
        </p:nvPicPr>
        <p:blipFill>
          <a:blip r:embed="rId2"/>
          <a:stretch>
            <a:fillRect/>
          </a:stretch>
        </p:blipFill>
        <p:spPr>
          <a:xfrm>
            <a:off x="1141412" y="2528220"/>
            <a:ext cx="2476715" cy="3711262"/>
          </a:xfrm>
          <a:prstGeom prst="rect">
            <a:avLst/>
          </a:prstGeom>
        </p:spPr>
      </p:pic>
      <p:pic>
        <p:nvPicPr>
          <p:cNvPr id="7" name="Picture 6">
            <a:extLst>
              <a:ext uri="{FF2B5EF4-FFF2-40B4-BE49-F238E27FC236}">
                <a16:creationId xmlns:a16="http://schemas.microsoft.com/office/drawing/2014/main" id="{A10AA496-EDA7-D57C-0273-383543610629}"/>
              </a:ext>
            </a:extLst>
          </p:cNvPr>
          <p:cNvPicPr>
            <a:picLocks noChangeAspect="1"/>
          </p:cNvPicPr>
          <p:nvPr/>
        </p:nvPicPr>
        <p:blipFill>
          <a:blip r:embed="rId3"/>
          <a:stretch>
            <a:fillRect/>
          </a:stretch>
        </p:blipFill>
        <p:spPr>
          <a:xfrm>
            <a:off x="8185857" y="1436450"/>
            <a:ext cx="2377646" cy="4884843"/>
          </a:xfrm>
          <a:prstGeom prst="rect">
            <a:avLst/>
          </a:prstGeom>
        </p:spPr>
      </p:pic>
    </p:spTree>
    <p:extLst>
      <p:ext uri="{BB962C8B-B14F-4D97-AF65-F5344CB8AC3E}">
        <p14:creationId xmlns:p14="http://schemas.microsoft.com/office/powerpoint/2010/main" val="37589708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98A3-A1F8-8AC0-2CED-F4ED556E85CA}"/>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When to use dictionary</a:t>
            </a:r>
          </a:p>
        </p:txBody>
      </p:sp>
      <p:sp>
        <p:nvSpPr>
          <p:cNvPr id="3" name="Content Placeholder 2">
            <a:extLst>
              <a:ext uri="{FF2B5EF4-FFF2-40B4-BE49-F238E27FC236}">
                <a16:creationId xmlns:a16="http://schemas.microsoft.com/office/drawing/2014/main" id="{7045A2A9-3C2C-6B59-7881-CD7E4CD5DC39}"/>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292929"/>
                </a:solidFill>
                <a:effectLst/>
                <a:latin typeface="Calibri" panose="020F0502020204030204" pitchFamily="34" charset="0"/>
                <a:cs typeface="Calibri" panose="020F0502020204030204" pitchFamily="34" charset="0"/>
              </a:rPr>
              <a:t>When the data has a unique reference that can be associated with the value.</a:t>
            </a:r>
          </a:p>
          <a:p>
            <a:pPr algn="l">
              <a:buFont typeface="Arial" panose="020B0604020202020204" pitchFamily="34" charset="0"/>
              <a:buChar char="•"/>
            </a:pPr>
            <a:r>
              <a:rPr lang="en-US" b="0" i="0" dirty="0">
                <a:solidFill>
                  <a:srgbClr val="292929"/>
                </a:solidFill>
                <a:effectLst/>
                <a:latin typeface="Calibri" panose="020F0502020204030204" pitchFamily="34" charset="0"/>
                <a:cs typeface="Calibri" panose="020F0502020204030204" pitchFamily="34" charset="0"/>
              </a:rPr>
              <a:t>When quick access to data items is important. Dictionaries are designed to let us find a value instantly without the need for searching through the whole collection.</a:t>
            </a:r>
          </a:p>
          <a:p>
            <a:pPr algn="l">
              <a:buFont typeface="Arial" panose="020B0604020202020204" pitchFamily="34" charset="0"/>
              <a:buChar char="•"/>
            </a:pPr>
            <a:r>
              <a:rPr lang="en-US" b="0" i="0" dirty="0">
                <a:solidFill>
                  <a:srgbClr val="292929"/>
                </a:solidFill>
                <a:effectLst/>
                <a:latin typeface="Calibri" panose="020F0502020204030204" pitchFamily="34" charset="0"/>
                <a:cs typeface="Calibri" panose="020F0502020204030204" pitchFamily="34" charset="0"/>
              </a:rPr>
              <a:t>When the data order is not important.</a:t>
            </a:r>
          </a:p>
          <a:p>
            <a:pPr algn="l">
              <a:buFont typeface="Arial" panose="020B0604020202020204" pitchFamily="34" charset="0"/>
              <a:buChar char="•"/>
            </a:pPr>
            <a:r>
              <a:rPr lang="en-US" b="0" i="0" dirty="0">
                <a:solidFill>
                  <a:srgbClr val="292929"/>
                </a:solidFill>
                <a:effectLst/>
                <a:latin typeface="Calibri" panose="020F0502020204030204" pitchFamily="34" charset="0"/>
                <a:cs typeface="Calibri" panose="020F0502020204030204" pitchFamily="34" charset="0"/>
              </a:rPr>
              <a:t>As dictionaries are mutable, it is not a good idea to use dictionaries to store data that shouldn’t be modified in the first place.</a:t>
            </a:r>
          </a:p>
          <a:p>
            <a:pPr algn="l">
              <a:buFont typeface="Arial" panose="020B0604020202020204" pitchFamily="34" charset="0"/>
              <a:buChar char="•"/>
            </a:pPr>
            <a:r>
              <a:rPr lang="en-US" b="0" i="0" dirty="0">
                <a:solidFill>
                  <a:srgbClr val="292929"/>
                </a:solidFill>
                <a:effectLst/>
                <a:latin typeface="Calibri" panose="020F0502020204030204" pitchFamily="34" charset="0"/>
                <a:cs typeface="Calibri" panose="020F0502020204030204" pitchFamily="34" charset="0"/>
              </a:rPr>
              <a:t>When memory consideration is not an important factor for the application. Compared to lists and tuples, dictionaries take up more space in memory.</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79350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A5C1-E6CE-10BA-BDFE-B74B17548495}"/>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tuple</a:t>
            </a:r>
          </a:p>
        </p:txBody>
      </p:sp>
      <p:sp>
        <p:nvSpPr>
          <p:cNvPr id="3" name="Content Placeholder 2">
            <a:extLst>
              <a:ext uri="{FF2B5EF4-FFF2-40B4-BE49-F238E27FC236}">
                <a16:creationId xmlns:a16="http://schemas.microsoft.com/office/drawing/2014/main" id="{308C3497-3F3D-01E9-8613-D66CA4E08EB6}"/>
              </a:ext>
            </a:extLst>
          </p:cNvPr>
          <p:cNvSpPr>
            <a:spLocks noGrp="1"/>
          </p:cNvSpPr>
          <p:nvPr>
            <p:ph idx="1"/>
          </p:nvPr>
        </p:nvSpPr>
        <p:spPr/>
        <p:txBody>
          <a:bodyPr>
            <a:noAutofit/>
          </a:bodyPr>
          <a:lstStyle/>
          <a:p>
            <a:pPr marL="0" indent="0">
              <a:buNone/>
            </a:pPr>
            <a:r>
              <a:rPr lang="en-US" sz="1800" b="0" i="0" dirty="0">
                <a:effectLst/>
                <a:latin typeface="Calibri" panose="020F0502020204030204" pitchFamily="34" charset="0"/>
                <a:cs typeface="Calibri" panose="020F0502020204030204" pitchFamily="34" charset="0"/>
              </a:rPr>
              <a:t>A tuple is a collection which is ordered, unchangeable(immutable), and allow duplicate values.</a:t>
            </a:r>
          </a:p>
          <a:p>
            <a:pPr marL="0" indent="0">
              <a:buNone/>
            </a:pPr>
            <a:r>
              <a:rPr lang="en-US" sz="1800" b="0" i="0" dirty="0">
                <a:solidFill>
                  <a:schemeClr val="bg1"/>
                </a:solidFill>
                <a:effectLst/>
                <a:latin typeface="Calibri" panose="020F0502020204030204" pitchFamily="34" charset="0"/>
                <a:cs typeface="Calibri" panose="020F0502020204030204" pitchFamily="34" charset="0"/>
              </a:rPr>
              <a:t>-have a defined order, and that order will not change.</a:t>
            </a:r>
            <a:endParaRPr lang="en-US" sz="1800" dirty="0">
              <a:solidFill>
                <a:schemeClr val="bg1"/>
              </a:solidFill>
              <a:latin typeface="Calibri" panose="020F0502020204030204" pitchFamily="34" charset="0"/>
              <a:cs typeface="Calibri" panose="020F0502020204030204" pitchFamily="34" charset="0"/>
            </a:endParaRPr>
          </a:p>
          <a:p>
            <a:pPr marL="0" indent="0" algn="l">
              <a:buNone/>
            </a:pPr>
            <a:r>
              <a:rPr lang="en-US" sz="1800" b="0" i="0" dirty="0">
                <a:solidFill>
                  <a:schemeClr val="bg1"/>
                </a:solidFill>
                <a:effectLst/>
                <a:latin typeface="Calibri" panose="020F0502020204030204" pitchFamily="34" charset="0"/>
                <a:cs typeface="Calibri" panose="020F0502020204030204" pitchFamily="34" charset="0"/>
              </a:rPr>
              <a:t>-cannot change, add or remove items after the tuple has been created.</a:t>
            </a:r>
          </a:p>
          <a:p>
            <a:pPr marL="0" indent="0">
              <a:buNone/>
            </a:pPr>
            <a:r>
              <a:rPr lang="en-US" sz="1800" dirty="0">
                <a:solidFill>
                  <a:schemeClr val="bg1"/>
                </a:solidFill>
                <a:latin typeface="Calibri" panose="020F0502020204030204" pitchFamily="34" charset="0"/>
                <a:cs typeface="Calibri" panose="020F0502020204030204" pitchFamily="34" charset="0"/>
              </a:rPr>
              <a:t>-can contain any and different types of elements even duplicate elements</a:t>
            </a:r>
            <a:endParaRPr lang="en-US" sz="1800" b="0" i="0" dirty="0">
              <a:solidFill>
                <a:schemeClr val="bg1"/>
              </a:solidFill>
              <a:effectLst/>
              <a:latin typeface="Calibri" panose="020F0502020204030204" pitchFamily="34" charset="0"/>
              <a:cs typeface="Calibri" panose="020F0502020204030204" pitchFamily="34" charset="0"/>
            </a:endParaRPr>
          </a:p>
          <a:p>
            <a:pPr marL="0" indent="0">
              <a:buNone/>
            </a:pPr>
            <a:r>
              <a:rPr lang="en-US" sz="1800" b="0" dirty="0">
                <a:solidFill>
                  <a:srgbClr val="E06C75"/>
                </a:solidFill>
                <a:effectLst/>
                <a:latin typeface="Calibri" panose="020F0502020204030204" pitchFamily="34" charset="0"/>
                <a:cs typeface="Calibri" panose="020F0502020204030204" pitchFamily="34" charset="0"/>
              </a:rPr>
              <a:t>tuple1</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56B6C2"/>
                </a:solidFill>
                <a:effectLst/>
                <a:latin typeface="Calibri" panose="020F0502020204030204" pitchFamily="34" charset="0"/>
                <a:cs typeface="Calibri" panose="020F0502020204030204" pitchFamily="34" charset="0"/>
              </a:rPr>
              <a:t>=</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98C379"/>
                </a:solidFill>
                <a:effectLst/>
                <a:latin typeface="Calibri" panose="020F0502020204030204" pitchFamily="34" charset="0"/>
                <a:cs typeface="Calibri" panose="020F0502020204030204" pitchFamily="34" charset="0"/>
              </a:rPr>
              <a:t>"apple"</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98C379"/>
                </a:solidFill>
                <a:effectLst/>
                <a:latin typeface="Calibri" panose="020F0502020204030204" pitchFamily="34" charset="0"/>
                <a:cs typeface="Calibri" panose="020F0502020204030204" pitchFamily="34" charset="0"/>
              </a:rPr>
              <a:t>"banana"</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98C379"/>
                </a:solidFill>
                <a:effectLst/>
                <a:latin typeface="Calibri" panose="020F0502020204030204" pitchFamily="34" charset="0"/>
                <a:cs typeface="Calibri" panose="020F0502020204030204" pitchFamily="34" charset="0"/>
              </a:rPr>
              <a:t>"cherry"</a:t>
            </a:r>
            <a:r>
              <a:rPr lang="en-US" sz="1800" b="0" dirty="0">
                <a:solidFill>
                  <a:srgbClr val="ABB2BF"/>
                </a:solidFill>
                <a:effectLst/>
                <a:latin typeface="Calibri" panose="020F0502020204030204" pitchFamily="34" charset="0"/>
                <a:cs typeface="Calibri" panose="020F0502020204030204" pitchFamily="34" charset="0"/>
              </a:rPr>
              <a:t>)</a:t>
            </a:r>
          </a:p>
          <a:p>
            <a:pPr marL="0" indent="0">
              <a:buNone/>
            </a:pPr>
            <a:r>
              <a:rPr lang="en-US" sz="1800" b="0" dirty="0">
                <a:solidFill>
                  <a:srgbClr val="E06C75"/>
                </a:solidFill>
                <a:effectLst/>
                <a:latin typeface="Calibri" panose="020F0502020204030204" pitchFamily="34" charset="0"/>
                <a:cs typeface="Calibri" panose="020F0502020204030204" pitchFamily="34" charset="0"/>
              </a:rPr>
              <a:t>tuple2</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56B6C2"/>
                </a:solidFill>
                <a:effectLst/>
                <a:latin typeface="Calibri" panose="020F0502020204030204" pitchFamily="34" charset="0"/>
                <a:cs typeface="Calibri" panose="020F0502020204030204" pitchFamily="34" charset="0"/>
              </a:rPr>
              <a:t>=</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D19A66"/>
                </a:solidFill>
                <a:effectLst/>
                <a:latin typeface="Calibri" panose="020F0502020204030204" pitchFamily="34" charset="0"/>
                <a:cs typeface="Calibri" panose="020F0502020204030204" pitchFamily="34" charset="0"/>
              </a:rPr>
              <a:t>1</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D19A66"/>
                </a:solidFill>
                <a:effectLst/>
                <a:latin typeface="Calibri" panose="020F0502020204030204" pitchFamily="34" charset="0"/>
                <a:cs typeface="Calibri" panose="020F0502020204030204" pitchFamily="34" charset="0"/>
              </a:rPr>
              <a:t>5</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D19A66"/>
                </a:solidFill>
                <a:effectLst/>
                <a:latin typeface="Calibri" panose="020F0502020204030204" pitchFamily="34" charset="0"/>
                <a:cs typeface="Calibri" panose="020F0502020204030204" pitchFamily="34" charset="0"/>
              </a:rPr>
              <a:t>7</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D19A66"/>
                </a:solidFill>
                <a:effectLst/>
                <a:latin typeface="Calibri" panose="020F0502020204030204" pitchFamily="34" charset="0"/>
                <a:cs typeface="Calibri" panose="020F0502020204030204" pitchFamily="34" charset="0"/>
              </a:rPr>
              <a:t>9</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D19A66"/>
                </a:solidFill>
                <a:effectLst/>
                <a:latin typeface="Calibri" panose="020F0502020204030204" pitchFamily="34" charset="0"/>
                <a:cs typeface="Calibri" panose="020F0502020204030204" pitchFamily="34" charset="0"/>
              </a:rPr>
              <a:t>3</a:t>
            </a:r>
            <a:r>
              <a:rPr lang="en-US" sz="1800" b="0" dirty="0">
                <a:solidFill>
                  <a:srgbClr val="ABB2BF"/>
                </a:solidFill>
                <a:effectLst/>
                <a:latin typeface="Calibri" panose="020F0502020204030204" pitchFamily="34" charset="0"/>
                <a:cs typeface="Calibri" panose="020F0502020204030204" pitchFamily="34" charset="0"/>
              </a:rPr>
              <a:t>)</a:t>
            </a:r>
          </a:p>
          <a:p>
            <a:pPr marL="0" indent="0">
              <a:buNone/>
            </a:pPr>
            <a:r>
              <a:rPr lang="en-US" sz="1800" b="0" dirty="0">
                <a:solidFill>
                  <a:srgbClr val="E06C75"/>
                </a:solidFill>
                <a:effectLst/>
                <a:latin typeface="Calibri" panose="020F0502020204030204" pitchFamily="34" charset="0"/>
                <a:cs typeface="Calibri" panose="020F0502020204030204" pitchFamily="34" charset="0"/>
              </a:rPr>
              <a:t>tuple3</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56B6C2"/>
                </a:solidFill>
                <a:effectLst/>
                <a:latin typeface="Calibri" panose="020F0502020204030204" pitchFamily="34" charset="0"/>
                <a:cs typeface="Calibri" panose="020F0502020204030204" pitchFamily="34" charset="0"/>
              </a:rPr>
              <a:t>=</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D19A66"/>
                </a:solidFill>
                <a:effectLst/>
                <a:latin typeface="Calibri" panose="020F0502020204030204" pitchFamily="34" charset="0"/>
                <a:cs typeface="Calibri" panose="020F0502020204030204" pitchFamily="34" charset="0"/>
              </a:rPr>
              <a:t>True</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D19A66"/>
                </a:solidFill>
                <a:effectLst/>
                <a:latin typeface="Calibri" panose="020F0502020204030204" pitchFamily="34" charset="0"/>
                <a:cs typeface="Calibri" panose="020F0502020204030204" pitchFamily="34" charset="0"/>
              </a:rPr>
              <a:t>False</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D19A66"/>
                </a:solidFill>
                <a:effectLst/>
                <a:latin typeface="Calibri" panose="020F0502020204030204" pitchFamily="34" charset="0"/>
                <a:cs typeface="Calibri" panose="020F0502020204030204" pitchFamily="34" charset="0"/>
              </a:rPr>
              <a:t>False</a:t>
            </a:r>
            <a:r>
              <a:rPr lang="en-US" sz="1800" b="0" dirty="0">
                <a:solidFill>
                  <a:srgbClr val="ABB2BF"/>
                </a:solidFill>
                <a:effectLst/>
                <a:latin typeface="Calibri" panose="020F0502020204030204" pitchFamily="34" charset="0"/>
                <a:cs typeface="Calibri" panose="020F0502020204030204" pitchFamily="34" charset="0"/>
              </a:rPr>
              <a:t>)</a:t>
            </a:r>
          </a:p>
          <a:p>
            <a:pPr marL="0" indent="0">
              <a:buNone/>
            </a:pPr>
            <a:r>
              <a:rPr lang="en-US" sz="1800" b="0" dirty="0">
                <a:solidFill>
                  <a:srgbClr val="E06C75"/>
                </a:solidFill>
                <a:effectLst/>
                <a:latin typeface="Calibri" panose="020F0502020204030204" pitchFamily="34" charset="0"/>
                <a:cs typeface="Calibri" panose="020F0502020204030204" pitchFamily="34" charset="0"/>
              </a:rPr>
              <a:t>tuple1</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56B6C2"/>
                </a:solidFill>
                <a:effectLst/>
                <a:latin typeface="Calibri" panose="020F0502020204030204" pitchFamily="34" charset="0"/>
                <a:cs typeface="Calibri" panose="020F0502020204030204" pitchFamily="34" charset="0"/>
              </a:rPr>
              <a:t>=</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98C379"/>
                </a:solidFill>
                <a:effectLst/>
                <a:latin typeface="Calibri" panose="020F0502020204030204" pitchFamily="34" charset="0"/>
                <a:cs typeface="Calibri" panose="020F0502020204030204" pitchFamily="34" charset="0"/>
              </a:rPr>
              <a:t>"</a:t>
            </a:r>
            <a:r>
              <a:rPr lang="en-US" sz="1800" b="0" dirty="0" err="1">
                <a:solidFill>
                  <a:srgbClr val="98C379"/>
                </a:solidFill>
                <a:effectLst/>
                <a:latin typeface="Calibri" panose="020F0502020204030204" pitchFamily="34" charset="0"/>
                <a:cs typeface="Calibri" panose="020F0502020204030204" pitchFamily="34" charset="0"/>
              </a:rPr>
              <a:t>abc</a:t>
            </a:r>
            <a:r>
              <a:rPr lang="en-US" sz="1800" b="0" dirty="0">
                <a:solidFill>
                  <a:srgbClr val="98C379"/>
                </a:solidFill>
                <a:effectLst/>
                <a:latin typeface="Calibri" panose="020F0502020204030204" pitchFamily="34" charset="0"/>
                <a:cs typeface="Calibri" panose="020F0502020204030204" pitchFamily="34" charset="0"/>
              </a:rPr>
              <a:t>"</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D19A66"/>
                </a:solidFill>
                <a:effectLst/>
                <a:latin typeface="Calibri" panose="020F0502020204030204" pitchFamily="34" charset="0"/>
                <a:cs typeface="Calibri" panose="020F0502020204030204" pitchFamily="34" charset="0"/>
              </a:rPr>
              <a:t>34</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D19A66"/>
                </a:solidFill>
                <a:effectLst/>
                <a:latin typeface="Calibri" panose="020F0502020204030204" pitchFamily="34" charset="0"/>
                <a:cs typeface="Calibri" panose="020F0502020204030204" pitchFamily="34" charset="0"/>
              </a:rPr>
              <a:t>True</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D19A66"/>
                </a:solidFill>
                <a:effectLst/>
                <a:latin typeface="Calibri" panose="020F0502020204030204" pitchFamily="34" charset="0"/>
                <a:cs typeface="Calibri" panose="020F0502020204030204" pitchFamily="34" charset="0"/>
              </a:rPr>
              <a:t>40</a:t>
            </a:r>
            <a:r>
              <a:rPr lang="en-US" sz="1800" b="0" dirty="0">
                <a:solidFill>
                  <a:srgbClr val="ABB2BF"/>
                </a:solidFill>
                <a:effectLst/>
                <a:latin typeface="Calibri" panose="020F0502020204030204" pitchFamily="34" charset="0"/>
                <a:cs typeface="Calibri" panose="020F0502020204030204" pitchFamily="34" charset="0"/>
              </a:rPr>
              <a:t>, </a:t>
            </a:r>
            <a:r>
              <a:rPr lang="en-US" sz="1800" b="0" dirty="0">
                <a:solidFill>
                  <a:srgbClr val="98C379"/>
                </a:solidFill>
                <a:effectLst/>
                <a:latin typeface="Calibri" panose="020F0502020204030204" pitchFamily="34" charset="0"/>
                <a:cs typeface="Calibri" panose="020F0502020204030204" pitchFamily="34" charset="0"/>
              </a:rPr>
              <a:t>“day"</a:t>
            </a:r>
            <a:r>
              <a:rPr lang="en-US" sz="1800" b="0" dirty="0">
                <a:solidFill>
                  <a:srgbClr val="ABB2BF"/>
                </a:solidFill>
                <a:effectLst/>
                <a:latin typeface="Calibri" panose="020F0502020204030204" pitchFamily="34" charset="0"/>
                <a:cs typeface="Calibri" panose="020F0502020204030204" pitchFamily="34" charset="0"/>
              </a:rPr>
              <a:t>)</a:t>
            </a:r>
          </a:p>
          <a:p>
            <a:pPr marL="0" indent="0" algn="l">
              <a:buNone/>
            </a:pPr>
            <a:endParaRPr lang="en-US" sz="1800" b="0" i="0" dirty="0">
              <a:solidFill>
                <a:schemeClr val="bg1"/>
              </a:solidFill>
              <a:effectLst/>
              <a:latin typeface="Calibri" panose="020F0502020204030204" pitchFamily="34" charset="0"/>
              <a:cs typeface="Calibri" panose="020F0502020204030204" pitchFamily="34" charset="0"/>
            </a:endParaRPr>
          </a:p>
          <a:p>
            <a:br>
              <a:rPr lang="en-US" sz="1800" dirty="0"/>
            </a:br>
            <a:endParaRPr lang="en-US" sz="18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A347FFE-929B-F29C-45A7-0EA3E48CF44E}"/>
              </a:ext>
            </a:extLst>
          </p:cNvPr>
          <p:cNvPicPr>
            <a:picLocks noChangeAspect="1"/>
          </p:cNvPicPr>
          <p:nvPr/>
        </p:nvPicPr>
        <p:blipFill>
          <a:blip r:embed="rId2"/>
          <a:stretch>
            <a:fillRect/>
          </a:stretch>
        </p:blipFill>
        <p:spPr>
          <a:xfrm>
            <a:off x="5595496" y="4156614"/>
            <a:ext cx="2850127" cy="2202371"/>
          </a:xfrm>
          <a:prstGeom prst="rect">
            <a:avLst/>
          </a:prstGeom>
        </p:spPr>
      </p:pic>
    </p:spTree>
    <p:extLst>
      <p:ext uri="{BB962C8B-B14F-4D97-AF65-F5344CB8AC3E}">
        <p14:creationId xmlns:p14="http://schemas.microsoft.com/office/powerpoint/2010/main" val="803513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EB00-229F-CAFF-AC6A-C1CD86714663}"/>
              </a:ext>
            </a:extLst>
          </p:cNvPr>
          <p:cNvSpPr>
            <a:spLocks noGrp="1"/>
          </p:cNvSpPr>
          <p:nvPr>
            <p:ph type="title"/>
          </p:nvPr>
        </p:nvSpPr>
        <p:spPr>
          <a:xfrm>
            <a:off x="1141413" y="618518"/>
            <a:ext cx="9905998" cy="1478570"/>
          </a:xfrm>
        </p:spPr>
        <p:txBody>
          <a:bodyPr anchor="ctr">
            <a:normAutofit/>
          </a:bodyPr>
          <a:lstStyle/>
          <a:p>
            <a:r>
              <a:rPr lang="en-US" dirty="0"/>
              <a:t>operation</a:t>
            </a:r>
          </a:p>
        </p:txBody>
      </p:sp>
      <p:sp>
        <p:nvSpPr>
          <p:cNvPr id="12" name="Content Placeholder 2">
            <a:extLst>
              <a:ext uri="{FF2B5EF4-FFF2-40B4-BE49-F238E27FC236}">
                <a16:creationId xmlns:a16="http://schemas.microsoft.com/office/drawing/2014/main" id="{7066BAC0-13FC-AAA7-524D-E226C00CC6BA}"/>
              </a:ext>
            </a:extLst>
          </p:cNvPr>
          <p:cNvSpPr>
            <a:spLocks noGrp="1"/>
          </p:cNvSpPr>
          <p:nvPr>
            <p:ph sz="half" idx="1"/>
          </p:nvPr>
        </p:nvSpPr>
        <p:spPr>
          <a:xfrm>
            <a:off x="6016621" y="2659061"/>
            <a:ext cx="4878389" cy="1036639"/>
          </a:xfrm>
        </p:spPr>
        <p:txBody>
          <a:bodyPr>
            <a:normAutofit lnSpcReduction="10000"/>
          </a:bodyPr>
          <a:lstStyle/>
          <a:p>
            <a:pPr marL="0" indent="0">
              <a:buNone/>
            </a:pPr>
            <a:r>
              <a:rPr lang="en-US" i="0" dirty="0">
                <a:effectLst/>
                <a:latin typeface="Calibri" panose="020F0502020204030204" pitchFamily="34" charset="0"/>
                <a:cs typeface="Calibri" panose="020F0502020204030204" pitchFamily="34" charset="0"/>
              </a:rPr>
              <a:t>concatenation</a:t>
            </a:r>
            <a:r>
              <a:rPr lang="en-US" dirty="0">
                <a:latin typeface="Calibri" panose="020F0502020204030204" pitchFamily="34" charset="0"/>
                <a:cs typeface="Calibri" panose="020F0502020204030204" pitchFamily="34" charset="0"/>
              </a:rPr>
              <a:t> </a:t>
            </a:r>
          </a:p>
          <a:p>
            <a:pPr marL="0" indent="0">
              <a:buNone/>
            </a:pPr>
            <a:r>
              <a:rPr lang="en-US" dirty="0">
                <a:latin typeface="Calibri" panose="020F0502020204030204" pitchFamily="34" charset="0"/>
                <a:cs typeface="Calibri" panose="020F0502020204030204" pitchFamily="34" charset="0"/>
              </a:rPr>
              <a:t>repeat</a:t>
            </a:r>
          </a:p>
        </p:txBody>
      </p:sp>
      <p:pic>
        <p:nvPicPr>
          <p:cNvPr id="7" name="Picture 6" descr="Text&#10;&#10;Description automatically generated">
            <a:extLst>
              <a:ext uri="{FF2B5EF4-FFF2-40B4-BE49-F238E27FC236}">
                <a16:creationId xmlns:a16="http://schemas.microsoft.com/office/drawing/2014/main" id="{8C2B024C-F296-F692-BDB3-144FDDC2BF3A}"/>
              </a:ext>
            </a:extLst>
          </p:cNvPr>
          <p:cNvPicPr>
            <a:picLocks noChangeAspect="1"/>
          </p:cNvPicPr>
          <p:nvPr/>
        </p:nvPicPr>
        <p:blipFill>
          <a:blip r:embed="rId2"/>
          <a:stretch>
            <a:fillRect/>
          </a:stretch>
        </p:blipFill>
        <p:spPr>
          <a:xfrm>
            <a:off x="1141410" y="2372508"/>
            <a:ext cx="4875211" cy="2112984"/>
          </a:xfrm>
          <a:prstGeom prst="rect">
            <a:avLst/>
          </a:prstGeom>
          <a:noFill/>
        </p:spPr>
      </p:pic>
    </p:spTree>
    <p:extLst>
      <p:ext uri="{BB962C8B-B14F-4D97-AF65-F5344CB8AC3E}">
        <p14:creationId xmlns:p14="http://schemas.microsoft.com/office/powerpoint/2010/main" val="8428404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B5DA-CCA5-E3D5-9E27-9C99F3C30394}"/>
              </a:ext>
            </a:extLst>
          </p:cNvPr>
          <p:cNvSpPr>
            <a:spLocks noGrp="1"/>
          </p:cNvSpPr>
          <p:nvPr>
            <p:ph type="title"/>
          </p:nvPr>
        </p:nvSpPr>
        <p:spPr/>
        <p:txBody>
          <a:bodyPr/>
          <a:lstStyle/>
          <a:p>
            <a:r>
              <a:rPr lang="en-US" dirty="0"/>
              <a:t>immutable</a:t>
            </a:r>
          </a:p>
        </p:txBody>
      </p:sp>
      <p:sp>
        <p:nvSpPr>
          <p:cNvPr id="3" name="Content Placeholder 2">
            <a:extLst>
              <a:ext uri="{FF2B5EF4-FFF2-40B4-BE49-F238E27FC236}">
                <a16:creationId xmlns:a16="http://schemas.microsoft.com/office/drawing/2014/main" id="{F7B51611-F54A-F42D-3889-A327EF149CE0}"/>
              </a:ext>
            </a:extLst>
          </p:cNvPr>
          <p:cNvSpPr>
            <a:spLocks noGrp="1"/>
          </p:cNvSpPr>
          <p:nvPr>
            <p:ph idx="1"/>
          </p:nvPr>
        </p:nvSpPr>
        <p:spPr/>
        <p:txBody>
          <a:bodyPr>
            <a:normAutofit/>
          </a:bodyPr>
          <a:lstStyle/>
          <a:p>
            <a:pPr marL="0" indent="0">
              <a:buNone/>
            </a:pPr>
            <a:r>
              <a:rPr lang="en-US" sz="2200" dirty="0">
                <a:latin typeface="Calibri" panose="020F0502020204030204" pitchFamily="34" charset="0"/>
                <a:cs typeface="Calibri" panose="020F0502020204030204" pitchFamily="34" charset="0"/>
              </a:rPr>
              <a:t>Can't change/delete /add</a:t>
            </a:r>
          </a:p>
          <a:p>
            <a:pPr marL="0" indent="0">
              <a:buNone/>
            </a:pPr>
            <a:r>
              <a:rPr lang="en-US" sz="2200" dirty="0">
                <a:latin typeface="Calibri" panose="020F0502020204030204" pitchFamily="34" charset="0"/>
                <a:cs typeface="Calibri" panose="020F0502020204030204" pitchFamily="34" charset="0"/>
              </a:rPr>
              <a:t> item/value</a:t>
            </a:r>
          </a:p>
          <a:p>
            <a:pPr marL="0" indent="0">
              <a:buNone/>
            </a:pPr>
            <a:endParaRPr lang="en-US" sz="22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0F86B86-5F28-9497-C923-8AD355720797}"/>
              </a:ext>
            </a:extLst>
          </p:cNvPr>
          <p:cNvPicPr>
            <a:picLocks noChangeAspect="1"/>
          </p:cNvPicPr>
          <p:nvPr/>
        </p:nvPicPr>
        <p:blipFill>
          <a:blip r:embed="rId2"/>
          <a:stretch>
            <a:fillRect/>
          </a:stretch>
        </p:blipFill>
        <p:spPr>
          <a:xfrm>
            <a:off x="4275137" y="1357803"/>
            <a:ext cx="6934801" cy="2187130"/>
          </a:xfrm>
          <a:prstGeom prst="rect">
            <a:avLst/>
          </a:prstGeom>
        </p:spPr>
      </p:pic>
      <p:pic>
        <p:nvPicPr>
          <p:cNvPr id="9" name="Picture 8">
            <a:extLst>
              <a:ext uri="{FF2B5EF4-FFF2-40B4-BE49-F238E27FC236}">
                <a16:creationId xmlns:a16="http://schemas.microsoft.com/office/drawing/2014/main" id="{D958DE0C-DADD-6333-9CF2-BE2253837A30}"/>
              </a:ext>
            </a:extLst>
          </p:cNvPr>
          <p:cNvPicPr>
            <a:picLocks noChangeAspect="1"/>
          </p:cNvPicPr>
          <p:nvPr/>
        </p:nvPicPr>
        <p:blipFill>
          <a:blip r:embed="rId3"/>
          <a:stretch>
            <a:fillRect/>
          </a:stretch>
        </p:blipFill>
        <p:spPr>
          <a:xfrm>
            <a:off x="4275137" y="3697332"/>
            <a:ext cx="6919560" cy="2499577"/>
          </a:xfrm>
          <a:prstGeom prst="rect">
            <a:avLst/>
          </a:prstGeom>
        </p:spPr>
      </p:pic>
    </p:spTree>
    <p:extLst>
      <p:ext uri="{BB962C8B-B14F-4D97-AF65-F5344CB8AC3E}">
        <p14:creationId xmlns:p14="http://schemas.microsoft.com/office/powerpoint/2010/main" val="39889338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38BA4-159F-50BE-0C22-9952D573B105}"/>
              </a:ext>
            </a:extLst>
          </p:cNvPr>
          <p:cNvSpPr>
            <a:spLocks noGrp="1"/>
          </p:cNvSpPr>
          <p:nvPr>
            <p:ph type="title"/>
          </p:nvPr>
        </p:nvSpPr>
        <p:spPr/>
        <p:txBody>
          <a:bodyPr/>
          <a:lstStyle/>
          <a:p>
            <a:r>
              <a:rPr lang="en-US" cap="none" dirty="0">
                <a:latin typeface="Cambria" panose="02040503050406030204" pitchFamily="18" charset="0"/>
                <a:ea typeface="Cambria" panose="02040503050406030204" pitchFamily="18" charset="0"/>
              </a:rPr>
              <a:t>IMMUTABEL</a:t>
            </a:r>
          </a:p>
        </p:txBody>
      </p:sp>
      <p:sp>
        <p:nvSpPr>
          <p:cNvPr id="4" name="Text Placeholder 3">
            <a:extLst>
              <a:ext uri="{FF2B5EF4-FFF2-40B4-BE49-F238E27FC236}">
                <a16:creationId xmlns:a16="http://schemas.microsoft.com/office/drawing/2014/main" id="{6EBE7E77-1A1D-3270-64BD-7C186FE28946}"/>
              </a:ext>
            </a:extLst>
          </p:cNvPr>
          <p:cNvSpPr>
            <a:spLocks noGrp="1"/>
          </p:cNvSpPr>
          <p:nvPr>
            <p:ph type="body" idx="1"/>
          </p:nvPr>
        </p:nvSpPr>
        <p:spPr>
          <a:xfrm>
            <a:off x="1444628" y="1804428"/>
            <a:ext cx="4649783" cy="823912"/>
          </a:xfrm>
        </p:spPr>
        <p:txBody>
          <a:bodyPr/>
          <a:lstStyle/>
          <a:p>
            <a:r>
              <a:rPr lang="en-US" dirty="0">
                <a:latin typeface="Cambria" panose="02040503050406030204" pitchFamily="18" charset="0"/>
                <a:ea typeface="Cambria" panose="02040503050406030204" pitchFamily="18" charset="0"/>
                <a:cs typeface="Calibri" panose="020F0502020204030204" pitchFamily="34" charset="0"/>
              </a:rPr>
              <a:t>Pass by value</a:t>
            </a:r>
          </a:p>
        </p:txBody>
      </p:sp>
      <p:pic>
        <p:nvPicPr>
          <p:cNvPr id="8" name="Content Placeholder 7">
            <a:extLst>
              <a:ext uri="{FF2B5EF4-FFF2-40B4-BE49-F238E27FC236}">
                <a16:creationId xmlns:a16="http://schemas.microsoft.com/office/drawing/2014/main" id="{BCDC7C84-F81F-CDDB-C795-E0F125C5F735}"/>
              </a:ext>
            </a:extLst>
          </p:cNvPr>
          <p:cNvPicPr>
            <a:picLocks noGrp="1" noChangeAspect="1"/>
          </p:cNvPicPr>
          <p:nvPr>
            <p:ph sz="half" idx="2"/>
          </p:nvPr>
        </p:nvPicPr>
        <p:blipFill>
          <a:blip r:embed="rId2"/>
          <a:stretch>
            <a:fillRect/>
          </a:stretch>
        </p:blipFill>
        <p:spPr>
          <a:xfrm>
            <a:off x="1446879" y="2760103"/>
            <a:ext cx="2933954" cy="2651465"/>
          </a:xfrm>
        </p:spPr>
      </p:pic>
      <p:pic>
        <p:nvPicPr>
          <p:cNvPr id="10" name="Picture 9">
            <a:extLst>
              <a:ext uri="{FF2B5EF4-FFF2-40B4-BE49-F238E27FC236}">
                <a16:creationId xmlns:a16="http://schemas.microsoft.com/office/drawing/2014/main" id="{29E09023-51CE-CAAE-371F-F35B6B740A87}"/>
              </a:ext>
            </a:extLst>
          </p:cNvPr>
          <p:cNvPicPr>
            <a:picLocks noChangeAspect="1"/>
          </p:cNvPicPr>
          <p:nvPr/>
        </p:nvPicPr>
        <p:blipFill rotWithShape="1">
          <a:blip r:embed="rId3"/>
          <a:srcRect t="5621" b="3826"/>
          <a:stretch/>
        </p:blipFill>
        <p:spPr>
          <a:xfrm>
            <a:off x="1446880" y="5562600"/>
            <a:ext cx="2933954" cy="676274"/>
          </a:xfrm>
          <a:prstGeom prst="rect">
            <a:avLst/>
          </a:prstGeom>
        </p:spPr>
      </p:pic>
      <p:pic>
        <p:nvPicPr>
          <p:cNvPr id="12" name="Picture 11">
            <a:extLst>
              <a:ext uri="{FF2B5EF4-FFF2-40B4-BE49-F238E27FC236}">
                <a16:creationId xmlns:a16="http://schemas.microsoft.com/office/drawing/2014/main" id="{E92C76D6-063B-6340-E4A3-2E9FF8E9FA62}"/>
              </a:ext>
            </a:extLst>
          </p:cNvPr>
          <p:cNvPicPr>
            <a:picLocks noChangeAspect="1"/>
          </p:cNvPicPr>
          <p:nvPr/>
        </p:nvPicPr>
        <p:blipFill rotWithShape="1">
          <a:blip r:embed="rId4"/>
          <a:srcRect l="2428"/>
          <a:stretch/>
        </p:blipFill>
        <p:spPr>
          <a:xfrm>
            <a:off x="5162550" y="2760103"/>
            <a:ext cx="3752849" cy="3478771"/>
          </a:xfrm>
          <a:prstGeom prst="rect">
            <a:avLst/>
          </a:prstGeom>
        </p:spPr>
      </p:pic>
    </p:spTree>
    <p:extLst>
      <p:ext uri="{BB962C8B-B14F-4D97-AF65-F5344CB8AC3E}">
        <p14:creationId xmlns:p14="http://schemas.microsoft.com/office/powerpoint/2010/main" val="40818270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6BBA-3F0A-3534-4ED9-8044DCC835ED}"/>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Tuple methods</a:t>
            </a:r>
          </a:p>
        </p:txBody>
      </p:sp>
      <p:graphicFrame>
        <p:nvGraphicFramePr>
          <p:cNvPr id="4" name="Content Placeholder 3">
            <a:extLst>
              <a:ext uri="{FF2B5EF4-FFF2-40B4-BE49-F238E27FC236}">
                <a16:creationId xmlns:a16="http://schemas.microsoft.com/office/drawing/2014/main" id="{CF7FF37A-5088-5955-A6AE-B666069D3B58}"/>
              </a:ext>
            </a:extLst>
          </p:cNvPr>
          <p:cNvGraphicFramePr>
            <a:graphicFrameLocks noGrp="1"/>
          </p:cNvGraphicFramePr>
          <p:nvPr>
            <p:ph idx="1"/>
            <p:extLst>
              <p:ext uri="{D42A27DB-BD31-4B8C-83A1-F6EECF244321}">
                <p14:modId xmlns:p14="http://schemas.microsoft.com/office/powerpoint/2010/main" val="1498640558"/>
              </p:ext>
            </p:extLst>
          </p:nvPr>
        </p:nvGraphicFramePr>
        <p:xfrm>
          <a:off x="1282407" y="1965960"/>
          <a:ext cx="9486111" cy="1584960"/>
        </p:xfrm>
        <a:graphic>
          <a:graphicData uri="http://schemas.openxmlformats.org/drawingml/2006/table">
            <a:tbl>
              <a:tblPr>
                <a:tableStyleId>{2D5ABB26-0587-4C30-8999-92F81FD0307C}</a:tableStyleId>
              </a:tblPr>
              <a:tblGrid>
                <a:gridCol w="1895293">
                  <a:extLst>
                    <a:ext uri="{9D8B030D-6E8A-4147-A177-3AD203B41FA5}">
                      <a16:colId xmlns:a16="http://schemas.microsoft.com/office/drawing/2014/main" val="239234256"/>
                    </a:ext>
                  </a:extLst>
                </a:gridCol>
                <a:gridCol w="7590818">
                  <a:extLst>
                    <a:ext uri="{9D8B030D-6E8A-4147-A177-3AD203B41FA5}">
                      <a16:colId xmlns:a16="http://schemas.microsoft.com/office/drawing/2014/main" val="3921357567"/>
                    </a:ext>
                  </a:extLst>
                </a:gridCol>
              </a:tblGrid>
              <a:tr h="0">
                <a:tc>
                  <a:txBody>
                    <a:bodyPr/>
                    <a:lstStyle/>
                    <a:p>
                      <a:pPr algn="l" fontAlgn="t"/>
                      <a:r>
                        <a:rPr lang="en-US" sz="2000">
                          <a:effectLst/>
                          <a:latin typeface="Calibri" panose="020F0502020204030204" pitchFamily="34" charset="0"/>
                          <a:cs typeface="Calibri" panose="020F0502020204030204" pitchFamily="34" charset="0"/>
                        </a:rPr>
                        <a:t>Method</a:t>
                      </a:r>
                    </a:p>
                  </a:txBody>
                  <a:tcPr marL="121920" marR="60960" marT="60960" marB="60960"/>
                </a:tc>
                <a:tc>
                  <a:txBody>
                    <a:bodyPr/>
                    <a:lstStyle/>
                    <a:p>
                      <a:pPr algn="l" fontAlgn="t"/>
                      <a:r>
                        <a:rPr lang="en-US" sz="2000">
                          <a:effectLst/>
                          <a:latin typeface="Calibri" panose="020F0502020204030204" pitchFamily="34" charset="0"/>
                          <a:cs typeface="Calibri" panose="020F0502020204030204" pitchFamily="34" charset="0"/>
                        </a:rPr>
                        <a:t>Description</a:t>
                      </a:r>
                    </a:p>
                  </a:txBody>
                  <a:tcPr marL="60960" marR="60960" marT="60960" marB="60960"/>
                </a:tc>
                <a:extLst>
                  <a:ext uri="{0D108BD9-81ED-4DB2-BD59-A6C34878D82A}">
                    <a16:rowId xmlns:a16="http://schemas.microsoft.com/office/drawing/2014/main" val="452788693"/>
                  </a:ext>
                </a:extLst>
              </a:tr>
              <a:tr h="0">
                <a:tc>
                  <a:txBody>
                    <a:bodyPr/>
                    <a:lstStyle/>
                    <a:p>
                      <a:pPr algn="l" fontAlgn="t"/>
                      <a:r>
                        <a:rPr lang="en-US" sz="2000" dirty="0">
                          <a:effectLst/>
                          <a:latin typeface="Calibri" panose="020F0502020204030204" pitchFamily="34" charset="0"/>
                          <a:cs typeface="Calibri" panose="020F0502020204030204" pitchFamily="34" charset="0"/>
                          <a:hlinkClick r:id="rId2"/>
                        </a:rPr>
                        <a:t>count()</a:t>
                      </a:r>
                      <a:endParaRPr lang="en-US" sz="2000" dirty="0">
                        <a:effectLst/>
                        <a:latin typeface="Calibri" panose="020F0502020204030204" pitchFamily="34" charset="0"/>
                        <a:cs typeface="Calibri" panose="020F0502020204030204" pitchFamily="34" charset="0"/>
                      </a:endParaRPr>
                    </a:p>
                  </a:txBody>
                  <a:tcPr marL="121920" marR="60960" marT="60960" marB="60960"/>
                </a:tc>
                <a:tc>
                  <a:txBody>
                    <a:bodyPr/>
                    <a:lstStyle/>
                    <a:p>
                      <a:pPr algn="l" fontAlgn="t"/>
                      <a:r>
                        <a:rPr lang="en-US" sz="2000">
                          <a:effectLst/>
                          <a:latin typeface="Calibri" panose="020F0502020204030204" pitchFamily="34" charset="0"/>
                          <a:cs typeface="Calibri" panose="020F0502020204030204" pitchFamily="34" charset="0"/>
                        </a:rPr>
                        <a:t>Returns the number of times a specified value occurs in a tuple</a:t>
                      </a:r>
                    </a:p>
                  </a:txBody>
                  <a:tcPr marL="60960" marR="60960" marT="60960" marB="60960"/>
                </a:tc>
                <a:extLst>
                  <a:ext uri="{0D108BD9-81ED-4DB2-BD59-A6C34878D82A}">
                    <a16:rowId xmlns:a16="http://schemas.microsoft.com/office/drawing/2014/main" val="3202057090"/>
                  </a:ext>
                </a:extLst>
              </a:tr>
              <a:tr h="0">
                <a:tc>
                  <a:txBody>
                    <a:bodyPr/>
                    <a:lstStyle/>
                    <a:p>
                      <a:pPr algn="l" fontAlgn="t"/>
                      <a:r>
                        <a:rPr lang="en-US" sz="2000" dirty="0">
                          <a:effectLst/>
                          <a:latin typeface="Calibri" panose="020F0502020204030204" pitchFamily="34" charset="0"/>
                          <a:cs typeface="Calibri" panose="020F0502020204030204" pitchFamily="34" charset="0"/>
                          <a:hlinkClick r:id="rId3"/>
                        </a:rPr>
                        <a:t>index()</a:t>
                      </a:r>
                      <a:endParaRPr lang="en-US" sz="2000" dirty="0">
                        <a:effectLst/>
                        <a:latin typeface="Calibri" panose="020F0502020204030204" pitchFamily="34" charset="0"/>
                        <a:cs typeface="Calibri" panose="020F0502020204030204" pitchFamily="34" charset="0"/>
                      </a:endParaRPr>
                    </a:p>
                  </a:txBody>
                  <a:tcPr marL="121920" marR="60960" marT="60960" marB="60960"/>
                </a:tc>
                <a:tc>
                  <a:txBody>
                    <a:bodyPr/>
                    <a:lstStyle/>
                    <a:p>
                      <a:pPr algn="l" fontAlgn="t"/>
                      <a:r>
                        <a:rPr lang="en-US" sz="2000" dirty="0">
                          <a:effectLst/>
                          <a:latin typeface="Calibri" panose="020F0502020204030204" pitchFamily="34" charset="0"/>
                          <a:cs typeface="Calibri" panose="020F0502020204030204" pitchFamily="34" charset="0"/>
                        </a:rPr>
                        <a:t>Searches the tuple for a specified value and returns the position of where it was found</a:t>
                      </a:r>
                    </a:p>
                  </a:txBody>
                  <a:tcPr marL="60960" marR="60960" marT="60960" marB="60960"/>
                </a:tc>
                <a:extLst>
                  <a:ext uri="{0D108BD9-81ED-4DB2-BD59-A6C34878D82A}">
                    <a16:rowId xmlns:a16="http://schemas.microsoft.com/office/drawing/2014/main" val="2142883681"/>
                  </a:ext>
                </a:extLst>
              </a:tr>
            </a:tbl>
          </a:graphicData>
        </a:graphic>
      </p:graphicFrame>
      <p:graphicFrame>
        <p:nvGraphicFramePr>
          <p:cNvPr id="7" name="Table 7">
            <a:extLst>
              <a:ext uri="{FF2B5EF4-FFF2-40B4-BE49-F238E27FC236}">
                <a16:creationId xmlns:a16="http://schemas.microsoft.com/office/drawing/2014/main" id="{D654675B-C930-EB09-9239-60258121D7F5}"/>
              </a:ext>
            </a:extLst>
          </p:cNvPr>
          <p:cNvGraphicFramePr>
            <a:graphicFrameLocks noGrp="1"/>
          </p:cNvGraphicFramePr>
          <p:nvPr>
            <p:extLst>
              <p:ext uri="{D42A27DB-BD31-4B8C-83A1-F6EECF244321}">
                <p14:modId xmlns:p14="http://schemas.microsoft.com/office/powerpoint/2010/main" val="3344529786"/>
              </p:ext>
            </p:extLst>
          </p:nvPr>
        </p:nvGraphicFramePr>
        <p:xfrm>
          <a:off x="1282407" y="3805766"/>
          <a:ext cx="8128000" cy="2250440"/>
        </p:xfrm>
        <a:graphic>
          <a:graphicData uri="http://schemas.openxmlformats.org/drawingml/2006/table">
            <a:tbl>
              <a:tblPr firstRow="1" bandRow="1">
                <a:tableStyleId>{2D5ABB26-0587-4C30-8999-92F81FD0307C}</a:tableStyleId>
              </a:tblPr>
              <a:tblGrid>
                <a:gridCol w="1965618">
                  <a:extLst>
                    <a:ext uri="{9D8B030D-6E8A-4147-A177-3AD203B41FA5}">
                      <a16:colId xmlns:a16="http://schemas.microsoft.com/office/drawing/2014/main" val="2634397625"/>
                    </a:ext>
                  </a:extLst>
                </a:gridCol>
                <a:gridCol w="6162382">
                  <a:extLst>
                    <a:ext uri="{9D8B030D-6E8A-4147-A177-3AD203B41FA5}">
                      <a16:colId xmlns:a16="http://schemas.microsoft.com/office/drawing/2014/main" val="2728343856"/>
                    </a:ext>
                  </a:extLst>
                </a:gridCol>
              </a:tblGrid>
              <a:tr h="370840">
                <a:tc>
                  <a:txBody>
                    <a:bodyPr/>
                    <a:lstStyle/>
                    <a:p>
                      <a:r>
                        <a:rPr lang="en-US" dirty="0">
                          <a:latin typeface="Calibri" panose="020F0502020204030204" pitchFamily="34" charset="0"/>
                          <a:cs typeface="Calibri" panose="020F0502020204030204" pitchFamily="34" charset="0"/>
                        </a:rPr>
                        <a:t>Function</a:t>
                      </a:r>
                    </a:p>
                  </a:txBody>
                  <a:tcPr/>
                </a:tc>
                <a:tc>
                  <a:txBody>
                    <a:bodyPr/>
                    <a:lstStyle/>
                    <a:p>
                      <a:r>
                        <a:rPr lang="en-US" dirty="0">
                          <a:latin typeface="Calibri" panose="020F0502020204030204" pitchFamily="34" charset="0"/>
                          <a:cs typeface="Calibri" panose="020F0502020204030204" pitchFamily="34" charset="0"/>
                        </a:rPr>
                        <a:t>Description </a:t>
                      </a:r>
                    </a:p>
                  </a:txBody>
                  <a:tcPr/>
                </a:tc>
                <a:extLst>
                  <a:ext uri="{0D108BD9-81ED-4DB2-BD59-A6C34878D82A}">
                    <a16:rowId xmlns:a16="http://schemas.microsoft.com/office/drawing/2014/main" val="2311968294"/>
                  </a:ext>
                </a:extLst>
              </a:tr>
              <a:tr h="370840">
                <a:tc>
                  <a:txBody>
                    <a:bodyPr/>
                    <a:lstStyle/>
                    <a:p>
                      <a:r>
                        <a:rPr lang="en-US" dirty="0">
                          <a:solidFill>
                            <a:srgbClr val="FFD343"/>
                          </a:solidFill>
                          <a:latin typeface="Calibri" panose="020F0502020204030204" pitchFamily="34" charset="0"/>
                          <a:cs typeface="Calibri" panose="020F0502020204030204" pitchFamily="34" charset="0"/>
                        </a:rPr>
                        <a:t>len()</a:t>
                      </a:r>
                    </a:p>
                  </a:txBody>
                  <a:tcPr/>
                </a:tc>
                <a:tc>
                  <a:txBody>
                    <a:bodyPr/>
                    <a:lstStyle/>
                    <a:p>
                      <a:r>
                        <a:rPr lang="en-US" dirty="0">
                          <a:latin typeface="Calibri" panose="020F0502020204030204" pitchFamily="34" charset="0"/>
                          <a:cs typeface="Calibri" panose="020F0502020204030204" pitchFamily="34" charset="0"/>
                        </a:rPr>
                        <a:t>Returns the length of the tuple</a:t>
                      </a:r>
                    </a:p>
                  </a:txBody>
                  <a:tcPr/>
                </a:tc>
                <a:extLst>
                  <a:ext uri="{0D108BD9-81ED-4DB2-BD59-A6C34878D82A}">
                    <a16:rowId xmlns:a16="http://schemas.microsoft.com/office/drawing/2014/main" val="3378400185"/>
                  </a:ext>
                </a:extLst>
              </a:tr>
              <a:tr h="370840">
                <a:tc>
                  <a:txBody>
                    <a:bodyPr/>
                    <a:lstStyle/>
                    <a:p>
                      <a:r>
                        <a:rPr lang="en-US" dirty="0">
                          <a:solidFill>
                            <a:srgbClr val="FFD343"/>
                          </a:solidFill>
                          <a:latin typeface="Calibri" panose="020F0502020204030204" pitchFamily="34" charset="0"/>
                          <a:cs typeface="Calibri" panose="020F0502020204030204" pitchFamily="34" charset="0"/>
                        </a:rPr>
                        <a:t>min()</a:t>
                      </a:r>
                    </a:p>
                  </a:txBody>
                  <a:tcPr/>
                </a:tc>
                <a:tc>
                  <a:txBody>
                    <a:bodyPr/>
                    <a:lstStyle/>
                    <a:p>
                      <a:r>
                        <a:rPr lang="en-US" dirty="0">
                          <a:latin typeface="Calibri" panose="020F0502020204030204" pitchFamily="34" charset="0"/>
                          <a:cs typeface="Calibri" panose="020F0502020204030204" pitchFamily="34" charset="0"/>
                        </a:rPr>
                        <a:t>Retunes the maximum value of tuple</a:t>
                      </a:r>
                    </a:p>
                  </a:txBody>
                  <a:tcPr/>
                </a:tc>
                <a:extLst>
                  <a:ext uri="{0D108BD9-81ED-4DB2-BD59-A6C34878D82A}">
                    <a16:rowId xmlns:a16="http://schemas.microsoft.com/office/drawing/2014/main" val="2027443285"/>
                  </a:ext>
                </a:extLst>
              </a:tr>
              <a:tr h="370840">
                <a:tc>
                  <a:txBody>
                    <a:bodyPr/>
                    <a:lstStyle/>
                    <a:p>
                      <a:r>
                        <a:rPr lang="en-US" dirty="0">
                          <a:solidFill>
                            <a:srgbClr val="FFD343"/>
                          </a:solidFill>
                          <a:latin typeface="Calibri" panose="020F0502020204030204" pitchFamily="34" charset="0"/>
                          <a:cs typeface="Calibri" panose="020F0502020204030204" pitchFamily="34" charset="0"/>
                        </a:rPr>
                        <a:t>max()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Retunes the minimum value of tuple</a:t>
                      </a:r>
                    </a:p>
                  </a:txBody>
                  <a:tcPr/>
                </a:tc>
                <a:extLst>
                  <a:ext uri="{0D108BD9-81ED-4DB2-BD59-A6C34878D82A}">
                    <a16:rowId xmlns:a16="http://schemas.microsoft.com/office/drawing/2014/main" val="4148093689"/>
                  </a:ext>
                </a:extLst>
              </a:tr>
              <a:tr h="370840">
                <a:tc>
                  <a:txBody>
                    <a:bodyPr/>
                    <a:lstStyle/>
                    <a:p>
                      <a:r>
                        <a:rPr lang="en-US" dirty="0">
                          <a:solidFill>
                            <a:srgbClr val="FFD343"/>
                          </a:solidFill>
                          <a:latin typeface="Calibri" panose="020F0502020204030204" pitchFamily="34" charset="0"/>
                          <a:cs typeface="Calibri" panose="020F0502020204030204" pitchFamily="34" charset="0"/>
                        </a:rPr>
                        <a:t>tuple()</a:t>
                      </a:r>
                    </a:p>
                  </a:txBody>
                  <a:tcPr/>
                </a:tc>
                <a:tc>
                  <a:txBody>
                    <a:bodyPr/>
                    <a:lstStyle/>
                    <a:p>
                      <a:pPr algn="just" fontAlgn="t"/>
                      <a:r>
                        <a:rPr lang="en-US" dirty="0">
                          <a:solidFill>
                            <a:schemeClr val="tx1">
                              <a:lumMod val="95000"/>
                            </a:schemeClr>
                          </a:solidFill>
                          <a:effectLst/>
                          <a:latin typeface="Calibri" panose="020F0502020204030204" pitchFamily="34" charset="0"/>
                          <a:cs typeface="Calibri" panose="020F0502020204030204" pitchFamily="34" charset="0"/>
                        </a:rPr>
                        <a:t>Converts into a tuple.</a:t>
                      </a:r>
                    </a:p>
                  </a:txBody>
                  <a:tcPr marL="60960" marR="60960" marT="60960" marB="60960"/>
                </a:tc>
                <a:extLst>
                  <a:ext uri="{0D108BD9-81ED-4DB2-BD59-A6C34878D82A}">
                    <a16:rowId xmlns:a16="http://schemas.microsoft.com/office/drawing/2014/main" val="3346366189"/>
                  </a:ext>
                </a:extLst>
              </a:tr>
              <a:tr h="370840">
                <a:tc>
                  <a:txBody>
                    <a:bodyPr/>
                    <a:lstStyle/>
                    <a:p>
                      <a:r>
                        <a:rPr lang="en-US" dirty="0">
                          <a:solidFill>
                            <a:srgbClr val="FFD343"/>
                          </a:solidFill>
                          <a:latin typeface="Calibri" panose="020F0502020204030204" pitchFamily="34" charset="0"/>
                          <a:cs typeface="Calibri" panose="020F0502020204030204" pitchFamily="34" charset="0"/>
                        </a:rPr>
                        <a:t>del </a:t>
                      </a:r>
                      <a:r>
                        <a:rPr lang="en-US" dirty="0">
                          <a:solidFill>
                            <a:schemeClr val="tx1">
                              <a:lumMod val="95000"/>
                            </a:schemeClr>
                          </a:solidFill>
                          <a:latin typeface="Calibri" panose="020F0502020204030204" pitchFamily="34" charset="0"/>
                          <a:cs typeface="Calibri" panose="020F0502020204030204" pitchFamily="34" charset="0"/>
                        </a:rPr>
                        <a:t>(keyword)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Deletes the entire tuple</a:t>
                      </a:r>
                    </a:p>
                  </a:txBody>
                  <a:tcPr/>
                </a:tc>
                <a:extLst>
                  <a:ext uri="{0D108BD9-81ED-4DB2-BD59-A6C34878D82A}">
                    <a16:rowId xmlns:a16="http://schemas.microsoft.com/office/drawing/2014/main" val="3048328231"/>
                  </a:ext>
                </a:extLst>
              </a:tr>
            </a:tbl>
          </a:graphicData>
        </a:graphic>
      </p:graphicFrame>
    </p:spTree>
    <p:extLst>
      <p:ext uri="{BB962C8B-B14F-4D97-AF65-F5344CB8AC3E}">
        <p14:creationId xmlns:p14="http://schemas.microsoft.com/office/powerpoint/2010/main" val="2652374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87AF-FA34-2619-9E38-620B72F80386}"/>
              </a:ext>
            </a:extLst>
          </p:cNvPr>
          <p:cNvSpPr>
            <a:spLocks noGrp="1"/>
          </p:cNvSpPr>
          <p:nvPr>
            <p:ph type="title"/>
          </p:nvPr>
        </p:nvSpPr>
        <p:spPr/>
        <p:txBody>
          <a:bodyPr/>
          <a:lstStyle/>
          <a:p>
            <a:r>
              <a:rPr lang="en-US" dirty="0"/>
              <a:t>Accessing tuple elements</a:t>
            </a:r>
          </a:p>
        </p:txBody>
      </p:sp>
      <p:sp>
        <p:nvSpPr>
          <p:cNvPr id="3" name="Content Placeholder 2">
            <a:extLst>
              <a:ext uri="{FF2B5EF4-FFF2-40B4-BE49-F238E27FC236}">
                <a16:creationId xmlns:a16="http://schemas.microsoft.com/office/drawing/2014/main" id="{519ECADA-B4B6-2FF0-93F1-3FFB86BEBC02}"/>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1.Indexing </a:t>
            </a:r>
            <a:r>
              <a:rPr lang="en-US" dirty="0" err="1">
                <a:solidFill>
                  <a:srgbClr val="FFD343"/>
                </a:solidFill>
                <a:latin typeface="Calibri" panose="020F0502020204030204" pitchFamily="34" charset="0"/>
                <a:cs typeface="Calibri" panose="020F0502020204030204" pitchFamily="34" charset="0"/>
              </a:rPr>
              <a:t>TupleName</a:t>
            </a:r>
            <a:r>
              <a:rPr lang="en-US" dirty="0">
                <a:solidFill>
                  <a:srgbClr val="FFD343"/>
                </a:solidFill>
                <a:latin typeface="Calibri" panose="020F0502020204030204" pitchFamily="34" charset="0"/>
                <a:cs typeface="Calibri" panose="020F0502020204030204" pitchFamily="34" charset="0"/>
              </a:rPr>
              <a:t>[index]</a:t>
            </a:r>
          </a:p>
          <a:p>
            <a:pPr marL="0" indent="0">
              <a:buNone/>
            </a:pPr>
            <a:r>
              <a:rPr lang="en-US" dirty="0">
                <a:latin typeface="Calibri" panose="020F0502020204030204" pitchFamily="34" charset="0"/>
                <a:cs typeface="Calibri" panose="020F0502020204030204" pitchFamily="34" charset="0"/>
              </a:rPr>
              <a:t>-index starts from 0 </a:t>
            </a:r>
          </a:p>
          <a:p>
            <a:pPr marL="0" indent="0">
              <a:buNone/>
            </a:pPr>
            <a:r>
              <a:rPr lang="en-US" dirty="0">
                <a:latin typeface="Calibri" panose="020F0502020204030204" pitchFamily="34" charset="0"/>
                <a:cs typeface="Calibri" panose="020F0502020204030204" pitchFamily="34" charset="0"/>
              </a:rPr>
              <a:t>-index are integers and must be less than tuple length</a:t>
            </a:r>
          </a:p>
          <a:p>
            <a:pPr marL="0" indent="0">
              <a:buNone/>
            </a:pPr>
            <a:r>
              <a:rPr lang="en-US" dirty="0">
                <a:latin typeface="Calibri" panose="020F0502020204030204" pitchFamily="34" charset="0"/>
                <a:cs typeface="Calibri" panose="020F0502020204030204" pitchFamily="34" charset="0"/>
              </a:rPr>
              <a:t>2.Iteration</a:t>
            </a:r>
          </a:p>
          <a:p>
            <a:pPr marL="0" indent="0">
              <a:buNone/>
            </a:pPr>
            <a:r>
              <a:rPr lang="en-US" dirty="0">
                <a:latin typeface="Calibri" panose="020F0502020204030204" pitchFamily="34" charset="0"/>
                <a:cs typeface="Calibri" panose="020F0502020204030204" pitchFamily="34" charset="0"/>
              </a:rPr>
              <a:t>-for loop</a:t>
            </a:r>
          </a:p>
          <a:p>
            <a:pPr marL="0" indent="0">
              <a:buNone/>
            </a:pPr>
            <a:r>
              <a:rPr lang="en-US" dirty="0">
                <a:latin typeface="Calibri" panose="020F0502020204030204" pitchFamily="34" charset="0"/>
                <a:cs typeface="Calibri" panose="020F0502020204030204" pitchFamily="34" charset="0"/>
              </a:rPr>
              <a:t>3.Slicing </a:t>
            </a:r>
            <a:r>
              <a:rPr lang="en-US" dirty="0" err="1">
                <a:solidFill>
                  <a:srgbClr val="FFD343"/>
                </a:solidFill>
                <a:latin typeface="Calibri" panose="020F0502020204030204" pitchFamily="34" charset="0"/>
                <a:cs typeface="Calibri" panose="020F0502020204030204" pitchFamily="34" charset="0"/>
              </a:rPr>
              <a:t>TupleName</a:t>
            </a:r>
            <a:r>
              <a:rPr lang="en-US" dirty="0">
                <a:solidFill>
                  <a:srgbClr val="FFD343"/>
                </a:solidFill>
                <a:latin typeface="Calibri" panose="020F0502020204030204" pitchFamily="34" charset="0"/>
                <a:cs typeface="Calibri" panose="020F0502020204030204" pitchFamily="34" charset="0"/>
              </a:rPr>
              <a:t>[</a:t>
            </a:r>
            <a:r>
              <a:rPr lang="en-US" dirty="0" err="1">
                <a:solidFill>
                  <a:srgbClr val="FFD343"/>
                </a:solidFill>
                <a:latin typeface="Calibri" panose="020F0502020204030204" pitchFamily="34" charset="0"/>
                <a:cs typeface="Calibri" panose="020F0502020204030204" pitchFamily="34" charset="0"/>
              </a:rPr>
              <a:t>start:end:step</a:t>
            </a:r>
            <a:r>
              <a:rPr lang="en-US" dirty="0">
                <a:solidFill>
                  <a:srgbClr val="FFD343"/>
                </a:solidFill>
                <a:latin typeface="Calibri" panose="020F0502020204030204" pitchFamily="34" charset="0"/>
                <a:cs typeface="Calibri" panose="020F0502020204030204" pitchFamily="34" charset="0"/>
              </a:rPr>
              <a:t>]</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54CFF4-2C4E-E828-07BC-161EF5A91BF7}"/>
              </a:ext>
            </a:extLst>
          </p:cNvPr>
          <p:cNvPicPr>
            <a:picLocks noChangeAspect="1"/>
          </p:cNvPicPr>
          <p:nvPr/>
        </p:nvPicPr>
        <p:blipFill>
          <a:blip r:embed="rId2"/>
          <a:stretch>
            <a:fillRect/>
          </a:stretch>
        </p:blipFill>
        <p:spPr>
          <a:xfrm>
            <a:off x="6094411" y="4020344"/>
            <a:ext cx="3116850" cy="2118544"/>
          </a:xfrm>
          <a:prstGeom prst="rect">
            <a:avLst/>
          </a:prstGeom>
        </p:spPr>
      </p:pic>
    </p:spTree>
    <p:extLst>
      <p:ext uri="{BB962C8B-B14F-4D97-AF65-F5344CB8AC3E}">
        <p14:creationId xmlns:p14="http://schemas.microsoft.com/office/powerpoint/2010/main" val="38439330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40C1-D4F6-6083-0BF6-412F3F835680}"/>
              </a:ext>
            </a:extLst>
          </p:cNvPr>
          <p:cNvSpPr>
            <a:spLocks noGrp="1"/>
          </p:cNvSpPr>
          <p:nvPr>
            <p:ph type="title"/>
          </p:nvPr>
        </p:nvSpPr>
        <p:spPr/>
        <p:txBody>
          <a:bodyPr/>
          <a:lstStyle/>
          <a:p>
            <a:r>
              <a:rPr lang="en-US" dirty="0"/>
              <a:t>slice</a:t>
            </a:r>
          </a:p>
        </p:txBody>
      </p:sp>
      <p:sp>
        <p:nvSpPr>
          <p:cNvPr id="3" name="Content Placeholder 2">
            <a:extLst>
              <a:ext uri="{FF2B5EF4-FFF2-40B4-BE49-F238E27FC236}">
                <a16:creationId xmlns:a16="http://schemas.microsoft.com/office/drawing/2014/main" id="{A2D58A79-4EC2-0E30-BF11-B64EB4F051F9}"/>
              </a:ext>
            </a:extLst>
          </p:cNvPr>
          <p:cNvSpPr>
            <a:spLocks noGrp="1"/>
          </p:cNvSpPr>
          <p:nvPr>
            <p:ph idx="1"/>
          </p:nvPr>
        </p:nvSpPr>
        <p:spPr>
          <a:xfrm>
            <a:off x="664757" y="2080030"/>
            <a:ext cx="9905999" cy="3541714"/>
          </a:xfrm>
        </p:spPr>
        <p:txBody>
          <a:bodyPr>
            <a:normAutofit/>
          </a:bodyPr>
          <a:lstStyle/>
          <a:p>
            <a:r>
              <a:rPr lang="en-US" sz="2200" dirty="0" err="1">
                <a:latin typeface="Calibri" panose="020F0502020204030204" pitchFamily="34" charset="0"/>
                <a:cs typeface="Calibri" panose="020F0502020204030204" pitchFamily="34" charset="0"/>
              </a:rPr>
              <a:t>TupleName</a:t>
            </a:r>
            <a:r>
              <a:rPr lang="en-US" sz="2200" dirty="0">
                <a:latin typeface="Calibri" panose="020F0502020204030204" pitchFamily="34" charset="0"/>
                <a:cs typeface="Calibri" panose="020F0502020204030204" pitchFamily="34" charset="0"/>
              </a:rPr>
              <a:t>[</a:t>
            </a:r>
            <a:r>
              <a:rPr lang="en-US" sz="2200" dirty="0" err="1">
                <a:latin typeface="Calibri" panose="020F0502020204030204" pitchFamily="34" charset="0"/>
                <a:cs typeface="Calibri" panose="020F0502020204030204" pitchFamily="34" charset="0"/>
              </a:rPr>
              <a:t>start:end:step</a:t>
            </a:r>
            <a:r>
              <a:rPr lang="en-US" sz="2200" dirty="0">
                <a:latin typeface="Calibri" panose="020F0502020204030204" pitchFamily="34" charset="0"/>
                <a:cs typeface="Calibri" panose="020F0502020204030204" pitchFamily="34" charset="0"/>
              </a:rPr>
              <a:t>]</a:t>
            </a:r>
          </a:p>
          <a:p>
            <a:pPr marL="0" indent="0">
              <a:buNone/>
            </a:pPr>
            <a:r>
              <a:rPr lang="en-US" sz="2200" dirty="0">
                <a:solidFill>
                  <a:schemeClr val="bg1"/>
                </a:solidFill>
                <a:latin typeface="Calibri" panose="020F0502020204030204" pitchFamily="34" charset="0"/>
                <a:cs typeface="Calibri" panose="020F0502020204030204" pitchFamily="34" charset="0"/>
              </a:rPr>
              <a:t>-including the start index but NOT including the end index</a:t>
            </a:r>
          </a:p>
          <a:p>
            <a:pPr>
              <a:buFontTx/>
              <a:buChar char="-"/>
            </a:pPr>
            <a:r>
              <a:rPr lang="en-US" sz="2200" dirty="0">
                <a:solidFill>
                  <a:schemeClr val="bg1"/>
                </a:solidFill>
                <a:latin typeface="Calibri" panose="020F0502020204030204" pitchFamily="34" charset="0"/>
                <a:cs typeface="Calibri" panose="020F0502020204030204" pitchFamily="34" charset="0"/>
              </a:rPr>
              <a:t>If step not specified: step=1</a:t>
            </a:r>
          </a:p>
          <a:p>
            <a:pPr>
              <a:buFontTx/>
              <a:buChar char="-"/>
            </a:pPr>
            <a:r>
              <a:rPr lang="en-US" sz="2200" dirty="0">
                <a:solidFill>
                  <a:schemeClr val="bg1"/>
                </a:solidFill>
                <a:latin typeface="Calibri" panose="020F0502020204030204" pitchFamily="34" charset="0"/>
                <a:cs typeface="Calibri" panose="020F0502020204030204" pitchFamily="34" charset="0"/>
              </a:rPr>
              <a:t>If start/end not specified from the start/till the end.</a:t>
            </a:r>
          </a:p>
        </p:txBody>
      </p:sp>
      <p:pic>
        <p:nvPicPr>
          <p:cNvPr id="5" name="Picture 4">
            <a:extLst>
              <a:ext uri="{FF2B5EF4-FFF2-40B4-BE49-F238E27FC236}">
                <a16:creationId xmlns:a16="http://schemas.microsoft.com/office/drawing/2014/main" id="{5EA8B3F7-E109-B01A-F683-8BC8748A48E2}"/>
              </a:ext>
            </a:extLst>
          </p:cNvPr>
          <p:cNvPicPr>
            <a:picLocks noChangeAspect="1"/>
          </p:cNvPicPr>
          <p:nvPr/>
        </p:nvPicPr>
        <p:blipFill>
          <a:blip r:embed="rId2"/>
          <a:stretch>
            <a:fillRect/>
          </a:stretch>
        </p:blipFill>
        <p:spPr>
          <a:xfrm>
            <a:off x="7339820" y="2209743"/>
            <a:ext cx="4282811" cy="2697714"/>
          </a:xfrm>
          <a:prstGeom prst="rect">
            <a:avLst/>
          </a:prstGeom>
        </p:spPr>
      </p:pic>
    </p:spTree>
    <p:extLst>
      <p:ext uri="{BB962C8B-B14F-4D97-AF65-F5344CB8AC3E}">
        <p14:creationId xmlns:p14="http://schemas.microsoft.com/office/powerpoint/2010/main" val="26604783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9D7E-12F0-C7B2-88D0-A7E48E81B518}"/>
              </a:ext>
            </a:extLst>
          </p:cNvPr>
          <p:cNvSpPr>
            <a:spLocks noGrp="1"/>
          </p:cNvSpPr>
          <p:nvPr>
            <p:ph type="title"/>
          </p:nvPr>
        </p:nvSpPr>
        <p:spPr/>
        <p:txBody>
          <a:bodyPr/>
          <a:lstStyle/>
          <a:p>
            <a:r>
              <a:rPr lang="en-US" dirty="0"/>
              <a:t>packing</a:t>
            </a:r>
          </a:p>
        </p:txBody>
      </p:sp>
      <p:sp>
        <p:nvSpPr>
          <p:cNvPr id="3" name="Content Placeholder 2">
            <a:extLst>
              <a:ext uri="{FF2B5EF4-FFF2-40B4-BE49-F238E27FC236}">
                <a16:creationId xmlns:a16="http://schemas.microsoft.com/office/drawing/2014/main" id="{1EFE7968-D118-CD79-5BEB-6425EA6B1303}"/>
              </a:ext>
            </a:extLst>
          </p:cNvPr>
          <p:cNvSpPr>
            <a:spLocks noGrp="1"/>
          </p:cNvSpPr>
          <p:nvPr>
            <p:ph idx="1"/>
          </p:nvPr>
        </p:nvSpPr>
        <p:spPr>
          <a:xfrm>
            <a:off x="989012" y="2249487"/>
            <a:ext cx="9905999" cy="3541714"/>
          </a:xfrm>
        </p:spPr>
        <p:txBody>
          <a:bodyPr>
            <a:normAutofit/>
          </a:bodyPr>
          <a:lstStyle/>
          <a:p>
            <a:pPr marL="0" indent="0">
              <a:buNone/>
            </a:pPr>
            <a:r>
              <a:rPr lang="en-US" sz="2200" dirty="0">
                <a:latin typeface="Calibri" panose="020F0502020204030204" pitchFamily="34" charset="0"/>
                <a:cs typeface="Calibri" panose="020F0502020204030204" pitchFamily="34" charset="0"/>
              </a:rPr>
              <a:t>When we create a tuple, we normally assign values to it. </a:t>
            </a:r>
          </a:p>
          <a:p>
            <a:pPr marL="0" indent="0">
              <a:buNone/>
            </a:pPr>
            <a:r>
              <a:rPr lang="en-US" sz="2200" dirty="0">
                <a:latin typeface="Calibri" panose="020F0502020204030204" pitchFamily="34" charset="0"/>
                <a:cs typeface="Calibri" panose="020F0502020204030204" pitchFamily="34" charset="0"/>
              </a:rPr>
              <a:t>This is called "packing" a tuple:</a:t>
            </a:r>
          </a:p>
          <a:p>
            <a:pPr marL="0" indent="0">
              <a:buNone/>
            </a:pPr>
            <a:r>
              <a:rPr lang="en-US" sz="2200" dirty="0">
                <a:latin typeface="Calibri" panose="020F0502020204030204" pitchFamily="34" charset="0"/>
                <a:cs typeface="Calibri" panose="020F0502020204030204" pitchFamily="34" charset="0"/>
              </a:rPr>
              <a:t>we are also allowed to extract the values back into variables.</a:t>
            </a:r>
          </a:p>
          <a:p>
            <a:pPr marL="0" indent="0">
              <a:buNone/>
            </a:pPr>
            <a:r>
              <a:rPr lang="en-US" sz="2200" dirty="0">
                <a:latin typeface="Calibri" panose="020F0502020204030204" pitchFamily="34" charset="0"/>
                <a:cs typeface="Calibri" panose="020F0502020204030204" pitchFamily="34" charset="0"/>
              </a:rPr>
              <a:t> This is called "unpacking“:</a:t>
            </a:r>
          </a:p>
        </p:txBody>
      </p:sp>
      <p:pic>
        <p:nvPicPr>
          <p:cNvPr id="7" name="Picture 6">
            <a:extLst>
              <a:ext uri="{FF2B5EF4-FFF2-40B4-BE49-F238E27FC236}">
                <a16:creationId xmlns:a16="http://schemas.microsoft.com/office/drawing/2014/main" id="{1C5036DA-1845-60A2-E7F9-58D9851E398A}"/>
              </a:ext>
            </a:extLst>
          </p:cNvPr>
          <p:cNvPicPr>
            <a:picLocks noChangeAspect="1"/>
          </p:cNvPicPr>
          <p:nvPr/>
        </p:nvPicPr>
        <p:blipFill>
          <a:blip r:embed="rId2"/>
          <a:stretch>
            <a:fillRect/>
          </a:stretch>
        </p:blipFill>
        <p:spPr>
          <a:xfrm>
            <a:off x="6094412" y="3849687"/>
            <a:ext cx="3819636" cy="2759260"/>
          </a:xfrm>
          <a:prstGeom prst="rect">
            <a:avLst/>
          </a:prstGeom>
        </p:spPr>
      </p:pic>
    </p:spTree>
    <p:extLst>
      <p:ext uri="{BB962C8B-B14F-4D97-AF65-F5344CB8AC3E}">
        <p14:creationId xmlns:p14="http://schemas.microsoft.com/office/powerpoint/2010/main" val="30266875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5">
      <a:dk1>
        <a:sysClr val="windowText" lastClr="000000"/>
      </a:dk1>
      <a:lt1>
        <a:sysClr val="window" lastClr="FFFFFF"/>
      </a:lt1>
      <a:dk2>
        <a:srgbClr val="295880"/>
      </a:dk2>
      <a:lt2>
        <a:srgbClr val="DBEFF9"/>
      </a:lt2>
      <a:accent1>
        <a:srgbClr val="3776AB"/>
      </a:accent1>
      <a:accent2>
        <a:srgbClr val="009DD9"/>
      </a:accent2>
      <a:accent3>
        <a:srgbClr val="0BD0D9"/>
      </a:accent3>
      <a:accent4>
        <a:srgbClr val="FFD343"/>
      </a:accent4>
      <a:accent5>
        <a:srgbClr val="FFDD7D"/>
      </a:accent5>
      <a:accent6>
        <a:srgbClr val="FFFF97"/>
      </a:accent6>
      <a:hlink>
        <a:srgbClr val="FFCC29"/>
      </a:hlink>
      <a:folHlink>
        <a:srgbClr val="85DFD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866CFD-F94E-4AE5-ACEA-86FEC0F48A10}">
  <ds:schemaRefs>
    <ds:schemaRef ds:uri="16c05727-aa75-4e4a-9b5f-8a80a1165891"/>
    <ds:schemaRef ds:uri="http://purl.org/dc/elements/1.1/"/>
    <ds:schemaRef ds:uri="http://purl.org/dc/terms/"/>
    <ds:schemaRef ds:uri="http://schemas.microsoft.com/office/2006/documentManagement/types"/>
    <ds:schemaRef ds:uri="http://purl.org/dc/dcmitype/"/>
    <ds:schemaRef ds:uri="71af3243-3dd4-4a8d-8c0d-dd76da1f02a5"/>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8211</TotalTime>
  <Words>7759</Words>
  <Application>Microsoft Office PowerPoint</Application>
  <PresentationFormat>Widescreen</PresentationFormat>
  <Paragraphs>1225</Paragraphs>
  <Slides>123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123</vt:i4>
      </vt:variant>
    </vt:vector>
  </HeadingPairs>
  <TitlesOfParts>
    <vt:vector size="134" baseType="lpstr">
      <vt:lpstr>Arial</vt:lpstr>
      <vt:lpstr>Calibri</vt:lpstr>
      <vt:lpstr>Cambria</vt:lpstr>
      <vt:lpstr>Candara</vt:lpstr>
      <vt:lpstr>Rockwell</vt:lpstr>
      <vt:lpstr>Source Sans Pro</vt:lpstr>
      <vt:lpstr>Tahoma</vt:lpstr>
      <vt:lpstr>Tw Cen MT</vt:lpstr>
      <vt:lpstr>Verdana</vt:lpstr>
      <vt:lpstr>Wingdings</vt:lpstr>
      <vt:lpstr>Circuit</vt:lpstr>
      <vt:lpstr>&lt;Python&gt;</vt:lpstr>
      <vt:lpstr>TOP programming languages by IEEE (Institute of Electrical and Electronics Engineers)</vt:lpstr>
      <vt:lpstr>Brief History of Python</vt:lpstr>
      <vt:lpstr>Why python</vt:lpstr>
      <vt:lpstr>INSTALLATION</vt:lpstr>
      <vt:lpstr>Vs code IDE</vt:lpstr>
      <vt:lpstr>PowerPoint Presentation</vt:lpstr>
      <vt:lpstr>Python Syntax compared to other programming languages</vt:lpstr>
      <vt:lpstr>Data Type</vt:lpstr>
      <vt:lpstr>PowerPoint Presentation</vt:lpstr>
      <vt:lpstr>Variables</vt:lpstr>
      <vt:lpstr>Variable names</vt:lpstr>
      <vt:lpstr>Python keywords</vt:lpstr>
      <vt:lpstr>PowerPoint Presentation</vt:lpstr>
      <vt:lpstr>Assign Multiple Values </vt:lpstr>
      <vt:lpstr>Type Casting(Implicit Conversion)</vt:lpstr>
      <vt:lpstr>Type Casting(Explicit Conversion)</vt:lpstr>
      <vt:lpstr>Output &amp; input</vt:lpstr>
      <vt:lpstr>String</vt:lpstr>
      <vt:lpstr>IMMUTABLE</vt:lpstr>
      <vt:lpstr>Slicing</vt:lpstr>
      <vt:lpstr>String methods</vt:lpstr>
      <vt:lpstr>PowerPoint Presentation</vt:lpstr>
      <vt:lpstr>String Format</vt:lpstr>
      <vt:lpstr>String Operation</vt:lpstr>
      <vt:lpstr>String Comparison</vt:lpstr>
      <vt:lpstr>Operation type</vt:lpstr>
      <vt:lpstr>Arithmetic Operators</vt:lpstr>
      <vt:lpstr>Order of operations</vt:lpstr>
      <vt:lpstr>Assignment Operators </vt:lpstr>
      <vt:lpstr>Comparison Operators</vt:lpstr>
      <vt:lpstr>Chaining Comparison Operators</vt:lpstr>
      <vt:lpstr>Logical Operators</vt:lpstr>
      <vt:lpstr>Logical Comparison Example</vt:lpstr>
      <vt:lpstr>Identity Operators </vt:lpstr>
      <vt:lpstr> Bitwise Operators</vt:lpstr>
      <vt:lpstr>comment</vt:lpstr>
      <vt:lpstr>Conditional statements</vt:lpstr>
      <vt:lpstr>PowerPoint Presentation</vt:lpstr>
      <vt:lpstr>Multi-way Decision </vt:lpstr>
      <vt:lpstr>Decision Tree</vt:lpstr>
      <vt:lpstr>PAss</vt:lpstr>
      <vt:lpstr>Control flow: While</vt:lpstr>
      <vt:lpstr>while</vt:lpstr>
      <vt:lpstr>Control flow: for</vt:lpstr>
      <vt:lpstr>for</vt:lpstr>
      <vt:lpstr>range</vt:lpstr>
      <vt:lpstr>Continue &amp; break</vt:lpstr>
      <vt:lpstr>Examples</vt:lpstr>
      <vt:lpstr>Nested for</vt:lpstr>
      <vt:lpstr>functions</vt:lpstr>
      <vt:lpstr>Python built-in functions</vt:lpstr>
      <vt:lpstr>PowerPoint Presentation</vt:lpstr>
      <vt:lpstr>PowerPoint Presentation</vt:lpstr>
      <vt:lpstr>PowerPoint Presentation</vt:lpstr>
      <vt:lpstr>Making your own function</vt:lpstr>
      <vt:lpstr>Parameters VS Arguments</vt:lpstr>
      <vt:lpstr>Docstrings (documentation strings) </vt:lpstr>
      <vt:lpstr>Function scope(Global vs local)</vt:lpstr>
      <vt:lpstr>Global keyword</vt:lpstr>
      <vt:lpstr>Nonlocal keyword</vt:lpstr>
      <vt:lpstr>Pass by value</vt:lpstr>
      <vt:lpstr>recursion</vt:lpstr>
      <vt:lpstr>*args &amp; **kwargs</vt:lpstr>
      <vt:lpstr>lambda function(anonymous function)</vt:lpstr>
      <vt:lpstr>Map and filter</vt:lpstr>
      <vt:lpstr>generators</vt:lpstr>
      <vt:lpstr>decorators</vt:lpstr>
      <vt:lpstr>List</vt:lpstr>
      <vt:lpstr>Create list</vt:lpstr>
      <vt:lpstr>PowerPoint Presentation</vt:lpstr>
      <vt:lpstr>Access List Items</vt:lpstr>
      <vt:lpstr>List operation</vt:lpstr>
      <vt:lpstr>slicing</vt:lpstr>
      <vt:lpstr>List methods</vt:lpstr>
      <vt:lpstr>Manipulating(copy a list)</vt:lpstr>
      <vt:lpstr>List comprehension</vt:lpstr>
      <vt:lpstr>Multi-Dimensional Lists</vt:lpstr>
      <vt:lpstr>Dictionary</vt:lpstr>
      <vt:lpstr>Dictionary methods</vt:lpstr>
      <vt:lpstr>Accessing Dictionary Items</vt:lpstr>
      <vt:lpstr>Check For Existing Key/Value</vt:lpstr>
      <vt:lpstr>Adding/Changing Dictionary Item</vt:lpstr>
      <vt:lpstr>Deleting Dictionary Item</vt:lpstr>
      <vt:lpstr>Loop Through a Dictionary</vt:lpstr>
      <vt:lpstr>mutable</vt:lpstr>
      <vt:lpstr>operation</vt:lpstr>
      <vt:lpstr>Python Dictionary Comprehension</vt:lpstr>
      <vt:lpstr>Dictionary Built-in Functions</vt:lpstr>
      <vt:lpstr>nested</vt:lpstr>
      <vt:lpstr>When to use dictionary</vt:lpstr>
      <vt:lpstr>tuple</vt:lpstr>
      <vt:lpstr>operation</vt:lpstr>
      <vt:lpstr>immutable</vt:lpstr>
      <vt:lpstr>IMMUTABEL</vt:lpstr>
      <vt:lpstr>Tuple methods</vt:lpstr>
      <vt:lpstr>Accessing tuple elements</vt:lpstr>
      <vt:lpstr>slice</vt:lpstr>
      <vt:lpstr>packing</vt:lpstr>
      <vt:lpstr>When to use tuple over list</vt:lpstr>
      <vt:lpstr>set</vt:lpstr>
      <vt:lpstr>Accessing items</vt:lpstr>
      <vt:lpstr>Set methods</vt:lpstr>
      <vt:lpstr>Adding items</vt:lpstr>
      <vt:lpstr>Deleting elements</vt:lpstr>
      <vt:lpstr>Functions to use of sets</vt:lpstr>
      <vt:lpstr>Pass by reference</vt:lpstr>
      <vt:lpstr>frozenset</vt:lpstr>
      <vt:lpstr>Python Collections (Arrays)</vt:lpstr>
      <vt:lpstr>Python Namespaces</vt:lpstr>
      <vt:lpstr>Built-In</vt:lpstr>
      <vt:lpstr>The Global Namespace</vt:lpstr>
      <vt:lpstr>The Local and Enclosing Namespaces</vt:lpstr>
      <vt:lpstr>PowerPoint Presentation</vt:lpstr>
      <vt:lpstr>Variable scope</vt:lpstr>
      <vt:lpstr>Python Modules</vt:lpstr>
      <vt:lpstr>Import</vt:lpstr>
      <vt:lpstr>Reloading a module</vt:lpstr>
      <vt:lpstr>dir() Built-in Function</vt:lpstr>
      <vt:lpstr>PowerPoint Presentation</vt:lpstr>
      <vt:lpstr> Python Package</vt:lpstr>
      <vt:lpstr>__init__.py</vt:lpstr>
      <vt:lpstr>Install a Package Globally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&lt;Python&gt;</dc:title>
  <dc:creator>Kiana Kholousi</dc:creator>
  <cp:lastModifiedBy>Kiana Kholousi</cp:lastModifiedBy>
  <cp:revision>75</cp:revision>
  <dcterms:created xsi:type="dcterms:W3CDTF">2022-06-24T07:48:42Z</dcterms:created>
  <dcterms:modified xsi:type="dcterms:W3CDTF">2022-09-01T15:04:11Z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